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 id="2147483674" r:id="rId3"/>
    <p:sldMasterId id="2147483686" r:id="rId4"/>
  </p:sldMasterIdLst>
  <p:notesMasterIdLst>
    <p:notesMasterId r:id="rId32"/>
  </p:notesMasterIdLst>
  <p:handoutMasterIdLst>
    <p:handoutMasterId r:id="rId33"/>
  </p:handoutMasterIdLst>
  <p:sldIdLst>
    <p:sldId id="256" r:id="rId5"/>
    <p:sldId id="276" r:id="rId6"/>
    <p:sldId id="275" r:id="rId7"/>
    <p:sldId id="278" r:id="rId8"/>
    <p:sldId id="320" r:id="rId9"/>
    <p:sldId id="271" r:id="rId10"/>
    <p:sldId id="306" r:id="rId11"/>
    <p:sldId id="296" r:id="rId12"/>
    <p:sldId id="297" r:id="rId13"/>
    <p:sldId id="291" r:id="rId14"/>
    <p:sldId id="311" r:id="rId15"/>
    <p:sldId id="312" r:id="rId16"/>
    <p:sldId id="313" r:id="rId17"/>
    <p:sldId id="314" r:id="rId18"/>
    <p:sldId id="315" r:id="rId19"/>
    <p:sldId id="317" r:id="rId20"/>
    <p:sldId id="290" r:id="rId21"/>
    <p:sldId id="301" r:id="rId22"/>
    <p:sldId id="302" r:id="rId23"/>
    <p:sldId id="318" r:id="rId24"/>
    <p:sldId id="272" r:id="rId25"/>
    <p:sldId id="298" r:id="rId26"/>
    <p:sldId id="305" r:id="rId27"/>
    <p:sldId id="282" r:id="rId28"/>
    <p:sldId id="295" r:id="rId29"/>
    <p:sldId id="266" r:id="rId30"/>
    <p:sldId id="310"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38906C"/>
    <a:srgbClr val="FFFFFF"/>
    <a:srgbClr val="AABFE4"/>
    <a:srgbClr val="D0D0D0"/>
    <a:srgbClr val="AAAAAA"/>
    <a:srgbClr val="4472C4"/>
    <a:srgbClr val="EB6C15"/>
    <a:srgbClr val="015685"/>
    <a:srgbClr val="9494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115" autoAdjust="0"/>
  </p:normalViewPr>
  <p:slideViewPr>
    <p:cSldViewPr snapToGrid="0">
      <p:cViewPr varScale="1">
        <p:scale>
          <a:sx n="98" d="100"/>
          <a:sy n="98" d="100"/>
        </p:scale>
        <p:origin x="41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1" d="100"/>
          <a:sy n="91" d="100"/>
        </p:scale>
        <p:origin x="375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iova\OneDrive%20-%20Alma%20Mater%20Studiorum%20Universit&#224;%20di%20Bologna\__TesiMagistralis\DATA\Sept\Analisi_e_Comparis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iova\OneDrive%20-%20Alma%20Mater%20Studiorum%20Universit&#224;%20di%20Bologna\__TesiMagistralis\DATA\Sept\Analisi_e_Comparis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a:t>Scaling</a:t>
            </a:r>
            <a:r>
              <a:rPr lang="it-IT" baseline="0"/>
              <a:t> Model Comparison</a:t>
            </a:r>
            <a:endParaRPr lang="it-IT"/>
          </a:p>
        </c:rich>
      </c:tx>
      <c:layout>
        <c:manualLayout>
          <c:xMode val="edge"/>
          <c:yMode val="edge"/>
          <c:x val="0.37280353823523077"/>
          <c:y val="1.685700854464507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manualLayout>
          <c:layoutTarget val="inner"/>
          <c:xMode val="edge"/>
          <c:yMode val="edge"/>
          <c:x val="0.13995476081973851"/>
          <c:y val="0.18097222222222226"/>
          <c:w val="0.82421524849665007"/>
          <c:h val="0.61498432487605714"/>
        </c:manualLayout>
      </c:layout>
      <c:scatterChart>
        <c:scatterStyle val="lineMarker"/>
        <c:varyColors val="0"/>
        <c:ser>
          <c:idx val="0"/>
          <c:order val="0"/>
          <c:tx>
            <c:strRef>
              <c:f>Grafici!$A$22</c:f>
              <c:strCache>
                <c:ptCount val="1"/>
                <c:pt idx="0">
                  <c:v>Measured</c:v>
                </c:pt>
              </c:strCache>
            </c:strRef>
          </c:tx>
          <c:spPr>
            <a:ln w="28575" cap="rnd">
              <a:solidFill>
                <a:schemeClr val="accent1"/>
              </a:solidFill>
              <a:round/>
            </a:ln>
            <a:effectLst/>
          </c:spPr>
          <c:marker>
            <c:symbol val="none"/>
          </c:marker>
          <c:xVal>
            <c:numRef>
              <c:f>Grafici!$B$21:$E$21</c:f>
              <c:numCache>
                <c:formatCode>General</c:formatCode>
                <c:ptCount val="4"/>
                <c:pt idx="0">
                  <c:v>1</c:v>
                </c:pt>
                <c:pt idx="1">
                  <c:v>16</c:v>
                </c:pt>
                <c:pt idx="2">
                  <c:v>36</c:v>
                </c:pt>
                <c:pt idx="3">
                  <c:v>72</c:v>
                </c:pt>
              </c:numCache>
            </c:numRef>
          </c:xVal>
          <c:yVal>
            <c:numRef>
              <c:f>Grafici!$B$22:$E$22</c:f>
              <c:numCache>
                <c:formatCode>General</c:formatCode>
                <c:ptCount val="4"/>
                <c:pt idx="0">
                  <c:v>6619.362531328321</c:v>
                </c:pt>
                <c:pt idx="1">
                  <c:v>21532.798379351014</c:v>
                </c:pt>
                <c:pt idx="2">
                  <c:v>36634.064556275087</c:v>
                </c:pt>
                <c:pt idx="3">
                  <c:v>66525.652220989068</c:v>
                </c:pt>
              </c:numCache>
            </c:numRef>
          </c:yVal>
          <c:smooth val="0"/>
          <c:extLst>
            <c:ext xmlns:c16="http://schemas.microsoft.com/office/drawing/2014/chart" uri="{C3380CC4-5D6E-409C-BE32-E72D297353CC}">
              <c16:uniqueId val="{00000000-D533-4EEF-B708-15802EA844C9}"/>
            </c:ext>
          </c:extLst>
        </c:ser>
        <c:ser>
          <c:idx val="1"/>
          <c:order val="1"/>
          <c:tx>
            <c:strRef>
              <c:f>Grafici!$A$23</c:f>
              <c:strCache>
                <c:ptCount val="1"/>
                <c:pt idx="0">
                  <c:v>Model</c:v>
                </c:pt>
              </c:strCache>
            </c:strRef>
          </c:tx>
          <c:spPr>
            <a:ln w="28575" cap="rnd">
              <a:solidFill>
                <a:schemeClr val="accent2"/>
              </a:solidFill>
              <a:round/>
            </a:ln>
            <a:effectLst/>
          </c:spPr>
          <c:marker>
            <c:symbol val="none"/>
          </c:marker>
          <c:xVal>
            <c:numRef>
              <c:f>Grafici!$B$21:$E$21</c:f>
              <c:numCache>
                <c:formatCode>General</c:formatCode>
                <c:ptCount val="4"/>
                <c:pt idx="0">
                  <c:v>1</c:v>
                </c:pt>
                <c:pt idx="1">
                  <c:v>16</c:v>
                </c:pt>
                <c:pt idx="2">
                  <c:v>36</c:v>
                </c:pt>
                <c:pt idx="3">
                  <c:v>72</c:v>
                </c:pt>
              </c:numCache>
            </c:numRef>
          </c:xVal>
          <c:yVal>
            <c:numRef>
              <c:f>Grafici!$B$23:$E$23</c:f>
              <c:numCache>
                <c:formatCode>General</c:formatCode>
                <c:ptCount val="4"/>
                <c:pt idx="0">
                  <c:v>6620</c:v>
                </c:pt>
                <c:pt idx="1">
                  <c:v>20105</c:v>
                </c:pt>
                <c:pt idx="2">
                  <c:v>38085</c:v>
                </c:pt>
                <c:pt idx="3">
                  <c:v>70449</c:v>
                </c:pt>
              </c:numCache>
            </c:numRef>
          </c:yVal>
          <c:smooth val="0"/>
          <c:extLst>
            <c:ext xmlns:c16="http://schemas.microsoft.com/office/drawing/2014/chart" uri="{C3380CC4-5D6E-409C-BE32-E72D297353CC}">
              <c16:uniqueId val="{00000001-D533-4EEF-B708-15802EA844C9}"/>
            </c:ext>
          </c:extLst>
        </c:ser>
        <c:dLbls>
          <c:showLegendKey val="0"/>
          <c:showVal val="0"/>
          <c:showCatName val="0"/>
          <c:showSerName val="0"/>
          <c:showPercent val="0"/>
          <c:showBubbleSize val="0"/>
        </c:dLbls>
        <c:axId val="654352704"/>
        <c:axId val="654358280"/>
      </c:scatterChart>
      <c:valAx>
        <c:axId val="654352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Number</a:t>
                </a:r>
                <a:r>
                  <a:rPr lang="it-IT" baseline="0"/>
                  <a:t> of Cores</a:t>
                </a:r>
              </a:p>
            </c:rich>
          </c:tx>
          <c:layout>
            <c:manualLayout>
              <c:xMode val="edge"/>
              <c:yMode val="edge"/>
              <c:x val="0.46730718350416844"/>
              <c:y val="0.868222624328559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654358280"/>
        <c:crosses val="autoZero"/>
        <c:crossBetween val="midCat"/>
      </c:valAx>
      <c:valAx>
        <c:axId val="654358280"/>
        <c:scaling>
          <c:orientation val="minMax"/>
          <c:max val="72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Cycles</a:t>
                </a:r>
              </a:p>
            </c:rich>
          </c:tx>
          <c:layout>
            <c:manualLayout>
              <c:xMode val="edge"/>
              <c:yMode val="edge"/>
              <c:x val="2.1759150530615938E-2"/>
              <c:y val="0.4263871808749971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654352704"/>
        <c:crosses val="autoZero"/>
        <c:crossBetween val="midCat"/>
      </c:valAx>
      <c:spPr>
        <a:noFill/>
        <a:ln>
          <a:noFill/>
        </a:ln>
        <a:effectLst/>
      </c:spPr>
    </c:plotArea>
    <c:legend>
      <c:legendPos val="b"/>
      <c:layout>
        <c:manualLayout>
          <c:xMode val="edge"/>
          <c:yMode val="edge"/>
          <c:x val="4.9464648962590493E-2"/>
          <c:y val="0.90122004565751734"/>
          <c:w val="0.28654487791314276"/>
          <c:h val="6.701167765580136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it-IT" sz="1800" b="0" i="0" baseline="0">
                <a:effectLst/>
              </a:rPr>
              <a:t>36 Cores Improvement Comparison</a:t>
            </a:r>
            <a:endParaRPr lang="it-IT">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stacked"/>
        <c:varyColors val="0"/>
        <c:ser>
          <c:idx val="0"/>
          <c:order val="0"/>
          <c:tx>
            <c:strRef>
              <c:f>Foglio2!$O$48</c:f>
              <c:strCache>
                <c:ptCount val="1"/>
                <c:pt idx="0">
                  <c:v>Section A</c:v>
                </c:pt>
              </c:strCache>
            </c:strRef>
          </c:tx>
          <c:spPr>
            <a:solidFill>
              <a:schemeClr val="accent1"/>
            </a:solidFill>
            <a:ln>
              <a:noFill/>
            </a:ln>
            <a:effectLst/>
          </c:spPr>
          <c:invertIfNegative val="0"/>
          <c:cat>
            <c:strRef>
              <c:f>Foglio2!$P$47:$Q$47</c:f>
              <c:strCache>
                <c:ptCount val="2"/>
                <c:pt idx="0">
                  <c:v>Improved</c:v>
                </c:pt>
                <c:pt idx="1">
                  <c:v>Old</c:v>
                </c:pt>
              </c:strCache>
            </c:strRef>
          </c:cat>
          <c:val>
            <c:numRef>
              <c:f>Foglio2!$P$48:$Q$48</c:f>
              <c:numCache>
                <c:formatCode>General</c:formatCode>
                <c:ptCount val="2"/>
                <c:pt idx="0">
                  <c:v>7515</c:v>
                </c:pt>
                <c:pt idx="1">
                  <c:v>9153</c:v>
                </c:pt>
              </c:numCache>
            </c:numRef>
          </c:val>
          <c:extLst>
            <c:ext xmlns:c16="http://schemas.microsoft.com/office/drawing/2014/chart" uri="{C3380CC4-5D6E-409C-BE32-E72D297353CC}">
              <c16:uniqueId val="{00000000-5F73-4BC2-AA15-E5919ECA0D84}"/>
            </c:ext>
          </c:extLst>
        </c:ser>
        <c:ser>
          <c:idx val="1"/>
          <c:order val="1"/>
          <c:tx>
            <c:strRef>
              <c:f>Foglio2!$O$49</c:f>
              <c:strCache>
                <c:ptCount val="1"/>
                <c:pt idx="0">
                  <c:v>Section B</c:v>
                </c:pt>
              </c:strCache>
            </c:strRef>
          </c:tx>
          <c:spPr>
            <a:solidFill>
              <a:schemeClr val="accent2"/>
            </a:solidFill>
            <a:ln>
              <a:noFill/>
            </a:ln>
            <a:effectLst/>
          </c:spPr>
          <c:invertIfNegative val="0"/>
          <c:cat>
            <c:strRef>
              <c:f>Foglio2!$P$47:$Q$47</c:f>
              <c:strCache>
                <c:ptCount val="2"/>
                <c:pt idx="0">
                  <c:v>Improved</c:v>
                </c:pt>
                <c:pt idx="1">
                  <c:v>Old</c:v>
                </c:pt>
              </c:strCache>
            </c:strRef>
          </c:cat>
          <c:val>
            <c:numRef>
              <c:f>Foglio2!$P$49:$Q$49</c:f>
              <c:numCache>
                <c:formatCode>General</c:formatCode>
                <c:ptCount val="2"/>
                <c:pt idx="0">
                  <c:v>4343</c:v>
                </c:pt>
                <c:pt idx="1">
                  <c:v>6696</c:v>
                </c:pt>
              </c:numCache>
            </c:numRef>
          </c:val>
          <c:extLst>
            <c:ext xmlns:c16="http://schemas.microsoft.com/office/drawing/2014/chart" uri="{C3380CC4-5D6E-409C-BE32-E72D297353CC}">
              <c16:uniqueId val="{00000001-5F73-4BC2-AA15-E5919ECA0D84}"/>
            </c:ext>
          </c:extLst>
        </c:ser>
        <c:ser>
          <c:idx val="2"/>
          <c:order val="2"/>
          <c:tx>
            <c:strRef>
              <c:f>Foglio2!$O$50</c:f>
              <c:strCache>
                <c:ptCount val="1"/>
                <c:pt idx="0">
                  <c:v>Alpha</c:v>
                </c:pt>
              </c:strCache>
            </c:strRef>
          </c:tx>
          <c:spPr>
            <a:solidFill>
              <a:schemeClr val="accent3"/>
            </a:solidFill>
            <a:ln>
              <a:noFill/>
            </a:ln>
            <a:effectLst/>
          </c:spPr>
          <c:invertIfNegative val="0"/>
          <c:cat>
            <c:strRef>
              <c:f>Foglio2!$P$47:$Q$47</c:f>
              <c:strCache>
                <c:ptCount val="2"/>
                <c:pt idx="0">
                  <c:v>Improved</c:v>
                </c:pt>
                <c:pt idx="1">
                  <c:v>Old</c:v>
                </c:pt>
              </c:strCache>
            </c:strRef>
          </c:cat>
          <c:val>
            <c:numRef>
              <c:f>Foglio2!$P$50:$Q$50</c:f>
              <c:numCache>
                <c:formatCode>General</c:formatCode>
                <c:ptCount val="2"/>
                <c:pt idx="0">
                  <c:v>6156</c:v>
                </c:pt>
                <c:pt idx="1">
                  <c:v>6156</c:v>
                </c:pt>
              </c:numCache>
            </c:numRef>
          </c:val>
          <c:extLst>
            <c:ext xmlns:c16="http://schemas.microsoft.com/office/drawing/2014/chart" uri="{C3380CC4-5D6E-409C-BE32-E72D297353CC}">
              <c16:uniqueId val="{00000002-5F73-4BC2-AA15-E5919ECA0D84}"/>
            </c:ext>
          </c:extLst>
        </c:ser>
        <c:ser>
          <c:idx val="3"/>
          <c:order val="3"/>
          <c:tx>
            <c:strRef>
              <c:f>Foglio2!$O$51</c:f>
              <c:strCache>
                <c:ptCount val="1"/>
                <c:pt idx="0">
                  <c:v>PIDs</c:v>
                </c:pt>
              </c:strCache>
            </c:strRef>
          </c:tx>
          <c:spPr>
            <a:solidFill>
              <a:schemeClr val="accent4"/>
            </a:solidFill>
            <a:ln>
              <a:noFill/>
            </a:ln>
            <a:effectLst/>
          </c:spPr>
          <c:invertIfNegative val="0"/>
          <c:cat>
            <c:strRef>
              <c:f>Foglio2!$P$47:$Q$47</c:f>
              <c:strCache>
                <c:ptCount val="2"/>
                <c:pt idx="0">
                  <c:v>Improved</c:v>
                </c:pt>
                <c:pt idx="1">
                  <c:v>Old</c:v>
                </c:pt>
              </c:strCache>
            </c:strRef>
          </c:cat>
          <c:val>
            <c:numRef>
              <c:f>Foglio2!$P$51:$Q$51</c:f>
              <c:numCache>
                <c:formatCode>General</c:formatCode>
                <c:ptCount val="2"/>
                <c:pt idx="0">
                  <c:v>4604</c:v>
                </c:pt>
                <c:pt idx="1">
                  <c:v>7498</c:v>
                </c:pt>
              </c:numCache>
            </c:numRef>
          </c:val>
          <c:extLst>
            <c:ext xmlns:c16="http://schemas.microsoft.com/office/drawing/2014/chart" uri="{C3380CC4-5D6E-409C-BE32-E72D297353CC}">
              <c16:uniqueId val="{00000003-5F73-4BC2-AA15-E5919ECA0D84}"/>
            </c:ext>
          </c:extLst>
        </c:ser>
        <c:ser>
          <c:idx val="4"/>
          <c:order val="4"/>
          <c:tx>
            <c:strRef>
              <c:f>Foglio2!$O$52</c:f>
              <c:strCache>
                <c:ptCount val="1"/>
                <c:pt idx="0">
                  <c:v>Bind.</c:v>
                </c:pt>
              </c:strCache>
            </c:strRef>
          </c:tx>
          <c:spPr>
            <a:solidFill>
              <a:schemeClr val="accent5"/>
            </a:solidFill>
            <a:ln>
              <a:noFill/>
            </a:ln>
            <a:effectLst/>
          </c:spPr>
          <c:invertIfNegative val="0"/>
          <c:cat>
            <c:strRef>
              <c:f>Foglio2!$P$47:$Q$47</c:f>
              <c:strCache>
                <c:ptCount val="2"/>
                <c:pt idx="0">
                  <c:v>Improved</c:v>
                </c:pt>
                <c:pt idx="1">
                  <c:v>Old</c:v>
                </c:pt>
              </c:strCache>
            </c:strRef>
          </c:cat>
          <c:val>
            <c:numRef>
              <c:f>Foglio2!$P$52:$Q$52</c:f>
              <c:numCache>
                <c:formatCode>General</c:formatCode>
                <c:ptCount val="2"/>
                <c:pt idx="0">
                  <c:v>2325</c:v>
                </c:pt>
                <c:pt idx="1">
                  <c:v>2325</c:v>
                </c:pt>
              </c:numCache>
            </c:numRef>
          </c:val>
          <c:extLst>
            <c:ext xmlns:c16="http://schemas.microsoft.com/office/drawing/2014/chart" uri="{C3380CC4-5D6E-409C-BE32-E72D297353CC}">
              <c16:uniqueId val="{00000004-5F73-4BC2-AA15-E5919ECA0D84}"/>
            </c:ext>
          </c:extLst>
        </c:ser>
        <c:ser>
          <c:idx val="5"/>
          <c:order val="5"/>
          <c:tx>
            <c:strRef>
              <c:f>Foglio2!$O$53</c:f>
              <c:strCache>
                <c:ptCount val="1"/>
                <c:pt idx="0">
                  <c:v>Freq</c:v>
                </c:pt>
              </c:strCache>
            </c:strRef>
          </c:tx>
          <c:spPr>
            <a:solidFill>
              <a:schemeClr val="accent6"/>
            </a:solidFill>
            <a:ln>
              <a:noFill/>
            </a:ln>
            <a:effectLst/>
          </c:spPr>
          <c:invertIfNegative val="0"/>
          <c:cat>
            <c:strRef>
              <c:f>Foglio2!$P$47:$Q$47</c:f>
              <c:strCache>
                <c:ptCount val="2"/>
                <c:pt idx="0">
                  <c:v>Improved</c:v>
                </c:pt>
                <c:pt idx="1">
                  <c:v>Old</c:v>
                </c:pt>
              </c:strCache>
            </c:strRef>
          </c:cat>
          <c:val>
            <c:numRef>
              <c:f>Foglio2!$P$53:$Q$53</c:f>
              <c:numCache>
                <c:formatCode>General</c:formatCode>
                <c:ptCount val="2"/>
                <c:pt idx="0">
                  <c:v>6808</c:v>
                </c:pt>
                <c:pt idx="1">
                  <c:v>4805</c:v>
                </c:pt>
              </c:numCache>
            </c:numRef>
          </c:val>
          <c:extLst>
            <c:ext xmlns:c16="http://schemas.microsoft.com/office/drawing/2014/chart" uri="{C3380CC4-5D6E-409C-BE32-E72D297353CC}">
              <c16:uniqueId val="{00000005-5F73-4BC2-AA15-E5919ECA0D84}"/>
            </c:ext>
          </c:extLst>
        </c:ser>
        <c:dLbls>
          <c:showLegendKey val="0"/>
          <c:showVal val="0"/>
          <c:showCatName val="0"/>
          <c:showSerName val="0"/>
          <c:showPercent val="0"/>
          <c:showBubbleSize val="0"/>
        </c:dLbls>
        <c:gapWidth val="150"/>
        <c:overlap val="100"/>
        <c:axId val="455854504"/>
        <c:axId val="455856800"/>
      </c:barChart>
      <c:catAx>
        <c:axId val="455854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5856800"/>
        <c:crosses val="autoZero"/>
        <c:auto val="1"/>
        <c:lblAlgn val="ctr"/>
        <c:lblOffset val="100"/>
        <c:noMultiLvlLbl val="0"/>
      </c:catAx>
      <c:valAx>
        <c:axId val="4558568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Cycles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55854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1B1915E-6011-4F4A-82BC-37AC0A059E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D4AF085F-C10A-4AA2-A0C2-B9797EDDC5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220B5C-3D8A-44BE-BD55-19A99F2868DC}" type="datetimeFigureOut">
              <a:rPr lang="it-IT" smtClean="0"/>
              <a:t>17/03/2020</a:t>
            </a:fld>
            <a:endParaRPr lang="it-IT"/>
          </a:p>
        </p:txBody>
      </p:sp>
      <p:sp>
        <p:nvSpPr>
          <p:cNvPr id="4" name="Segnaposto piè di pagina 3">
            <a:extLst>
              <a:ext uri="{FF2B5EF4-FFF2-40B4-BE49-F238E27FC236}">
                <a16:creationId xmlns:a16="http://schemas.microsoft.com/office/drawing/2014/main" id="{5E3BDB81-BDCF-4402-889E-4177726C40E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1D07796F-28B2-4C6B-911F-4D822A0A2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A6728D-2283-492E-907F-7849A9A7E15B}" type="slidenum">
              <a:rPr lang="it-IT" smtClean="0"/>
              <a:t>‹N›</a:t>
            </a:fld>
            <a:endParaRPr lang="it-IT"/>
          </a:p>
        </p:txBody>
      </p:sp>
    </p:spTree>
    <p:extLst>
      <p:ext uri="{BB962C8B-B14F-4D97-AF65-F5344CB8AC3E}">
        <p14:creationId xmlns:p14="http://schemas.microsoft.com/office/powerpoint/2010/main" val="1392173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5A8AC-8770-4132-941E-F97300EC086C}" type="datetimeFigureOut">
              <a:rPr lang="it-IT" smtClean="0"/>
              <a:t>17/03/2020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C0DE4-4777-47CA-AF89-14172F3CA197}" type="slidenum">
              <a:rPr lang="it-IT" smtClean="0"/>
              <a:t>‹N›</a:t>
            </a:fld>
            <a:endParaRPr lang="it-IT"/>
          </a:p>
        </p:txBody>
      </p:sp>
    </p:spTree>
    <p:extLst>
      <p:ext uri="{BB962C8B-B14F-4D97-AF65-F5344CB8AC3E}">
        <p14:creationId xmlns:p14="http://schemas.microsoft.com/office/powerpoint/2010/main" val="2033096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a:solidFill>
                  <a:schemeClr val="tx1"/>
                </a:solidFill>
                <a:effectLst/>
                <a:latin typeface="+mn-lt"/>
                <a:ea typeface="+mn-ea"/>
                <a:cs typeface="+mn-cs"/>
              </a:rPr>
              <a:t>we designed </a:t>
            </a:r>
            <a:endParaRPr lang="it-IT"/>
          </a:p>
        </p:txBody>
      </p:sp>
      <p:sp>
        <p:nvSpPr>
          <p:cNvPr id="4" name="Segnaposto numero diapositiva 3"/>
          <p:cNvSpPr>
            <a:spLocks noGrp="1"/>
          </p:cNvSpPr>
          <p:nvPr>
            <p:ph type="sldNum" sz="quarter" idx="5"/>
          </p:nvPr>
        </p:nvSpPr>
        <p:spPr/>
        <p:txBody>
          <a:bodyPr/>
          <a:lstStyle/>
          <a:p>
            <a:fld id="{3A0C0DE4-4777-47CA-AF89-14172F3CA197}" type="slidenum">
              <a:rPr lang="it-IT" smtClean="0"/>
              <a:t>2</a:t>
            </a:fld>
            <a:endParaRPr lang="it-IT"/>
          </a:p>
        </p:txBody>
      </p:sp>
    </p:spTree>
    <p:extLst>
      <p:ext uri="{BB962C8B-B14F-4D97-AF65-F5344CB8AC3E}">
        <p14:creationId xmlns:p14="http://schemas.microsoft.com/office/powerpoint/2010/main" val="16120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01EC45-655A-48E2-9335-B6F952D1DFFC}" type="slidenum">
              <a:rPr lang="en-US" smtClean="0"/>
              <a:t>12</a:t>
            </a:fld>
            <a:endParaRPr lang="en-US"/>
          </a:p>
        </p:txBody>
      </p:sp>
    </p:spTree>
    <p:extLst>
      <p:ext uri="{BB962C8B-B14F-4D97-AF65-F5344CB8AC3E}">
        <p14:creationId xmlns:p14="http://schemas.microsoft.com/office/powerpoint/2010/main" val="557623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01EC45-655A-48E2-9335-B6F952D1DFFC}" type="slidenum">
              <a:rPr lang="en-US" smtClean="0"/>
              <a:t>13</a:t>
            </a:fld>
            <a:endParaRPr lang="en-US"/>
          </a:p>
        </p:txBody>
      </p:sp>
    </p:spTree>
    <p:extLst>
      <p:ext uri="{BB962C8B-B14F-4D97-AF65-F5344CB8AC3E}">
        <p14:creationId xmlns:p14="http://schemas.microsoft.com/office/powerpoint/2010/main" val="887571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a common task </a:t>
            </a:r>
            <a:r>
              <a:rPr lang="en-US" sz="1200" kern="1200" dirty="0" err="1">
                <a:solidFill>
                  <a:schemeClr val="tx1"/>
                </a:solidFill>
                <a:effectLst/>
                <a:latin typeface="+mn-lt"/>
                <a:ea typeface="+mn-ea"/>
                <a:cs typeface="+mn-cs"/>
              </a:rPr>
              <a:t>exeution</a:t>
            </a:r>
            <a:r>
              <a:rPr lang="en-US" sz="1200" kern="1200" dirty="0">
                <a:solidFill>
                  <a:schemeClr val="tx1"/>
                </a:solidFill>
                <a:effectLst/>
                <a:latin typeface="+mn-lt"/>
                <a:ea typeface="+mn-ea"/>
                <a:cs typeface="+mn-cs"/>
              </a:rPr>
              <a:t> scheduling </a:t>
            </a:r>
            <a:endParaRPr lang="en-US" dirty="0"/>
          </a:p>
        </p:txBody>
      </p:sp>
      <p:sp>
        <p:nvSpPr>
          <p:cNvPr id="4" name="Slide Number Placeholder 3"/>
          <p:cNvSpPr>
            <a:spLocks noGrp="1"/>
          </p:cNvSpPr>
          <p:nvPr>
            <p:ph type="sldNum" sz="quarter" idx="10"/>
          </p:nvPr>
        </p:nvSpPr>
        <p:spPr/>
        <p:txBody>
          <a:bodyPr/>
          <a:lstStyle/>
          <a:p>
            <a:fld id="{D201EC45-655A-48E2-9335-B6F952D1DFFC}" type="slidenum">
              <a:rPr lang="en-US" smtClean="0"/>
              <a:t>14</a:t>
            </a:fld>
            <a:endParaRPr lang="en-US"/>
          </a:p>
        </p:txBody>
      </p:sp>
    </p:spTree>
    <p:extLst>
      <p:ext uri="{BB962C8B-B14F-4D97-AF65-F5344CB8AC3E}">
        <p14:creationId xmlns:p14="http://schemas.microsoft.com/office/powerpoint/2010/main" val="683546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01EC45-655A-48E2-9335-B6F952D1DFFC}" type="slidenum">
              <a:rPr lang="en-US" smtClean="0"/>
              <a:t>15</a:t>
            </a:fld>
            <a:endParaRPr lang="en-US"/>
          </a:p>
        </p:txBody>
      </p:sp>
    </p:spTree>
    <p:extLst>
      <p:ext uri="{BB962C8B-B14F-4D97-AF65-F5344CB8AC3E}">
        <p14:creationId xmlns:p14="http://schemas.microsoft.com/office/powerpoint/2010/main" val="149952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01EC45-655A-48E2-9335-B6F952D1DFFC}" type="slidenum">
              <a:rPr lang="en-US" smtClean="0"/>
              <a:t>16</a:t>
            </a:fld>
            <a:endParaRPr lang="en-US"/>
          </a:p>
        </p:txBody>
      </p:sp>
    </p:spTree>
    <p:extLst>
      <p:ext uri="{BB962C8B-B14F-4D97-AF65-F5344CB8AC3E}">
        <p14:creationId xmlns:p14="http://schemas.microsoft.com/office/powerpoint/2010/main" val="3106036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a 36 core</a:t>
            </a:r>
          </a:p>
        </p:txBody>
      </p:sp>
      <p:sp>
        <p:nvSpPr>
          <p:cNvPr id="4" name="Slide Number Placeholder 3"/>
          <p:cNvSpPr>
            <a:spLocks noGrp="1"/>
          </p:cNvSpPr>
          <p:nvPr>
            <p:ph type="sldNum" sz="quarter" idx="10"/>
          </p:nvPr>
        </p:nvSpPr>
        <p:spPr/>
        <p:txBody>
          <a:bodyPr/>
          <a:lstStyle/>
          <a:p>
            <a:fld id="{1D9CD44A-860B-4F32-99AE-9D49972019F4}" type="slidenum">
              <a:rPr lang="en-US" smtClean="0"/>
              <a:t>17</a:t>
            </a:fld>
            <a:endParaRPr lang="en-US"/>
          </a:p>
        </p:txBody>
      </p:sp>
    </p:spTree>
    <p:extLst>
      <p:ext uri="{BB962C8B-B14F-4D97-AF65-F5344CB8AC3E}">
        <p14:creationId xmlns:p14="http://schemas.microsoft.com/office/powerpoint/2010/main" val="2257595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19</a:t>
            </a:fld>
            <a:endParaRPr lang="it-IT"/>
          </a:p>
        </p:txBody>
      </p:sp>
    </p:spTree>
    <p:extLst>
      <p:ext uri="{BB962C8B-B14F-4D97-AF65-F5344CB8AC3E}">
        <p14:creationId xmlns:p14="http://schemas.microsoft.com/office/powerpoint/2010/main" val="1746853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Lastly we executed the hardware in the loop test. We provided as input a typical HPC workflow and we plotted the acquired data on </a:t>
            </a:r>
            <a:r>
              <a:rPr lang="en-US" sz="1200" kern="1200" dirty="0" err="1">
                <a:solidFill>
                  <a:schemeClr val="tx1"/>
                </a:solidFill>
                <a:effectLst/>
                <a:latin typeface="+mn-lt"/>
                <a:ea typeface="+mn-ea"/>
                <a:cs typeface="+mn-cs"/>
              </a:rPr>
              <a:t>matlab</a:t>
            </a:r>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20</a:t>
            </a:fld>
            <a:endParaRPr lang="it-IT"/>
          </a:p>
        </p:txBody>
      </p:sp>
    </p:spTree>
    <p:extLst>
      <p:ext uri="{BB962C8B-B14F-4D97-AF65-F5344CB8AC3E}">
        <p14:creationId xmlns:p14="http://schemas.microsoft.com/office/powerpoint/2010/main" val="3851902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work of this thesis open the way for some future works on this project. </a:t>
            </a:r>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fld id="{3A0C0DE4-4777-47CA-AF89-14172F3CA197}" type="slidenum">
              <a:rPr lang="it-IT" smtClean="0"/>
              <a:t>21</a:t>
            </a:fld>
            <a:endParaRPr lang="it-IT"/>
          </a:p>
        </p:txBody>
      </p:sp>
    </p:spTree>
    <p:extLst>
      <p:ext uri="{BB962C8B-B14F-4D97-AF65-F5344CB8AC3E}">
        <p14:creationId xmlns:p14="http://schemas.microsoft.com/office/powerpoint/2010/main" val="3000076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project is born to answer a current HPC problem deriving from the significantly increase request of performance, in a decade..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must operate not only … because of limited power budget and thermal constraint on the computing units</a:t>
            </a:r>
            <a:endParaRPr lang="en-US" dirty="0"/>
          </a:p>
        </p:txBody>
      </p:sp>
      <p:sp>
        <p:nvSpPr>
          <p:cNvPr id="4" name="Slide Number Placeholder 3"/>
          <p:cNvSpPr>
            <a:spLocks noGrp="1"/>
          </p:cNvSpPr>
          <p:nvPr>
            <p:ph type="sldNum" sz="quarter" idx="10"/>
          </p:nvPr>
        </p:nvSpPr>
        <p:spPr/>
        <p:txBody>
          <a:bodyPr/>
          <a:lstStyle/>
          <a:p>
            <a:fld id="{D201EC45-655A-48E2-9335-B6F952D1DFFC}" type="slidenum">
              <a:rPr lang="en-US" smtClean="0"/>
              <a:t>3</a:t>
            </a:fld>
            <a:endParaRPr lang="en-US"/>
          </a:p>
        </p:txBody>
      </p:sp>
    </p:spTree>
    <p:extLst>
      <p:ext uri="{BB962C8B-B14F-4D97-AF65-F5344CB8AC3E}">
        <p14:creationId xmlns:p14="http://schemas.microsoft.com/office/powerpoint/2010/main" val="342432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This situation requires an advanced design of the power …</a:t>
            </a:r>
          </a:p>
          <a:p>
            <a:r>
              <a:rPr lang="en-US" sz="1200" kern="1200" dirty="0">
                <a:solidFill>
                  <a:schemeClr val="tx1"/>
                </a:solidFill>
                <a:effectLst/>
                <a:latin typeface="+mn-lt"/>
                <a:ea typeface="+mn-ea"/>
                <a:cs typeface="+mn-cs"/>
              </a:rPr>
              <a:t>… which is an embedded control unit integrated in the processor that handles the control of the operating point of each core</a:t>
            </a:r>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4</a:t>
            </a:fld>
            <a:endParaRPr lang="it-IT"/>
          </a:p>
        </p:txBody>
      </p:sp>
    </p:spTree>
    <p:extLst>
      <p:ext uri="{BB962C8B-B14F-4D97-AF65-F5344CB8AC3E}">
        <p14:creationId xmlns:p14="http://schemas.microsoft.com/office/powerpoint/2010/main" val="3979472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The control structure we implemented..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inner thermal control is carried on by a closed loop PI (one for each core) that limits the temperature of the core to a maximum value</a:t>
            </a:r>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5</a:t>
            </a:fld>
            <a:endParaRPr lang="it-IT"/>
          </a:p>
        </p:txBody>
      </p:sp>
    </p:spTree>
    <p:extLst>
      <p:ext uri="{BB962C8B-B14F-4D97-AF65-F5344CB8AC3E}">
        <p14:creationId xmlns:p14="http://schemas.microsoft.com/office/powerpoint/2010/main" val="254415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Parallel ultra low power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multicore design of the PCS allows to implement and support more advanced and computationally complex control policies, for larger number of cores, while the efficiency of the PULP-based chip keeps the power consumption 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address the flexibility, modularity and to meet the mixed..</a:t>
            </a:r>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6</a:t>
            </a:fld>
            <a:endParaRPr lang="it-IT"/>
          </a:p>
        </p:txBody>
      </p:sp>
    </p:spTree>
    <p:extLst>
      <p:ext uri="{BB962C8B-B14F-4D97-AF65-F5344CB8AC3E}">
        <p14:creationId xmlns:p14="http://schemas.microsoft.com/office/powerpoint/2010/main" val="48923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Race </a:t>
            </a:r>
            <a:r>
              <a:rPr lang="it-IT" dirty="0" err="1"/>
              <a:t>conditions</a:t>
            </a:r>
            <a:r>
              <a:rPr lang="it-IT" dirty="0"/>
              <a:t> and </a:t>
            </a:r>
            <a:r>
              <a:rPr lang="it-IT" dirty="0" err="1"/>
              <a:t>locks</a:t>
            </a:r>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7</a:t>
            </a:fld>
            <a:endParaRPr lang="it-IT"/>
          </a:p>
        </p:txBody>
      </p:sp>
    </p:spTree>
    <p:extLst>
      <p:ext uri="{BB962C8B-B14F-4D97-AF65-F5344CB8AC3E}">
        <p14:creationId xmlns:p14="http://schemas.microsoft.com/office/powerpoint/2010/main" val="2252990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test our design of the power controller, we arranged an hardware in the loop test implementing ..</a:t>
            </a: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the simulation of the chip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plant model has been obtained by discretizing..</a:t>
            </a:r>
            <a:endParaRPr lang="it-IT" dirty="0"/>
          </a:p>
        </p:txBody>
      </p:sp>
      <p:sp>
        <p:nvSpPr>
          <p:cNvPr id="4" name="Segnaposto numero diapositiva 3"/>
          <p:cNvSpPr>
            <a:spLocks noGrp="1"/>
          </p:cNvSpPr>
          <p:nvPr>
            <p:ph type="sldNum" sz="quarter" idx="5"/>
          </p:nvPr>
        </p:nvSpPr>
        <p:spPr/>
        <p:txBody>
          <a:bodyPr/>
          <a:lstStyle/>
          <a:p>
            <a:fld id="{3A0C0DE4-4777-47CA-AF89-14172F3CA197}" type="slidenum">
              <a:rPr lang="it-IT" smtClean="0"/>
              <a:t>9</a:t>
            </a:fld>
            <a:endParaRPr lang="it-IT"/>
          </a:p>
        </p:txBody>
      </p:sp>
    </p:spTree>
    <p:extLst>
      <p:ext uri="{BB962C8B-B14F-4D97-AF65-F5344CB8AC3E}">
        <p14:creationId xmlns:p14="http://schemas.microsoft.com/office/powerpoint/2010/main" val="3558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Since the Communication is managed </a:t>
            </a:r>
            <a:r>
              <a:rPr lang="en-US" sz="1200" kern="1200" dirty="0" err="1">
                <a:solidFill>
                  <a:schemeClr val="tx1"/>
                </a:solidFill>
                <a:effectLst/>
                <a:latin typeface="+mn-lt"/>
                <a:ea typeface="+mn-ea"/>
                <a:cs typeface="+mn-cs"/>
              </a:rPr>
              <a:t>ascynchronously</a:t>
            </a:r>
            <a:r>
              <a:rPr lang="en-US" sz="1200" kern="1200" dirty="0">
                <a:solidFill>
                  <a:schemeClr val="tx1"/>
                </a:solidFill>
                <a:effectLst/>
                <a:latin typeface="+mn-lt"/>
                <a:ea typeface="+mn-ea"/>
                <a:cs typeface="+mn-cs"/>
              </a:rPr>
              <a:t> on the </a:t>
            </a:r>
            <a:r>
              <a:rPr lang="en-US" sz="1200" kern="1200" dirty="0" err="1">
                <a:solidFill>
                  <a:schemeClr val="tx1"/>
                </a:solidFill>
                <a:effectLst/>
                <a:latin typeface="+mn-lt"/>
                <a:ea typeface="+mn-ea"/>
                <a:cs typeface="+mn-cs"/>
              </a:rPr>
              <a:t>Nucleo</a:t>
            </a:r>
            <a:r>
              <a:rPr lang="en-US" sz="1200" kern="1200" dirty="0">
                <a:solidFill>
                  <a:schemeClr val="tx1"/>
                </a:solidFill>
                <a:effectLst/>
                <a:latin typeface="+mn-lt"/>
                <a:ea typeface="+mn-ea"/>
                <a:cs typeface="+mn-cs"/>
              </a:rPr>
              <a:t> (without any sequence) we designed an handshake and a packet control system for the </a:t>
            </a:r>
            <a:r>
              <a:rPr lang="en-US" sz="1200" kern="1200" dirty="0" err="1">
                <a:solidFill>
                  <a:schemeClr val="tx1"/>
                </a:solidFill>
                <a:effectLst/>
                <a:latin typeface="+mn-lt"/>
                <a:ea typeface="+mn-ea"/>
                <a:cs typeface="+mn-cs"/>
              </a:rPr>
              <a:t>spi</a:t>
            </a:r>
            <a:r>
              <a:rPr lang="en-US" sz="1200" kern="1200" dirty="0">
                <a:solidFill>
                  <a:schemeClr val="tx1"/>
                </a:solidFill>
                <a:effectLst/>
                <a:latin typeface="+mn-lt"/>
                <a:ea typeface="+mn-ea"/>
                <a:cs typeface="+mn-cs"/>
              </a:rPr>
              <a:t> </a:t>
            </a:r>
            <a:r>
              <a:rPr lang="en-US" sz="1200" kern="1200">
                <a:solidFill>
                  <a:schemeClr val="tx1"/>
                </a:solidFill>
                <a:effectLst/>
                <a:latin typeface="+mn-lt"/>
                <a:ea typeface="+mn-ea"/>
                <a:cs typeface="+mn-cs"/>
              </a:rPr>
              <a:t>to improve…</a:t>
            </a:r>
            <a:endParaRPr lang="it-IT"/>
          </a:p>
        </p:txBody>
      </p:sp>
      <p:sp>
        <p:nvSpPr>
          <p:cNvPr id="4" name="Segnaposto numero diapositiva 3"/>
          <p:cNvSpPr>
            <a:spLocks noGrp="1"/>
          </p:cNvSpPr>
          <p:nvPr>
            <p:ph type="sldNum" sz="quarter" idx="5"/>
          </p:nvPr>
        </p:nvSpPr>
        <p:spPr/>
        <p:txBody>
          <a:bodyPr/>
          <a:lstStyle/>
          <a:p>
            <a:fld id="{3A0C0DE4-4777-47CA-AF89-14172F3CA197}" type="slidenum">
              <a:rPr lang="it-IT" smtClean="0"/>
              <a:t>10</a:t>
            </a:fld>
            <a:endParaRPr lang="it-IT"/>
          </a:p>
        </p:txBody>
      </p:sp>
    </p:spTree>
    <p:extLst>
      <p:ext uri="{BB962C8B-B14F-4D97-AF65-F5344CB8AC3E}">
        <p14:creationId xmlns:p14="http://schemas.microsoft.com/office/powerpoint/2010/main" val="1725293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01EC45-655A-48E2-9335-B6F952D1DFFC}" type="slidenum">
              <a:rPr lang="en-US" smtClean="0"/>
              <a:t>11</a:t>
            </a:fld>
            <a:endParaRPr lang="en-US"/>
          </a:p>
        </p:txBody>
      </p:sp>
    </p:spTree>
    <p:extLst>
      <p:ext uri="{BB962C8B-B14F-4D97-AF65-F5344CB8AC3E}">
        <p14:creationId xmlns:p14="http://schemas.microsoft.com/office/powerpoint/2010/main" val="3156034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D64C3B-7059-43BB-9B57-A806F0DF519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6175324-81BE-4ABA-98F6-F8074F1A2B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C13F68E-1390-45E5-AD34-06373C1B2387}"/>
              </a:ext>
            </a:extLst>
          </p:cNvPr>
          <p:cNvSpPr>
            <a:spLocks noGrp="1"/>
          </p:cNvSpPr>
          <p:nvPr>
            <p:ph type="dt" sz="half" idx="10"/>
          </p:nvPr>
        </p:nvSpPr>
        <p:spPr/>
        <p:txBody>
          <a:bodyPr/>
          <a:lstStyle/>
          <a:p>
            <a:fld id="{663A7F96-FCE2-4B59-8C65-A9C113607F66}" type="datetime1">
              <a:rPr lang="en-US" smtClean="0"/>
              <a:t>3/17/2020</a:t>
            </a:fld>
            <a:endParaRPr lang="it-IT"/>
          </a:p>
        </p:txBody>
      </p:sp>
      <p:sp>
        <p:nvSpPr>
          <p:cNvPr id="5" name="Segnaposto piè di pagina 4">
            <a:extLst>
              <a:ext uri="{FF2B5EF4-FFF2-40B4-BE49-F238E27FC236}">
                <a16:creationId xmlns:a16="http://schemas.microsoft.com/office/drawing/2014/main" id="{B007AC10-C318-4C55-B570-DFAAFE0DF6A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06CAE90-6465-41EE-96C0-30C5D061021C}"/>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35127398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427C29-D412-4D50-89F8-E58B5A481C11}"/>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973A57C-FA0D-4D0F-AEEC-49CF6966AC5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22A7B48-539A-4D17-8FD9-E4D29F42BE6B}"/>
              </a:ext>
            </a:extLst>
          </p:cNvPr>
          <p:cNvSpPr>
            <a:spLocks noGrp="1"/>
          </p:cNvSpPr>
          <p:nvPr>
            <p:ph type="dt" sz="half" idx="10"/>
          </p:nvPr>
        </p:nvSpPr>
        <p:spPr/>
        <p:txBody>
          <a:bodyPr/>
          <a:lstStyle/>
          <a:p>
            <a:fld id="{FFED31DA-991D-4A0E-A5E6-8D490238A6F5}" type="datetime1">
              <a:rPr lang="en-US" smtClean="0"/>
              <a:t>3/17/2020</a:t>
            </a:fld>
            <a:endParaRPr lang="it-IT"/>
          </a:p>
        </p:txBody>
      </p:sp>
      <p:sp>
        <p:nvSpPr>
          <p:cNvPr id="5" name="Segnaposto piè di pagina 4">
            <a:extLst>
              <a:ext uri="{FF2B5EF4-FFF2-40B4-BE49-F238E27FC236}">
                <a16:creationId xmlns:a16="http://schemas.microsoft.com/office/drawing/2014/main" id="{D29900BC-EFBD-43F5-A4CD-1C89B77AAD7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39622A5-C7D0-4A37-9BB1-B6AA66D2C1AC}"/>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3088966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A00C2C7-10C7-400E-AC2C-4FF051787E9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4BAFB23-D09E-47D9-B251-581A36C6CEA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65E95F3-B79A-45AF-A6AA-5D39F774E7B5}"/>
              </a:ext>
            </a:extLst>
          </p:cNvPr>
          <p:cNvSpPr>
            <a:spLocks noGrp="1"/>
          </p:cNvSpPr>
          <p:nvPr>
            <p:ph type="dt" sz="half" idx="10"/>
          </p:nvPr>
        </p:nvSpPr>
        <p:spPr/>
        <p:txBody>
          <a:bodyPr/>
          <a:lstStyle/>
          <a:p>
            <a:fld id="{95CA6FD3-2F7B-40CB-8B2F-710888CC98DB}" type="datetime1">
              <a:rPr lang="en-US" smtClean="0"/>
              <a:t>3/17/2020</a:t>
            </a:fld>
            <a:endParaRPr lang="it-IT"/>
          </a:p>
        </p:txBody>
      </p:sp>
      <p:sp>
        <p:nvSpPr>
          <p:cNvPr id="5" name="Segnaposto piè di pagina 4">
            <a:extLst>
              <a:ext uri="{FF2B5EF4-FFF2-40B4-BE49-F238E27FC236}">
                <a16:creationId xmlns:a16="http://schemas.microsoft.com/office/drawing/2014/main" id="{38BC2DD7-BBFB-4D96-A538-DCE16957215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8F3074E-B716-4563-B9F8-380AE5C3FF03}"/>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6829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2032000" y="457118"/>
            <a:ext cx="8128000" cy="535531"/>
          </a:xfrm>
        </p:spPr>
        <p:txBody>
          <a:bodyPr>
            <a:spAutoFit/>
          </a:bodyPr>
          <a:lstStyle>
            <a:lvl1pPr marL="0" indent="0" algn="ctr">
              <a:buNone/>
              <a:defRPr sz="3200" b="1">
                <a:gradFill>
                  <a:gsLst>
                    <a:gs pos="0">
                      <a:srgbClr val="10CF9B"/>
                    </a:gs>
                    <a:gs pos="100000">
                      <a:srgbClr val="0099D6"/>
                    </a:gs>
                  </a:gsLst>
                  <a:lin ang="5400000" scaled="1"/>
                </a:gradFill>
                <a:latin typeface="+mj-lt"/>
              </a:defRPr>
            </a:lvl1pPr>
          </a:lstStyle>
          <a:p>
            <a:pPr lvl="0"/>
            <a:r>
              <a:rPr lang="en-US" dirty="0"/>
              <a:t>Click to edit Master text styles</a:t>
            </a:r>
          </a:p>
        </p:txBody>
      </p:sp>
      <p:sp>
        <p:nvSpPr>
          <p:cNvPr id="2" name="Date Placeholder 1"/>
          <p:cNvSpPr>
            <a:spLocks noGrp="1"/>
          </p:cNvSpPr>
          <p:nvPr>
            <p:ph type="dt" sz="half" idx="10"/>
          </p:nvPr>
        </p:nvSpPr>
        <p:spPr/>
        <p:txBody>
          <a:bodyPr/>
          <a:lstStyle>
            <a:lvl1pPr>
              <a:defRPr>
                <a:solidFill>
                  <a:schemeClr val="tx1"/>
                </a:solidFill>
              </a:defRPr>
            </a:lvl1pPr>
          </a:lstStyle>
          <a:p>
            <a:fld id="{9B66904C-7BD7-4B5F-B23D-E6BD68A59B97}" type="datetime1">
              <a:rPr lang="en-US" smtClean="0"/>
              <a:t>3/17/2020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551D81F-4482-42CC-B2ED-BA649EBAEC1E}" type="slidenum">
              <a:rPr lang="en-US" smtClean="0"/>
              <a:pPr/>
              <a:t>‹N›</a:t>
            </a:fld>
            <a:endParaRPr lang="en-US"/>
          </a:p>
        </p:txBody>
      </p:sp>
    </p:spTree>
    <p:extLst>
      <p:ext uri="{BB962C8B-B14F-4D97-AF65-F5344CB8AC3E}">
        <p14:creationId xmlns:p14="http://schemas.microsoft.com/office/powerpoint/2010/main" val="2503223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11F10F89-D45A-464E-B833-F914B8FFE780}" type="datetime1">
              <a:rPr lang="en-US" smtClean="0"/>
              <a:t>3/17/2020</a:t>
            </a:fld>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9F80BA07-A013-488C-B5F4-59CAC77D2FE1}" type="slidenum">
              <a:rPr lang="en-US" smtClean="0"/>
              <a:pPr/>
              <a:t>‹N›</a:t>
            </a:fld>
            <a:endParaRPr lang="en-US"/>
          </a:p>
        </p:txBody>
      </p:sp>
      <p:sp>
        <p:nvSpPr>
          <p:cNvPr id="15" name="Text Placeholder 14"/>
          <p:cNvSpPr>
            <a:spLocks noGrp="1"/>
          </p:cNvSpPr>
          <p:nvPr>
            <p:ph type="body" sz="quarter" idx="13" hasCustomPrompt="1"/>
          </p:nvPr>
        </p:nvSpPr>
        <p:spPr>
          <a:xfrm>
            <a:off x="1857375" y="360971"/>
            <a:ext cx="8380505" cy="535531"/>
          </a:xfrm>
        </p:spPr>
        <p:txBody>
          <a:bodyPr>
            <a:spAutoFit/>
          </a:bodyPr>
          <a:lstStyle>
            <a:lvl1pPr marL="0" indent="0" algn="ctr">
              <a:buNone/>
              <a:defRPr sz="3200" baseline="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LOREM IPSUM</a:t>
            </a:r>
          </a:p>
        </p:txBody>
      </p:sp>
      <p:sp>
        <p:nvSpPr>
          <p:cNvPr id="16" name="Text Placeholder 14"/>
          <p:cNvSpPr>
            <a:spLocks noGrp="1"/>
          </p:cNvSpPr>
          <p:nvPr>
            <p:ph type="body" sz="quarter" idx="14" hasCustomPrompt="1"/>
          </p:nvPr>
        </p:nvSpPr>
        <p:spPr>
          <a:xfrm>
            <a:off x="1857375" y="962259"/>
            <a:ext cx="8380505" cy="424732"/>
          </a:xfrm>
        </p:spPr>
        <p:txBody>
          <a:bodyPr>
            <a:spAutoFit/>
          </a:bodyPr>
          <a:lstStyle>
            <a:lvl1pPr marL="0" indent="0" algn="ctr">
              <a:buNone/>
              <a:defRPr sz="1200" baseline="0">
                <a:solidFill>
                  <a:schemeClr val="tx1"/>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err="1"/>
              <a:t>Lorem</a:t>
            </a:r>
            <a:r>
              <a:rPr lang="en-US" dirty="0"/>
              <a:t> </a:t>
            </a:r>
            <a:r>
              <a:rPr lang="en-US" dirty="0" err="1"/>
              <a:t>Ipsum</a:t>
            </a:r>
            <a:r>
              <a:rPr lang="en-US" dirty="0"/>
              <a:t> is simply dummy text of the printing and typesetting industry. </a:t>
            </a:r>
            <a:r>
              <a:rPr lang="en-US" dirty="0" err="1"/>
              <a:t>Lorem</a:t>
            </a:r>
            <a:r>
              <a:rPr lang="en-US" dirty="0"/>
              <a:t> </a:t>
            </a:r>
            <a:r>
              <a:rPr lang="en-US" dirty="0" err="1"/>
              <a:t>Ipsum</a:t>
            </a:r>
            <a:r>
              <a:rPr lang="en-US" dirty="0"/>
              <a:t>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3745598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E45020A0-5F6C-4B11-8CC9-4163ABAA25DC}" type="datetime1">
              <a:rPr lang="en-US" smtClean="0"/>
              <a:t>3/17/2020</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3551516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7FC81270-EA54-4491-914C-1558FB51BD51}" type="datetime1">
              <a:rPr lang="en-US" smtClean="0"/>
              <a:t>3/17/2020</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337685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2BC41840-381B-4593-A92C-928FCECE6F3B}" type="datetime1">
              <a:rPr lang="en-US" smtClean="0"/>
              <a:t>3/17/2020</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652243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ADAF3526-32D4-4841-A093-3137E3C99A9E}" type="datetime1">
              <a:rPr lang="en-US" smtClean="0"/>
              <a:t>3/17/2020</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617600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68E83823-DF61-4351-8940-8319C51A8C2F}" type="datetime1">
              <a:rPr lang="en-US" smtClean="0"/>
              <a:t>3/17/2020</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435904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FBDDD968-7B26-4FC6-8DAD-20D7CBF9F1DF}" type="datetime1">
              <a:rPr lang="en-US" smtClean="0"/>
              <a:t>3/17/2020</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1924035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56536F-490C-455B-937A-C7A0EA0501C0}"/>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CF6D757-37AB-46E5-B2C7-EE0F5F3E141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CC52F21-C983-4B82-B888-3278FDEBA33F}"/>
              </a:ext>
            </a:extLst>
          </p:cNvPr>
          <p:cNvSpPr>
            <a:spLocks noGrp="1"/>
          </p:cNvSpPr>
          <p:nvPr>
            <p:ph type="dt" sz="half" idx="10"/>
          </p:nvPr>
        </p:nvSpPr>
        <p:spPr/>
        <p:txBody>
          <a:bodyPr/>
          <a:lstStyle/>
          <a:p>
            <a:fld id="{4DA837B0-8D41-4FE7-8848-BC92BE6D8092}" type="datetime1">
              <a:rPr lang="en-US" smtClean="0"/>
              <a:t>3/17/2020</a:t>
            </a:fld>
            <a:endParaRPr lang="it-IT"/>
          </a:p>
        </p:txBody>
      </p:sp>
      <p:sp>
        <p:nvSpPr>
          <p:cNvPr id="5" name="Segnaposto piè di pagina 4">
            <a:extLst>
              <a:ext uri="{FF2B5EF4-FFF2-40B4-BE49-F238E27FC236}">
                <a16:creationId xmlns:a16="http://schemas.microsoft.com/office/drawing/2014/main" id="{D177B598-F4F3-4A46-A913-543B642D9D0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8F203DD-D4C8-48C0-ACBF-A9D3A20059F9}"/>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41924704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901F4037-D0AA-45DB-81A3-ECA1AD492C90}" type="datetime1">
              <a:rPr lang="en-US" smtClean="0"/>
              <a:t>3/17/2020</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006019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76E30741-1091-409C-B2E4-84DD6ABEA5FB}" type="datetime1">
              <a:rPr lang="en-US" smtClean="0"/>
              <a:t>3/17/2020</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60840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C1100D48-CEB3-4023-846A-CCD7BC037366}" type="datetime1">
              <a:rPr lang="en-US" smtClean="0"/>
              <a:t>3/17/2020</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600183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E49B0BEA-81FA-47E6-AA57-2963B04B4174}" type="datetime1">
              <a:rPr lang="en-US" smtClean="0"/>
              <a:t>3/17/2020</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440758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9492CE5A-D760-4096-AD46-BAAB2F2E1D25}" type="datetime1">
              <a:rPr lang="en-US" smtClean="0"/>
              <a:t>3/17/2020</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766245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914400" y="2130426"/>
            <a:ext cx="10363200" cy="1470025"/>
          </a:xfrm>
          <a:prstGeom prst="rect">
            <a:avLst/>
          </a:prstGeom>
        </p:spPr>
        <p:txBody>
          <a:bodyPr/>
          <a:lstStyle/>
          <a:p>
            <a:r>
              <a:rPr lang="it-IT"/>
              <a:t>Fare clic per modificare lo stile del titolo</a:t>
            </a:r>
          </a:p>
        </p:txBody>
      </p:sp>
      <p:sp>
        <p:nvSpPr>
          <p:cNvPr id="3" name="Sottotitolo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Tree>
    <p:extLst>
      <p:ext uri="{BB962C8B-B14F-4D97-AF65-F5344CB8AC3E}">
        <p14:creationId xmlns:p14="http://schemas.microsoft.com/office/powerpoint/2010/main" val="238910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
        <p:nvSpPr>
          <p:cNvPr id="3" name="Segnaposto contenuto 2"/>
          <p:cNvSpPr>
            <a:spLocks noGrp="1"/>
          </p:cNvSpPr>
          <p:nvPr>
            <p:ph idx="1"/>
          </p:nvPr>
        </p:nvSpPr>
        <p:spPr>
          <a:xfrm>
            <a:off x="609600" y="1600201"/>
            <a:ext cx="10972800" cy="4525963"/>
          </a:xfrm>
          <a:prstGeom prst="rect">
            <a:avLst/>
          </a:prstGeo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6933786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Tree>
    <p:extLst>
      <p:ext uri="{BB962C8B-B14F-4D97-AF65-F5344CB8AC3E}">
        <p14:creationId xmlns:p14="http://schemas.microsoft.com/office/powerpoint/2010/main" val="18828875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236813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793247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4045F7-F2C5-4966-8495-0F2D9727CC43}"/>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EAB5383D-8AFA-4184-B30C-7EEA46C0DA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55EC49C3-D10F-4007-ADCA-407F6864CBE7}"/>
              </a:ext>
            </a:extLst>
          </p:cNvPr>
          <p:cNvSpPr>
            <a:spLocks noGrp="1"/>
          </p:cNvSpPr>
          <p:nvPr>
            <p:ph type="dt" sz="half" idx="10"/>
          </p:nvPr>
        </p:nvSpPr>
        <p:spPr/>
        <p:txBody>
          <a:bodyPr/>
          <a:lstStyle/>
          <a:p>
            <a:fld id="{5B11134F-3C1D-4A51-846D-31F81E4A6E62}" type="datetime1">
              <a:rPr lang="en-US" smtClean="0"/>
              <a:t>3/17/2020</a:t>
            </a:fld>
            <a:endParaRPr lang="it-IT"/>
          </a:p>
        </p:txBody>
      </p:sp>
      <p:sp>
        <p:nvSpPr>
          <p:cNvPr id="5" name="Segnaposto piè di pagina 4">
            <a:extLst>
              <a:ext uri="{FF2B5EF4-FFF2-40B4-BE49-F238E27FC236}">
                <a16:creationId xmlns:a16="http://schemas.microsoft.com/office/drawing/2014/main" id="{65093430-42F8-4F32-9CD7-E5790FD7564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4EEB551-7762-4AD9-850C-70A071DAA482}"/>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24626184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Tree>
    <p:extLst>
      <p:ext uri="{BB962C8B-B14F-4D97-AF65-F5344CB8AC3E}">
        <p14:creationId xmlns:p14="http://schemas.microsoft.com/office/powerpoint/2010/main" val="5360843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462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09601" y="273050"/>
            <a:ext cx="4011084" cy="1162050"/>
          </a:xfrm>
          <a:prstGeom prst="rect">
            <a:avLst/>
          </a:prstGeo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Tree>
    <p:extLst>
      <p:ext uri="{BB962C8B-B14F-4D97-AF65-F5344CB8AC3E}">
        <p14:creationId xmlns:p14="http://schemas.microsoft.com/office/powerpoint/2010/main" val="32717587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2389717" y="4800600"/>
            <a:ext cx="7315200" cy="566738"/>
          </a:xfrm>
          <a:prstGeom prst="rect">
            <a:avLst/>
          </a:prstGeo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Tree>
    <p:extLst>
      <p:ext uri="{BB962C8B-B14F-4D97-AF65-F5344CB8AC3E}">
        <p14:creationId xmlns:p14="http://schemas.microsoft.com/office/powerpoint/2010/main" val="29520423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a:prstGeom prst="rect">
            <a:avLst/>
          </a:prstGeom>
        </p:spPr>
        <p:txBody>
          <a:bodyPr/>
          <a:lstStyle/>
          <a:p>
            <a:r>
              <a:rPr lang="it-IT"/>
              <a:t>Fare clic per modificare lo stile del titolo</a:t>
            </a:r>
          </a:p>
        </p:txBody>
      </p:sp>
      <p:sp>
        <p:nvSpPr>
          <p:cNvPr id="3" name="Segnaposto testo verticale 2"/>
          <p:cNvSpPr>
            <a:spLocks noGrp="1"/>
          </p:cNvSpPr>
          <p:nvPr>
            <p:ph type="body" orient="vert" idx="1"/>
          </p:nvPr>
        </p:nvSpPr>
        <p:spPr>
          <a:xfrm>
            <a:off x="609600" y="1600201"/>
            <a:ext cx="10972800" cy="4525963"/>
          </a:xfrm>
          <a:prstGeom prst="rect">
            <a:avLst/>
          </a:prstGeo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361224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839200" y="274639"/>
            <a:ext cx="2743200" cy="5851525"/>
          </a:xfrm>
          <a:prstGeom prst="rect">
            <a:avLst/>
          </a:prstGeo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09600" y="274639"/>
            <a:ext cx="8026400" cy="5851525"/>
          </a:xfrm>
          <a:prstGeom prst="rect">
            <a:avLst/>
          </a:prstGeo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0354807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F147C2FD-A719-45CD-A46F-34B543AE892D}" type="datetime1">
              <a:rPr lang="en-US" smtClean="0"/>
              <a:t>3/17/2020</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9679071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FDFBEEB-5C83-41AD-AF65-664C896350F5}" type="datetime1">
              <a:rPr lang="en-US" smtClean="0"/>
              <a:t>3/17/2020</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3740128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7F952A4A-1378-4A2A-BF8D-6371937BE0E5}" type="datetime1">
              <a:rPr lang="en-US" smtClean="0"/>
              <a:t>3/17/2020</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45840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BA1E585-7DFE-458C-A82D-388F5389895F}" type="datetime1">
              <a:rPr lang="en-US" smtClean="0"/>
              <a:t>3/17/2020</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1467467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149C0C-9621-4735-9098-B0C0E6E6C27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ABC960-96B1-42A4-864A-4A59932590E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0E6AE6F-A77D-4558-BE10-849D6AFA623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F8F82733-0CB0-4A22-B6D1-AECF9C3B160F}"/>
              </a:ext>
            </a:extLst>
          </p:cNvPr>
          <p:cNvSpPr>
            <a:spLocks noGrp="1"/>
          </p:cNvSpPr>
          <p:nvPr>
            <p:ph type="dt" sz="half" idx="10"/>
          </p:nvPr>
        </p:nvSpPr>
        <p:spPr/>
        <p:txBody>
          <a:bodyPr/>
          <a:lstStyle/>
          <a:p>
            <a:fld id="{D62BE70A-5E3A-4793-8A0D-D041F70BA0E4}" type="datetime1">
              <a:rPr lang="en-US" smtClean="0"/>
              <a:t>3/17/2020</a:t>
            </a:fld>
            <a:endParaRPr lang="it-IT"/>
          </a:p>
        </p:txBody>
      </p:sp>
      <p:sp>
        <p:nvSpPr>
          <p:cNvPr id="6" name="Segnaposto piè di pagina 5">
            <a:extLst>
              <a:ext uri="{FF2B5EF4-FFF2-40B4-BE49-F238E27FC236}">
                <a16:creationId xmlns:a16="http://schemas.microsoft.com/office/drawing/2014/main" id="{63B1A6EB-988D-4922-B10C-5797E4787E4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C33F42D-EE23-4C6F-A776-BD0C9C7C5B06}"/>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4002699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6EB3B6A8-7F66-4066-B125-F071ED52E56C}" type="datetime1">
              <a:rPr lang="en-US" smtClean="0"/>
              <a:t>3/17/2020</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9845510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975E737B-FDB2-44DA-AD2A-AAB0BBAD1529}" type="datetime1">
              <a:rPr lang="en-US" smtClean="0"/>
              <a:t>3/17/2020</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19872319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03B4723E-6799-4845-B069-18D5B6593D3D}" type="datetime1">
              <a:rPr lang="en-US" smtClean="0"/>
              <a:t>3/17/2020</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2257765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61387FA4-8E22-4A7B-AD5D-91F50B8D5D0C}" type="datetime1">
              <a:rPr lang="en-US" smtClean="0"/>
              <a:t>3/17/2020</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433750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761661AA-6F3F-4CF9-9C67-4D94B471DFDC}" type="datetime1">
              <a:rPr lang="en-US" smtClean="0"/>
              <a:t>3/17/2020</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7196654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D72ECAA8-6C34-4B9B-AE6E-E348F8852401}" type="datetime1">
              <a:rPr lang="en-US" smtClean="0"/>
              <a:t>3/17/2020</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1353266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75162B40-201D-4F08-914E-86246701C517}" type="datetime1">
              <a:rPr lang="en-US" smtClean="0"/>
              <a:t>3/17/2020</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‹N›</a:t>
            </a:fld>
            <a:endParaRPr lang="en-US"/>
          </a:p>
        </p:txBody>
      </p:sp>
    </p:spTree>
    <p:extLst>
      <p:ext uri="{BB962C8B-B14F-4D97-AF65-F5344CB8AC3E}">
        <p14:creationId xmlns:p14="http://schemas.microsoft.com/office/powerpoint/2010/main" val="284665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3D6BB6-DBE9-411B-AD25-7CFF1499CCA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1BC5E0A-1B73-4E40-B24A-8E382E19F5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95E1A37B-5BEC-4529-B6BD-D8A003AEA6A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C05A49F5-31C4-48CD-86A1-423908F12B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581BB1-C870-4986-93CA-69F89AD564B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0A0AE01-80B6-46F9-9832-559872D078FC}"/>
              </a:ext>
            </a:extLst>
          </p:cNvPr>
          <p:cNvSpPr>
            <a:spLocks noGrp="1"/>
          </p:cNvSpPr>
          <p:nvPr>
            <p:ph type="dt" sz="half" idx="10"/>
          </p:nvPr>
        </p:nvSpPr>
        <p:spPr/>
        <p:txBody>
          <a:bodyPr/>
          <a:lstStyle/>
          <a:p>
            <a:fld id="{DE88D563-EA50-4490-B0C8-E4837CC8489A}" type="datetime1">
              <a:rPr lang="en-US" smtClean="0"/>
              <a:t>3/17/2020</a:t>
            </a:fld>
            <a:endParaRPr lang="it-IT"/>
          </a:p>
        </p:txBody>
      </p:sp>
      <p:sp>
        <p:nvSpPr>
          <p:cNvPr id="8" name="Segnaposto piè di pagina 7">
            <a:extLst>
              <a:ext uri="{FF2B5EF4-FFF2-40B4-BE49-F238E27FC236}">
                <a16:creationId xmlns:a16="http://schemas.microsoft.com/office/drawing/2014/main" id="{9488AB41-E08A-473F-B11B-C82EF25A429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1923369-578E-4FA2-83EA-3547B2E7C9FA}"/>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312018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B379C77-000F-4732-8E8A-08E3C0E9C9C0}"/>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3E2337C8-C954-4316-B32E-B222113A2259}"/>
              </a:ext>
            </a:extLst>
          </p:cNvPr>
          <p:cNvSpPr>
            <a:spLocks noGrp="1"/>
          </p:cNvSpPr>
          <p:nvPr>
            <p:ph type="dt" sz="half" idx="10"/>
          </p:nvPr>
        </p:nvSpPr>
        <p:spPr/>
        <p:txBody>
          <a:bodyPr/>
          <a:lstStyle/>
          <a:p>
            <a:fld id="{3324384B-E3AD-4705-B901-7D2128769615}" type="datetime1">
              <a:rPr lang="en-US" smtClean="0"/>
              <a:t>3/17/2020</a:t>
            </a:fld>
            <a:endParaRPr lang="it-IT"/>
          </a:p>
        </p:txBody>
      </p:sp>
      <p:sp>
        <p:nvSpPr>
          <p:cNvPr id="4" name="Segnaposto piè di pagina 3">
            <a:extLst>
              <a:ext uri="{FF2B5EF4-FFF2-40B4-BE49-F238E27FC236}">
                <a16:creationId xmlns:a16="http://schemas.microsoft.com/office/drawing/2014/main" id="{5FC81C8F-8022-4052-99EE-43A9A8E185D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98600B10-7CAC-46F4-92B2-4D1CCC946498}"/>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125399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0F5E3E5-DA4A-4009-A1BD-C48673BC9D3D}"/>
              </a:ext>
            </a:extLst>
          </p:cNvPr>
          <p:cNvSpPr>
            <a:spLocks noGrp="1"/>
          </p:cNvSpPr>
          <p:nvPr>
            <p:ph type="dt" sz="half" idx="10"/>
          </p:nvPr>
        </p:nvSpPr>
        <p:spPr/>
        <p:txBody>
          <a:bodyPr/>
          <a:lstStyle/>
          <a:p>
            <a:fld id="{5A1A279D-4373-4E8F-8220-28512C7B1D70}" type="datetime1">
              <a:rPr lang="en-US" smtClean="0"/>
              <a:t>3/17/2020</a:t>
            </a:fld>
            <a:endParaRPr lang="it-IT"/>
          </a:p>
        </p:txBody>
      </p:sp>
      <p:sp>
        <p:nvSpPr>
          <p:cNvPr id="3" name="Segnaposto piè di pagina 2">
            <a:extLst>
              <a:ext uri="{FF2B5EF4-FFF2-40B4-BE49-F238E27FC236}">
                <a16:creationId xmlns:a16="http://schemas.microsoft.com/office/drawing/2014/main" id="{75299A0C-FA59-4153-B445-35DA5D69FE6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47B60609-205D-4ECE-8C72-95B176D645C3}"/>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94726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9D089-55BB-43A2-B3F6-211F0DD2A3C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3B81E37-520C-4A18-901E-66A501A7C1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087E518D-F8C8-4CBF-9D37-B355DF6C2C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EB89F83-FFDD-44AF-B30A-877C04035B9A}"/>
              </a:ext>
            </a:extLst>
          </p:cNvPr>
          <p:cNvSpPr>
            <a:spLocks noGrp="1"/>
          </p:cNvSpPr>
          <p:nvPr>
            <p:ph type="dt" sz="half" idx="10"/>
          </p:nvPr>
        </p:nvSpPr>
        <p:spPr/>
        <p:txBody>
          <a:bodyPr/>
          <a:lstStyle/>
          <a:p>
            <a:fld id="{D43B9A66-C0DA-49C5-BBA5-596181560652}" type="datetime1">
              <a:rPr lang="en-US" smtClean="0"/>
              <a:t>3/17/2020</a:t>
            </a:fld>
            <a:endParaRPr lang="it-IT"/>
          </a:p>
        </p:txBody>
      </p:sp>
      <p:sp>
        <p:nvSpPr>
          <p:cNvPr id="6" name="Segnaposto piè di pagina 5">
            <a:extLst>
              <a:ext uri="{FF2B5EF4-FFF2-40B4-BE49-F238E27FC236}">
                <a16:creationId xmlns:a16="http://schemas.microsoft.com/office/drawing/2014/main" id="{BB757D90-ED2B-48B4-99AC-D28273191AE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2821B560-03C1-44C1-9409-8BECDD2365ED}"/>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139479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11D114-EB43-4337-837E-0ECFFC91F52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163640E-100B-403A-9EB0-B96DA9E86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CD6580B-4A48-421D-B586-7A8E911D7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BAD52D2-D3CD-408D-9000-356317037A86}"/>
              </a:ext>
            </a:extLst>
          </p:cNvPr>
          <p:cNvSpPr>
            <a:spLocks noGrp="1"/>
          </p:cNvSpPr>
          <p:nvPr>
            <p:ph type="dt" sz="half" idx="10"/>
          </p:nvPr>
        </p:nvSpPr>
        <p:spPr/>
        <p:txBody>
          <a:bodyPr/>
          <a:lstStyle/>
          <a:p>
            <a:fld id="{A37C387E-FE19-4E0B-A36A-3BEAB1CB936A}" type="datetime1">
              <a:rPr lang="en-US" smtClean="0"/>
              <a:t>3/17/2020</a:t>
            </a:fld>
            <a:endParaRPr lang="it-IT"/>
          </a:p>
        </p:txBody>
      </p:sp>
      <p:sp>
        <p:nvSpPr>
          <p:cNvPr id="6" name="Segnaposto piè di pagina 5">
            <a:extLst>
              <a:ext uri="{FF2B5EF4-FFF2-40B4-BE49-F238E27FC236}">
                <a16:creationId xmlns:a16="http://schemas.microsoft.com/office/drawing/2014/main" id="{307E3373-A5CE-4316-AB55-EE23C2B234C4}"/>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6B5E133-F71C-445A-A64F-C8CC22264A73}"/>
              </a:ext>
            </a:extLst>
          </p:cNvPr>
          <p:cNvSpPr>
            <a:spLocks noGrp="1"/>
          </p:cNvSpPr>
          <p:nvPr>
            <p:ph type="sldNum" sz="quarter" idx="12"/>
          </p:nvPr>
        </p:nvSpPr>
        <p:spPr/>
        <p:txBody>
          <a:bodyPr/>
          <a:lstStyle/>
          <a:p>
            <a:fld id="{8EF5A193-A4E6-473A-B405-6AB26308DD15}" type="slidenum">
              <a:rPr lang="it-IT" smtClean="0"/>
              <a:t>‹N›</a:t>
            </a:fld>
            <a:endParaRPr lang="it-IT"/>
          </a:p>
        </p:txBody>
      </p:sp>
    </p:spTree>
    <p:extLst>
      <p:ext uri="{BB962C8B-B14F-4D97-AF65-F5344CB8AC3E}">
        <p14:creationId xmlns:p14="http://schemas.microsoft.com/office/powerpoint/2010/main" val="144782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D00EF45-4AB7-42B6-B134-29E4D72921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D6010A1-0F14-47DD-93ED-4D970E4F12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0931379-B1A0-4030-9744-478C5753C3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5A3776-AE91-4AEA-99F4-61020C49EE15}" type="datetime1">
              <a:rPr lang="en-US" smtClean="0"/>
              <a:t>3/17/2020</a:t>
            </a:fld>
            <a:endParaRPr lang="it-IT"/>
          </a:p>
        </p:txBody>
      </p:sp>
      <p:sp>
        <p:nvSpPr>
          <p:cNvPr id="5" name="Segnaposto piè di pagina 4">
            <a:extLst>
              <a:ext uri="{FF2B5EF4-FFF2-40B4-BE49-F238E27FC236}">
                <a16:creationId xmlns:a16="http://schemas.microsoft.com/office/drawing/2014/main" id="{E17C66F3-C064-42F2-A414-348E2A240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969791A2-D6BB-4CEE-9EBB-7E0EB3CFCE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5A193-A4E6-473A-B405-6AB26308DD15}" type="slidenum">
              <a:rPr lang="it-IT" smtClean="0"/>
              <a:t>‹N›</a:t>
            </a:fld>
            <a:endParaRPr lang="it-IT"/>
          </a:p>
        </p:txBody>
      </p:sp>
    </p:spTree>
    <p:extLst>
      <p:ext uri="{BB962C8B-B14F-4D97-AF65-F5344CB8AC3E}">
        <p14:creationId xmlns:p14="http://schemas.microsoft.com/office/powerpoint/2010/main" val="113577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30184F-E183-4386-A16B-61C3549A374C}" type="datetime1">
              <a:rPr lang="en-US" smtClean="0"/>
              <a:t>3/17/2020</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‹N›</a:t>
            </a:fld>
            <a:endParaRPr lang="en-US"/>
          </a:p>
        </p:txBody>
      </p:sp>
    </p:spTree>
    <p:extLst>
      <p:ext uri="{BB962C8B-B14F-4D97-AF65-F5344CB8AC3E}">
        <p14:creationId xmlns:p14="http://schemas.microsoft.com/office/powerpoint/2010/main" val="45451603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36" descr="BANDA ROSSA 2 OPT BOLOGNA RAST">
            <a:extLst>
              <a:ext uri="{FF2B5EF4-FFF2-40B4-BE49-F238E27FC236}">
                <a16:creationId xmlns:a16="http://schemas.microsoft.com/office/drawing/2014/main" id="{F39C1E6B-AB2C-45E1-A3E8-E7488A926E64}"/>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454775"/>
            <a:ext cx="12192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25" descr="Alma-Mater TAGLIATO">
            <a:extLst>
              <a:ext uri="{FF2B5EF4-FFF2-40B4-BE49-F238E27FC236}">
                <a16:creationId xmlns:a16="http://schemas.microsoft.com/office/drawing/2014/main" id="{CF41B611-71B3-481C-B985-B748FD057E5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5251" y="103189"/>
            <a:ext cx="1128183"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82" name="Line 26">
            <a:extLst>
              <a:ext uri="{FF2B5EF4-FFF2-40B4-BE49-F238E27FC236}">
                <a16:creationId xmlns:a16="http://schemas.microsoft.com/office/drawing/2014/main" id="{2F32B4A5-2997-4F32-A539-86E9826E79D8}"/>
              </a:ext>
            </a:extLst>
          </p:cNvPr>
          <p:cNvSpPr>
            <a:spLocks noChangeAspect="1" noChangeShapeType="1"/>
          </p:cNvSpPr>
          <p:nvPr userDrawn="1"/>
        </p:nvSpPr>
        <p:spPr bwMode="auto">
          <a:xfrm>
            <a:off x="110067" y="1"/>
            <a:ext cx="2117" cy="1184275"/>
          </a:xfrm>
          <a:prstGeom prst="line">
            <a:avLst/>
          </a:prstGeom>
          <a:noFill/>
          <a:ln w="171450">
            <a:solidFill>
              <a:srgbClr val="CC0000"/>
            </a:solidFill>
            <a:round/>
            <a:headEnd/>
            <a:tailEnd/>
          </a:ln>
          <a:effectLst/>
        </p:spPr>
        <p:txBody>
          <a:bodyPr/>
          <a:lstStyle/>
          <a:p>
            <a:pPr>
              <a:defRPr/>
            </a:pPr>
            <a:endParaRPr lang="it-IT" sz="1800">
              <a:latin typeface="Arial" charset="0"/>
              <a:ea typeface="+mn-ea"/>
            </a:endParaRPr>
          </a:p>
        </p:txBody>
      </p:sp>
      <p:sp>
        <p:nvSpPr>
          <p:cNvPr id="45083" name="Line 27">
            <a:extLst>
              <a:ext uri="{FF2B5EF4-FFF2-40B4-BE49-F238E27FC236}">
                <a16:creationId xmlns:a16="http://schemas.microsoft.com/office/drawing/2014/main" id="{9F9D32D1-F613-49E7-8FD1-BA3A324F76AC}"/>
              </a:ext>
            </a:extLst>
          </p:cNvPr>
          <p:cNvSpPr>
            <a:spLocks noChangeAspect="1" noChangeShapeType="1"/>
          </p:cNvSpPr>
          <p:nvPr userDrawn="1"/>
        </p:nvSpPr>
        <p:spPr bwMode="auto">
          <a:xfrm>
            <a:off x="1" y="1182689"/>
            <a:ext cx="11021484" cy="1587"/>
          </a:xfrm>
          <a:prstGeom prst="line">
            <a:avLst/>
          </a:prstGeom>
          <a:noFill/>
          <a:ln w="19050">
            <a:solidFill>
              <a:srgbClr val="5F5F5F"/>
            </a:solidFill>
            <a:round/>
            <a:headEnd/>
            <a:tailEnd/>
          </a:ln>
          <a:effectLst/>
        </p:spPr>
        <p:txBody>
          <a:bodyPr/>
          <a:lstStyle/>
          <a:p>
            <a:pPr>
              <a:defRPr/>
            </a:pPr>
            <a:endParaRPr lang="it-IT" sz="1800">
              <a:latin typeface="Arial" charset="0"/>
              <a:ea typeface="+mn-ea"/>
            </a:endParaRPr>
          </a:p>
        </p:txBody>
      </p:sp>
      <p:sp>
        <p:nvSpPr>
          <p:cNvPr id="45090" name="Line 34">
            <a:extLst>
              <a:ext uri="{FF2B5EF4-FFF2-40B4-BE49-F238E27FC236}">
                <a16:creationId xmlns:a16="http://schemas.microsoft.com/office/drawing/2014/main" id="{DC8A490B-2192-4873-9657-01E155BB0E08}"/>
              </a:ext>
            </a:extLst>
          </p:cNvPr>
          <p:cNvSpPr>
            <a:spLocks noChangeShapeType="1"/>
          </p:cNvSpPr>
          <p:nvPr userDrawn="1"/>
        </p:nvSpPr>
        <p:spPr bwMode="auto">
          <a:xfrm>
            <a:off x="11089217" y="6424614"/>
            <a:ext cx="0" cy="352425"/>
          </a:xfrm>
          <a:prstGeom prst="line">
            <a:avLst/>
          </a:prstGeom>
          <a:noFill/>
          <a:ln w="38100">
            <a:solidFill>
              <a:schemeClr val="bg1"/>
            </a:solidFill>
            <a:round/>
            <a:headEnd/>
            <a:tailEnd/>
          </a:ln>
          <a:effectLst/>
        </p:spPr>
        <p:txBody>
          <a:bodyPr/>
          <a:lstStyle/>
          <a:p>
            <a:pPr>
              <a:defRPr/>
            </a:pPr>
            <a:endParaRPr lang="it-IT" sz="1800">
              <a:latin typeface="Arial" charset="0"/>
              <a:ea typeface="+mn-ea"/>
            </a:endParaRPr>
          </a:p>
        </p:txBody>
      </p:sp>
      <p:sp>
        <p:nvSpPr>
          <p:cNvPr id="45091" name="Line 35">
            <a:extLst>
              <a:ext uri="{FF2B5EF4-FFF2-40B4-BE49-F238E27FC236}">
                <a16:creationId xmlns:a16="http://schemas.microsoft.com/office/drawing/2014/main" id="{C090F8FE-7248-4116-AFE1-5318174FACFC}"/>
              </a:ext>
            </a:extLst>
          </p:cNvPr>
          <p:cNvSpPr>
            <a:spLocks noChangeShapeType="1"/>
          </p:cNvSpPr>
          <p:nvPr userDrawn="1"/>
        </p:nvSpPr>
        <p:spPr bwMode="auto">
          <a:xfrm>
            <a:off x="11089217" y="6092826"/>
            <a:ext cx="0" cy="360363"/>
          </a:xfrm>
          <a:prstGeom prst="line">
            <a:avLst/>
          </a:prstGeom>
          <a:noFill/>
          <a:ln w="38100">
            <a:solidFill>
              <a:srgbClr val="5F5F5F"/>
            </a:solidFill>
            <a:round/>
            <a:headEnd/>
            <a:tailEnd/>
          </a:ln>
          <a:effectLst/>
        </p:spPr>
        <p:txBody>
          <a:bodyPr/>
          <a:lstStyle/>
          <a:p>
            <a:pPr>
              <a:defRPr/>
            </a:pPr>
            <a:endParaRPr lang="it-IT" sz="1800">
              <a:latin typeface="Arial" charset="0"/>
              <a:ea typeface="+mn-ea"/>
            </a:endParaRPr>
          </a:p>
        </p:txBody>
      </p:sp>
    </p:spTree>
    <p:extLst>
      <p:ext uri="{BB962C8B-B14F-4D97-AF65-F5344CB8AC3E}">
        <p14:creationId xmlns:p14="http://schemas.microsoft.com/office/powerpoint/2010/main" val="4583417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pitchFamily="-110" charset="-128"/>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110" charset="-128"/>
        </a:defRPr>
      </a:lvl2pPr>
      <a:lvl3pPr algn="ctr" rtl="0" eaLnBrk="0" fontAlgn="base" hangingPunct="0">
        <a:spcBef>
          <a:spcPct val="0"/>
        </a:spcBef>
        <a:spcAft>
          <a:spcPct val="0"/>
        </a:spcAft>
        <a:defRPr sz="4400">
          <a:solidFill>
            <a:schemeClr val="tx2"/>
          </a:solidFill>
          <a:latin typeface="Arial" charset="0"/>
          <a:ea typeface="ＭＳ Ｐゴシック" pitchFamily="-110" charset="-128"/>
        </a:defRPr>
      </a:lvl3pPr>
      <a:lvl4pPr algn="ctr" rtl="0" eaLnBrk="0" fontAlgn="base" hangingPunct="0">
        <a:spcBef>
          <a:spcPct val="0"/>
        </a:spcBef>
        <a:spcAft>
          <a:spcPct val="0"/>
        </a:spcAft>
        <a:defRPr sz="4400">
          <a:solidFill>
            <a:schemeClr val="tx2"/>
          </a:solidFill>
          <a:latin typeface="Arial" charset="0"/>
          <a:ea typeface="ＭＳ Ｐゴシック" pitchFamily="-110" charset="-128"/>
        </a:defRPr>
      </a:lvl4pPr>
      <a:lvl5pPr algn="ctr" rtl="0" eaLnBrk="0" fontAlgn="base" hangingPunct="0">
        <a:spcBef>
          <a:spcPct val="0"/>
        </a:spcBef>
        <a:spcAft>
          <a:spcPct val="0"/>
        </a:spcAft>
        <a:defRPr sz="4400">
          <a:solidFill>
            <a:schemeClr val="tx2"/>
          </a:solidFill>
          <a:latin typeface="Arial" charset="0"/>
          <a:ea typeface="ＭＳ Ｐゴシック" pitchFamily="-110"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0" charset="-128"/>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10"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10"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10"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10"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37663-E2CF-4852-A01C-AE82DC8865F7}" type="datetime1">
              <a:rPr lang="en-US" smtClean="0"/>
              <a:t>3/17/2020</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‹N›</a:t>
            </a:fld>
            <a:endParaRPr lang="en-US"/>
          </a:p>
        </p:txBody>
      </p:sp>
    </p:spTree>
    <p:extLst>
      <p:ext uri="{BB962C8B-B14F-4D97-AF65-F5344CB8AC3E}">
        <p14:creationId xmlns:p14="http://schemas.microsoft.com/office/powerpoint/2010/main" val="147973964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7B9BA-BF9D-46AE-BAF4-8265FAE2D2F3}"/>
              </a:ext>
            </a:extLst>
          </p:cNvPr>
          <p:cNvSpPr>
            <a:spLocks noGrp="1"/>
          </p:cNvSpPr>
          <p:nvPr>
            <p:ph type="ctrTitle"/>
          </p:nvPr>
        </p:nvSpPr>
        <p:spPr>
          <a:xfrm>
            <a:off x="1522031" y="1184485"/>
            <a:ext cx="9144000" cy="2706531"/>
          </a:xfrm>
        </p:spPr>
        <p:txBody>
          <a:bodyPr>
            <a:normAutofit fontScale="90000"/>
          </a:bodyPr>
          <a:lstStyle/>
          <a:p>
            <a:r>
              <a:rPr lang="en-US" sz="4400" dirty="0">
                <a:latin typeface="Liberation Serif" panose="02020603050405020304" pitchFamily="18" charset="0"/>
                <a:ea typeface="Liberation Serif" panose="02020603050405020304" pitchFamily="18" charset="0"/>
                <a:cs typeface="Liberation Serif" panose="02020603050405020304" pitchFamily="18" charset="0"/>
              </a:rPr>
              <a:t>DESIGN AND PROTOTYPING OF A</a:t>
            </a:r>
            <a:br>
              <a:rPr lang="en-US" sz="4400" dirty="0">
                <a:latin typeface="Liberation Serif" panose="02020603050405020304" pitchFamily="18" charset="0"/>
                <a:ea typeface="Liberation Serif" panose="02020603050405020304" pitchFamily="18" charset="0"/>
                <a:cs typeface="Liberation Serif" panose="02020603050405020304" pitchFamily="18" charset="0"/>
              </a:rPr>
            </a:br>
            <a:r>
              <a:rPr lang="it-IT" sz="4400" dirty="0">
                <a:latin typeface="Liberation Serif" panose="02020603050405020304" pitchFamily="18" charset="0"/>
                <a:ea typeface="Liberation Serif" panose="02020603050405020304" pitchFamily="18" charset="0"/>
                <a:cs typeface="Liberation Serif" panose="02020603050405020304" pitchFamily="18" charset="0"/>
              </a:rPr>
              <a:t>FREERTOS-BASED POWER CONTROL</a:t>
            </a:r>
            <a:br>
              <a:rPr lang="it-IT" sz="4400" dirty="0">
                <a:latin typeface="Liberation Serif" panose="02020603050405020304" pitchFamily="18" charset="0"/>
                <a:ea typeface="Liberation Serif" panose="02020603050405020304" pitchFamily="18" charset="0"/>
                <a:cs typeface="Liberation Serif" panose="02020603050405020304" pitchFamily="18" charset="0"/>
              </a:rPr>
            </a:br>
            <a:r>
              <a:rPr lang="it-IT" sz="4400" dirty="0">
                <a:latin typeface="Liberation Serif" panose="02020603050405020304" pitchFamily="18" charset="0"/>
                <a:ea typeface="Liberation Serif" panose="02020603050405020304" pitchFamily="18" charset="0"/>
                <a:cs typeface="Liberation Serif" panose="02020603050405020304" pitchFamily="18" charset="0"/>
              </a:rPr>
              <a:t>FIRMWARE FOR HPC PROCESSORS</a:t>
            </a:r>
            <a:br>
              <a:rPr lang="it-IT" sz="4400" dirty="0">
                <a:latin typeface="Liberation Serif" panose="02020603050405020304" pitchFamily="18" charset="0"/>
                <a:ea typeface="Liberation Serif" panose="02020603050405020304" pitchFamily="18" charset="0"/>
                <a:cs typeface="Liberation Serif" panose="02020603050405020304" pitchFamily="18" charset="0"/>
              </a:rPr>
            </a:br>
            <a:r>
              <a:rPr lang="it-IT" sz="4400" dirty="0">
                <a:latin typeface="Liberation Serif" panose="02020603050405020304" pitchFamily="18" charset="0"/>
                <a:ea typeface="Liberation Serif" panose="02020603050405020304" pitchFamily="18" charset="0"/>
                <a:cs typeface="Liberation Serif" panose="02020603050405020304" pitchFamily="18" charset="0"/>
              </a:rPr>
              <a:t>IN GAP8</a:t>
            </a:r>
          </a:p>
        </p:txBody>
      </p:sp>
      <p:sp>
        <p:nvSpPr>
          <p:cNvPr id="8" name="Title 1">
            <a:extLst>
              <a:ext uri="{FF2B5EF4-FFF2-40B4-BE49-F238E27FC236}">
                <a16:creationId xmlns:a16="http://schemas.microsoft.com/office/drawing/2014/main" id="{D433AC39-96EA-4055-B4F3-6F4B9D2B7945}"/>
              </a:ext>
            </a:extLst>
          </p:cNvPr>
          <p:cNvSpPr txBox="1">
            <a:spLocks/>
          </p:cNvSpPr>
          <p:nvPr/>
        </p:nvSpPr>
        <p:spPr>
          <a:xfrm>
            <a:off x="226631" y="37956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i="0" u="none" strike="noStrike" kern="1200" cap="none" spc="0" normalizeH="0" baseline="0" noProof="0" dirty="0">
                <a:ln>
                  <a:noFill/>
                </a:ln>
                <a:solidFill>
                  <a:srgbClr val="000000">
                    <a:lumMod val="75000"/>
                    <a:lumOff val="25000"/>
                  </a:srgbClr>
                </a:solidFill>
                <a:effectLst/>
                <a:uLnTx/>
                <a:uFillTx/>
                <a:latin typeface="Liberation Sans Narrow" panose="020B0606020202030204" pitchFamily="34" charset="0"/>
              </a:rPr>
              <a:t>ALMA MATER STUDIORUM BOLOGNA</a:t>
            </a:r>
            <a:br>
              <a:rPr kumimoji="0" lang="en-US" sz="2800" b="0" i="0" u="none" strike="noStrike" kern="1200" cap="none" spc="0" normalizeH="0" baseline="0" noProof="0" dirty="0">
                <a:ln>
                  <a:noFill/>
                </a:ln>
                <a:solidFill>
                  <a:srgbClr val="000000">
                    <a:lumMod val="75000"/>
                    <a:lumOff val="25000"/>
                  </a:srgbClr>
                </a:solidFill>
                <a:effectLst/>
                <a:uLnTx/>
                <a:uFillTx/>
                <a:latin typeface="Liberation Sans Narrow" panose="020B0606020202030204" pitchFamily="34" charset="0"/>
              </a:rPr>
            </a:br>
            <a:r>
              <a:rPr lang="en-US" sz="2000" dirty="0">
                <a:solidFill>
                  <a:srgbClr val="000000">
                    <a:lumMod val="75000"/>
                    <a:lumOff val="25000"/>
                  </a:srgbClr>
                </a:solidFill>
                <a:latin typeface="Liberation Sans Narrow" panose="020B0606020202030204" pitchFamily="34" charset="0"/>
              </a:rPr>
              <a:t>Automation Engineering M</a:t>
            </a:r>
            <a:endParaRPr kumimoji="0" lang="en-US" sz="2800" b="0" i="0" u="none" strike="noStrike" kern="1200" cap="none" spc="0" normalizeH="0" baseline="0" noProof="0" dirty="0">
              <a:ln>
                <a:noFill/>
              </a:ln>
              <a:solidFill>
                <a:srgbClr val="000000">
                  <a:lumMod val="75000"/>
                  <a:lumOff val="25000"/>
                </a:srgbClr>
              </a:solidFill>
              <a:effectLst/>
              <a:uLnTx/>
              <a:uFillTx/>
              <a:latin typeface="Liberation Sans Narrow" panose="020B0606020202030204" pitchFamily="34" charset="0"/>
            </a:endParaRPr>
          </a:p>
        </p:txBody>
      </p:sp>
      <p:graphicFrame>
        <p:nvGraphicFramePr>
          <p:cNvPr id="9" name="Tabella 9">
            <a:extLst>
              <a:ext uri="{FF2B5EF4-FFF2-40B4-BE49-F238E27FC236}">
                <a16:creationId xmlns:a16="http://schemas.microsoft.com/office/drawing/2014/main" id="{41638BB8-3E65-4B67-B15F-A688D2DD6051}"/>
              </a:ext>
            </a:extLst>
          </p:cNvPr>
          <p:cNvGraphicFramePr>
            <a:graphicFrameLocks noGrp="1"/>
          </p:cNvGraphicFramePr>
          <p:nvPr>
            <p:extLst>
              <p:ext uri="{D42A27DB-BD31-4B8C-83A1-F6EECF244321}">
                <p14:modId xmlns:p14="http://schemas.microsoft.com/office/powerpoint/2010/main" val="676873909"/>
              </p:ext>
            </p:extLst>
          </p:nvPr>
        </p:nvGraphicFramePr>
        <p:xfrm>
          <a:off x="2030031" y="4341446"/>
          <a:ext cx="8128000" cy="2397760"/>
        </p:xfrm>
        <a:graphic>
          <a:graphicData uri="http://schemas.openxmlformats.org/drawingml/2006/table">
            <a:tbl>
              <a:tblPr>
                <a:tableStyleId>{22838BEF-8BB2-4498-84A7-C5851F593DF1}</a:tableStyleId>
              </a:tblPr>
              <a:tblGrid>
                <a:gridCol w="4064000">
                  <a:extLst>
                    <a:ext uri="{9D8B030D-6E8A-4147-A177-3AD203B41FA5}">
                      <a16:colId xmlns:a16="http://schemas.microsoft.com/office/drawing/2014/main" val="1098470331"/>
                    </a:ext>
                  </a:extLst>
                </a:gridCol>
                <a:gridCol w="4064000">
                  <a:extLst>
                    <a:ext uri="{9D8B030D-6E8A-4147-A177-3AD203B41FA5}">
                      <a16:colId xmlns:a16="http://schemas.microsoft.com/office/drawing/2014/main" val="254217980"/>
                    </a:ext>
                  </a:extLst>
                </a:gridCol>
              </a:tblGrid>
              <a:tr h="370840">
                <a:tc>
                  <a:txBody>
                    <a:bodyPr/>
                    <a:lstStyle/>
                    <a:p>
                      <a:pPr algn="l"/>
                      <a:r>
                        <a:rPr lang="it-IT" dirty="0">
                          <a:latin typeface="Times New Roman" panose="02020603050405020304" pitchFamily="18" charset="0"/>
                          <a:cs typeface="Times New Roman" panose="02020603050405020304" pitchFamily="18" charset="0"/>
                        </a:rPr>
                        <a:t>RELATORE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it-IT" dirty="0">
                          <a:latin typeface="Times New Roman" panose="02020603050405020304" pitchFamily="18" charset="0"/>
                          <a:cs typeface="Times New Roman" panose="02020603050405020304" pitchFamily="18" charset="0"/>
                        </a:rPr>
                        <a:t>CANDIDATO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4605708"/>
                  </a:ext>
                </a:extLst>
              </a:tr>
              <a:tr h="370840">
                <a:tc>
                  <a:txBody>
                    <a:bodyPr/>
                    <a:lstStyle/>
                    <a:p>
                      <a:pPr algn="l"/>
                      <a:r>
                        <a:rPr lang="it-IT" sz="1800" b="0" i="1" u="none" strike="noStrike" kern="1200" baseline="0" dirty="0">
                          <a:solidFill>
                            <a:schemeClr val="dk1"/>
                          </a:solidFill>
                          <a:latin typeface="Gabriola" panose="04040605051002020D02" pitchFamily="82" charset="0"/>
                          <a:ea typeface="+mn-ea"/>
                          <a:cs typeface="+mn-cs"/>
                        </a:rPr>
                        <a:t>Chiar.mo Prof. Luca Benini</a:t>
                      </a:r>
                      <a:endParaRPr lang="it-IT" i="1" dirty="0">
                        <a:latin typeface="Gabriola" panose="04040605051002020D02" pitchFamily="8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it-IT" sz="1800" b="0" i="1" u="none" strike="noStrike" kern="1200" baseline="0" dirty="0">
                          <a:solidFill>
                            <a:schemeClr val="dk1"/>
                          </a:solidFill>
                          <a:latin typeface="Gabriola" panose="04040605051002020D02" pitchFamily="82" charset="0"/>
                          <a:ea typeface="+mn-ea"/>
                          <a:cs typeface="+mn-cs"/>
                        </a:rPr>
                        <a:t>Giovanni Bambini</a:t>
                      </a:r>
                      <a:endParaRPr lang="it-IT" i="1" dirty="0">
                        <a:latin typeface="Gabriola" panose="04040605051002020D02" pitchFamily="8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5974968"/>
                  </a:ext>
                </a:extLst>
              </a:tr>
              <a:tr h="370840">
                <a:tc>
                  <a:txBody>
                    <a:bodyPr/>
                    <a:lstStyle/>
                    <a:p>
                      <a:pPr algn="l"/>
                      <a:endParaRPr lang="it-IT"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it-IT"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2340981"/>
                  </a:ext>
                </a:extLst>
              </a:tr>
              <a:tr h="370840">
                <a:tc>
                  <a:txBody>
                    <a:bodyPr/>
                    <a:lstStyle/>
                    <a:p>
                      <a:pPr algn="l"/>
                      <a:r>
                        <a:rPr lang="it-IT" dirty="0">
                          <a:latin typeface="Times New Roman" panose="02020603050405020304" pitchFamily="18" charset="0"/>
                          <a:cs typeface="Times New Roman" panose="02020603050405020304" pitchFamily="18" charset="0"/>
                        </a:rPr>
                        <a:t>CORRELATORI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it-IT"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81678816"/>
                  </a:ext>
                </a:extLst>
              </a:tr>
              <a:tr h="370840">
                <a:tc>
                  <a:txBody>
                    <a:bodyPr/>
                    <a:lstStyle/>
                    <a:p>
                      <a:pPr algn="l"/>
                      <a:r>
                        <a:rPr lang="it-IT" sz="1800" b="0" i="1" u="none" strike="noStrike" kern="1200" baseline="0" dirty="0">
                          <a:solidFill>
                            <a:schemeClr val="dk1"/>
                          </a:solidFill>
                          <a:latin typeface="Gabriola" panose="04040605051002020D02" pitchFamily="82" charset="0"/>
                          <a:ea typeface="Liberation Serif" panose="02020603050405020304" pitchFamily="18" charset="0"/>
                          <a:cs typeface="Liberation Serif" panose="02020603050405020304" pitchFamily="18" charset="0"/>
                        </a:rPr>
                        <a:t>Prof. Andrea Bartolini</a:t>
                      </a:r>
                    </a:p>
                    <a:p>
                      <a:pPr algn="l"/>
                      <a:r>
                        <a:rPr lang="it-IT" sz="1800" b="0" i="1" u="none" strike="noStrike" kern="1200" baseline="0" dirty="0">
                          <a:solidFill>
                            <a:schemeClr val="dk1"/>
                          </a:solidFill>
                          <a:latin typeface="Gabriola" panose="04040605051002020D02" pitchFamily="82" charset="0"/>
                          <a:ea typeface="Liberation Serif" panose="02020603050405020304" pitchFamily="18" charset="0"/>
                          <a:cs typeface="Liberation Serif" panose="02020603050405020304" pitchFamily="18" charset="0"/>
                        </a:rPr>
                        <a:t>Prof. Christian Conconi</a:t>
                      </a:r>
                    </a:p>
                    <a:p>
                      <a:pPr algn="l"/>
                      <a:r>
                        <a:rPr lang="it-IT" sz="1800" b="0" i="1" u="none" strike="noStrike" kern="1200" baseline="0" dirty="0">
                          <a:solidFill>
                            <a:schemeClr val="dk1"/>
                          </a:solidFill>
                          <a:latin typeface="Gabriola" panose="04040605051002020D02" pitchFamily="82" charset="0"/>
                          <a:ea typeface="Liberation Serif" panose="02020603050405020304" pitchFamily="18" charset="0"/>
                          <a:cs typeface="Liberation Serif" panose="02020603050405020304" pitchFamily="18" charset="0"/>
                        </a:rPr>
                        <a:t>Dr. Ing. Simone Benatti</a:t>
                      </a:r>
                      <a:endParaRPr lang="it-IT" i="1" dirty="0">
                        <a:latin typeface="Gabriola" panose="04040605051002020D02" pitchFamily="82" charset="0"/>
                        <a:ea typeface="Liberation Serif" panose="02020603050405020304" pitchFamily="18" charset="0"/>
                        <a:cs typeface="Liberation Serif"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it-IT" i="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9456072"/>
                  </a:ext>
                </a:extLst>
              </a:tr>
            </a:tbl>
          </a:graphicData>
        </a:graphic>
      </p:graphicFrame>
      <p:cxnSp>
        <p:nvCxnSpPr>
          <p:cNvPr id="12" name="Connettore diritto 11">
            <a:extLst>
              <a:ext uri="{FF2B5EF4-FFF2-40B4-BE49-F238E27FC236}">
                <a16:creationId xmlns:a16="http://schemas.microsoft.com/office/drawing/2014/main" id="{AF177C0F-9BD3-48CE-8F7B-CF65D41B6A6D}"/>
              </a:ext>
            </a:extLst>
          </p:cNvPr>
          <p:cNvCxnSpPr>
            <a:cxnSpLocks/>
          </p:cNvCxnSpPr>
          <p:nvPr/>
        </p:nvCxnSpPr>
        <p:spPr>
          <a:xfrm flipV="1">
            <a:off x="-76200" y="1114425"/>
            <a:ext cx="11163300" cy="7006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17" name="Immagine 16" descr="Immagine che contiene esterni, nero, segnale, fotografia&#10;&#10;Descrizione generata automaticamente">
            <a:extLst>
              <a:ext uri="{FF2B5EF4-FFF2-40B4-BE49-F238E27FC236}">
                <a16:creationId xmlns:a16="http://schemas.microsoft.com/office/drawing/2014/main" id="{F65436E9-15FF-4D72-A25C-34A3640598A7}"/>
              </a:ext>
            </a:extLst>
          </p:cNvPr>
          <p:cNvPicPr>
            <a:picLocks noChangeAspect="1"/>
          </p:cNvPicPr>
          <p:nvPr/>
        </p:nvPicPr>
        <p:blipFill rotWithShape="1">
          <a:blip r:embed="rId2">
            <a:extLst>
              <a:ext uri="{28A0092B-C50C-407E-A947-70E740481C1C}">
                <a14:useLocalDpi xmlns:a14="http://schemas.microsoft.com/office/drawing/2010/main" val="0"/>
              </a:ext>
            </a:extLst>
          </a:blip>
          <a:srcRect b="21721"/>
          <a:stretch/>
        </p:blipFill>
        <p:spPr>
          <a:xfrm>
            <a:off x="-625099" y="1"/>
            <a:ext cx="1489361" cy="1162940"/>
          </a:xfrm>
          <a:prstGeom prst="rect">
            <a:avLst/>
          </a:prstGeom>
        </p:spPr>
      </p:pic>
    </p:spTree>
    <p:extLst>
      <p:ext uri="{BB962C8B-B14F-4D97-AF65-F5344CB8AC3E}">
        <p14:creationId xmlns:p14="http://schemas.microsoft.com/office/powerpoint/2010/main" val="284132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B0EA86CE-FAF7-470B-809E-7B01331E81A7}"/>
              </a:ext>
            </a:extLst>
          </p:cNvPr>
          <p:cNvPicPr>
            <a:picLocks noChangeAspect="1"/>
          </p:cNvPicPr>
          <p:nvPr/>
        </p:nvPicPr>
        <p:blipFill>
          <a:blip r:embed="rId3"/>
          <a:stretch>
            <a:fillRect/>
          </a:stretch>
        </p:blipFill>
        <p:spPr>
          <a:xfrm>
            <a:off x="308069" y="2160348"/>
            <a:ext cx="6955052" cy="4648903"/>
          </a:xfrm>
          <a:prstGeom prst="rect">
            <a:avLst/>
          </a:prstGeom>
        </p:spPr>
      </p:pic>
      <p:pic>
        <p:nvPicPr>
          <p:cNvPr id="5" name="Immagine 4">
            <a:extLst>
              <a:ext uri="{FF2B5EF4-FFF2-40B4-BE49-F238E27FC236}">
                <a16:creationId xmlns:a16="http://schemas.microsoft.com/office/drawing/2014/main" id="{C7970F1D-E3BF-492B-A5FB-97CFF0445134}"/>
              </a:ext>
            </a:extLst>
          </p:cNvPr>
          <p:cNvPicPr>
            <a:picLocks noChangeAspect="1"/>
          </p:cNvPicPr>
          <p:nvPr/>
        </p:nvPicPr>
        <p:blipFill>
          <a:blip r:embed="rId4"/>
          <a:stretch>
            <a:fillRect/>
          </a:stretch>
        </p:blipFill>
        <p:spPr>
          <a:xfrm>
            <a:off x="6101464" y="1688684"/>
            <a:ext cx="4096867" cy="1856107"/>
          </a:xfrm>
          <a:prstGeom prst="rect">
            <a:avLst/>
          </a:prstGeom>
        </p:spPr>
      </p:pic>
      <p:sp>
        <p:nvSpPr>
          <p:cNvPr id="13" name="Rectangle 8">
            <a:extLst>
              <a:ext uri="{FF2B5EF4-FFF2-40B4-BE49-F238E27FC236}">
                <a16:creationId xmlns:a16="http://schemas.microsoft.com/office/drawing/2014/main" id="{02DA872C-A7A2-49C7-824E-24386B6E8A00}"/>
              </a:ext>
            </a:extLst>
          </p:cNvPr>
          <p:cNvSpPr/>
          <p:nvPr/>
        </p:nvSpPr>
        <p:spPr>
          <a:xfrm>
            <a:off x="8204662" y="4064924"/>
            <a:ext cx="3987338" cy="23940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25853CB-B8B0-493A-B265-AA7795626625}"/>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SPI HANDSHAKE SYSTEM</a:t>
            </a:r>
            <a:endParaRPr lang="id-ID" sz="4400" b="1" dirty="0">
              <a:solidFill>
                <a:schemeClr val="tx1">
                  <a:lumMod val="75000"/>
                  <a:lumOff val="25000"/>
                </a:schemeClr>
              </a:solidFill>
              <a:latin typeface="+mj-lt"/>
            </a:endParaRPr>
          </a:p>
        </p:txBody>
      </p:sp>
      <p:sp>
        <p:nvSpPr>
          <p:cNvPr id="3" name="Rectangle 2">
            <a:extLst>
              <a:ext uri="{FF2B5EF4-FFF2-40B4-BE49-F238E27FC236}">
                <a16:creationId xmlns:a16="http://schemas.microsoft.com/office/drawing/2014/main" id="{5F940AB4-727D-477B-96AC-45E6CF3E8291}"/>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993A2164-7A05-4719-984E-2FCB12DE6C8F}"/>
              </a:ext>
            </a:extLst>
          </p:cNvPr>
          <p:cNvGrpSpPr/>
          <p:nvPr/>
        </p:nvGrpSpPr>
        <p:grpSpPr>
          <a:xfrm>
            <a:off x="8602364" y="4231914"/>
            <a:ext cx="4236479" cy="2397517"/>
            <a:chOff x="7198964" y="1423268"/>
            <a:chExt cx="4236479" cy="2397517"/>
          </a:xfrm>
        </p:grpSpPr>
        <p:sp>
          <p:nvSpPr>
            <p:cNvPr id="223" name="TextBox 222">
              <a:extLst>
                <a:ext uri="{FF2B5EF4-FFF2-40B4-BE49-F238E27FC236}">
                  <a16:creationId xmlns:a16="http://schemas.microsoft.com/office/drawing/2014/main" id="{585E9D8C-9479-4D5E-8AD5-04A12A575C68}"/>
                </a:ext>
              </a:extLst>
            </p:cNvPr>
            <p:cNvSpPr txBox="1"/>
            <p:nvPr/>
          </p:nvSpPr>
          <p:spPr>
            <a:xfrm>
              <a:off x="7198964" y="1805017"/>
              <a:ext cx="3208635" cy="2015768"/>
            </a:xfrm>
            <a:prstGeom prst="rect">
              <a:avLst/>
            </a:prstGeom>
            <a:noFill/>
            <a:ln w="6350">
              <a:noFill/>
              <a:prstDash val="dash"/>
            </a:ln>
          </p:spPr>
          <p:txBody>
            <a:bodyPr wrap="square" lIns="0" tIns="0" rIns="0" bIns="0" rtlCol="0" anchor="t" anchorCtr="0">
              <a:noAutofit/>
            </a:bodyPr>
            <a:lstStyle/>
            <a:p>
              <a:pPr marL="285750" lvl="0" indent="-285750">
                <a:buFont typeface="Arial" panose="020B0604020202020204" pitchFamily="34" charset="0"/>
                <a:buChar char="•"/>
                <a:defRPr/>
              </a:pPr>
              <a:r>
                <a:rPr lang="en-US" sz="1600" kern="0" dirty="0">
                  <a:solidFill>
                    <a:schemeClr val="tx1">
                      <a:lumMod val="75000"/>
                      <a:lumOff val="25000"/>
                    </a:schemeClr>
                  </a:solidFill>
                </a:rPr>
                <a:t>Robust SPI Communication</a:t>
              </a:r>
            </a:p>
            <a:p>
              <a:pPr marL="285750" lvl="0" indent="-285750">
                <a:buFont typeface="Arial" panose="020B0604020202020204" pitchFamily="34" charset="0"/>
                <a:buChar char="•"/>
                <a:defRPr/>
              </a:pPr>
              <a:r>
                <a:rPr lang="en-US" sz="1600" kern="0" dirty="0">
                  <a:solidFill>
                    <a:schemeClr val="tx1">
                      <a:lumMod val="75000"/>
                      <a:lumOff val="25000"/>
                    </a:schemeClr>
                  </a:solidFill>
                </a:rPr>
                <a:t>Communication Flexibility</a:t>
              </a:r>
            </a:p>
            <a:p>
              <a:pPr marL="285750" lvl="0" indent="-285750">
                <a:buFont typeface="Arial" panose="020B0604020202020204" pitchFamily="34" charset="0"/>
                <a:buChar char="•"/>
                <a:defRPr/>
              </a:pPr>
              <a:r>
                <a:rPr lang="en-US" sz="1600" kern="0" dirty="0">
                  <a:solidFill>
                    <a:schemeClr val="tx1">
                      <a:lumMod val="75000"/>
                      <a:lumOff val="25000"/>
                    </a:schemeClr>
                  </a:solidFill>
                </a:rPr>
                <a:t>Continuous model computation of the SPI slave</a:t>
              </a:r>
            </a:p>
            <a:p>
              <a:pPr marL="285750" lvl="0" indent="-285750">
                <a:buFont typeface="Arial" panose="020B0604020202020204" pitchFamily="34" charset="0"/>
                <a:buChar char="•"/>
                <a:defRPr/>
              </a:pPr>
              <a:r>
                <a:rPr lang="en-US" sz="1600" kern="0" dirty="0">
                  <a:solidFill>
                    <a:schemeClr val="tx1">
                      <a:lumMod val="75000"/>
                      <a:lumOff val="25000"/>
                    </a:schemeClr>
                  </a:solidFill>
                </a:rPr>
                <a:t>Modularity</a:t>
              </a:r>
              <a:r>
                <a:rPr lang="en-US" sz="1400" kern="0" dirty="0">
                  <a:solidFill>
                    <a:schemeClr val="tx1">
                      <a:lumMod val="75000"/>
                      <a:lumOff val="25000"/>
                    </a:schemeClr>
                  </a:solidFill>
                </a:rPr>
                <a:t> </a:t>
              </a:r>
            </a:p>
          </p:txBody>
        </p:sp>
        <p:sp>
          <p:nvSpPr>
            <p:cNvPr id="224" name="TextBox 223">
              <a:extLst>
                <a:ext uri="{FF2B5EF4-FFF2-40B4-BE49-F238E27FC236}">
                  <a16:creationId xmlns:a16="http://schemas.microsoft.com/office/drawing/2014/main" id="{4246FF37-E501-4BCA-9EF1-858C0A222308}"/>
                </a:ext>
              </a:extLst>
            </p:cNvPr>
            <p:cNvSpPr txBox="1"/>
            <p:nvPr/>
          </p:nvSpPr>
          <p:spPr>
            <a:xfrm>
              <a:off x="7198964" y="1423268"/>
              <a:ext cx="4236479" cy="369332"/>
            </a:xfrm>
            <a:prstGeom prst="rect">
              <a:avLst/>
            </a:prstGeom>
            <a:noFill/>
            <a:ln w="6350">
              <a:noFill/>
              <a:prstDash val="dash"/>
            </a:ln>
          </p:spPr>
          <p:txBody>
            <a:bodyPr wrap="square" lIns="0" tIns="0" rIns="0" bIns="0" rtlCol="0" anchor="ctr">
              <a:spAutoFit/>
            </a:bodyPr>
            <a:lstStyle/>
            <a:p>
              <a:pPr lvl="0">
                <a:defRPr/>
              </a:pPr>
              <a:r>
                <a:rPr lang="en-US" sz="2400" b="1" kern="0" dirty="0">
                  <a:solidFill>
                    <a:schemeClr val="accent1"/>
                  </a:solidFill>
                  <a:latin typeface="+mj-lt"/>
                </a:rPr>
                <a:t>To Achieve:</a:t>
              </a:r>
            </a:p>
          </p:txBody>
        </p:sp>
      </p:grpSp>
      <p:sp>
        <p:nvSpPr>
          <p:cNvPr id="4" name="Segnaposto numero diapositiva 3">
            <a:extLst>
              <a:ext uri="{FF2B5EF4-FFF2-40B4-BE49-F238E27FC236}">
                <a16:creationId xmlns:a16="http://schemas.microsoft.com/office/drawing/2014/main" id="{E5454D5B-695D-454D-87DC-285821B184A3}"/>
              </a:ext>
            </a:extLst>
          </p:cNvPr>
          <p:cNvSpPr>
            <a:spLocks noGrp="1"/>
          </p:cNvSpPr>
          <p:nvPr>
            <p:ph type="sldNum" sz="quarter" idx="12"/>
          </p:nvPr>
        </p:nvSpPr>
        <p:spPr/>
        <p:txBody>
          <a:bodyPr/>
          <a:lstStyle/>
          <a:p>
            <a:fld id="{8EF5A193-A4E6-473A-B405-6AB26308DD15}" type="slidenum">
              <a:rPr lang="it-IT" smtClean="0"/>
              <a:t>10</a:t>
            </a:fld>
            <a:endParaRPr lang="it-IT"/>
          </a:p>
        </p:txBody>
      </p:sp>
    </p:spTree>
    <p:extLst>
      <p:ext uri="{BB962C8B-B14F-4D97-AF65-F5344CB8AC3E}">
        <p14:creationId xmlns:p14="http://schemas.microsoft.com/office/powerpoint/2010/main" val="281311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5">
            <a:extLst>
              <a:ext uri="{FF2B5EF4-FFF2-40B4-BE49-F238E27FC236}">
                <a16:creationId xmlns:a16="http://schemas.microsoft.com/office/drawing/2014/main" id="{2B0473A7-EB1D-447F-ADA9-17D40C7AFD5E}"/>
              </a:ext>
            </a:extLst>
          </p:cNvPr>
          <p:cNvGraphicFramePr>
            <a:graphicFrameLocks noGrp="1"/>
          </p:cNvGraphicFramePr>
          <p:nvPr>
            <p:extLst>
              <p:ext uri="{D42A27DB-BD31-4B8C-83A1-F6EECF244321}">
                <p14:modId xmlns:p14="http://schemas.microsoft.com/office/powerpoint/2010/main" val="1980774429"/>
              </p:ext>
            </p:extLst>
          </p:nvPr>
        </p:nvGraphicFramePr>
        <p:xfrm>
          <a:off x="624120" y="1938816"/>
          <a:ext cx="6218154" cy="1983822"/>
        </p:xfrm>
        <a:graphic>
          <a:graphicData uri="http://schemas.openxmlformats.org/drawingml/2006/table">
            <a:tbl>
              <a:tblPr firstRow="1" bandRow="1">
                <a:tableStyleId>{5C22544A-7EE6-4342-B048-85BDC9FD1C3A}</a:tableStyleId>
              </a:tblPr>
              <a:tblGrid>
                <a:gridCol w="2472134">
                  <a:extLst>
                    <a:ext uri="{9D8B030D-6E8A-4147-A177-3AD203B41FA5}">
                      <a16:colId xmlns:a16="http://schemas.microsoft.com/office/drawing/2014/main" val="4285766846"/>
                    </a:ext>
                  </a:extLst>
                </a:gridCol>
                <a:gridCol w="1895475">
                  <a:extLst>
                    <a:ext uri="{9D8B030D-6E8A-4147-A177-3AD203B41FA5}">
                      <a16:colId xmlns:a16="http://schemas.microsoft.com/office/drawing/2014/main" val="1945069722"/>
                    </a:ext>
                  </a:extLst>
                </a:gridCol>
                <a:gridCol w="1850545">
                  <a:extLst>
                    <a:ext uri="{9D8B030D-6E8A-4147-A177-3AD203B41FA5}">
                      <a16:colId xmlns:a16="http://schemas.microsoft.com/office/drawing/2014/main" val="4239175659"/>
                    </a:ext>
                  </a:extLst>
                </a:gridCol>
              </a:tblGrid>
              <a:tr h="447914">
                <a:tc>
                  <a:txBody>
                    <a:bodyPr/>
                    <a:lstStyle/>
                    <a:p>
                      <a:pPr algn="ctr"/>
                      <a:endParaRPr lang="it-IT" dirty="0"/>
                    </a:p>
                  </a:txBody>
                  <a:tcPr/>
                </a:tc>
                <a:tc>
                  <a:txBody>
                    <a:bodyPr/>
                    <a:lstStyle/>
                    <a:p>
                      <a:pPr algn="ctr"/>
                      <a:r>
                        <a:rPr lang="it-IT" dirty="0" err="1"/>
                        <a:t>Activation</a:t>
                      </a:r>
                      <a:r>
                        <a:rPr lang="it-IT" dirty="0"/>
                        <a:t> Time (in Cycles)</a:t>
                      </a:r>
                    </a:p>
                  </a:txBody>
                  <a:tcPr/>
                </a:tc>
                <a:tc>
                  <a:txBody>
                    <a:bodyPr/>
                    <a:lstStyle/>
                    <a:p>
                      <a:pPr algn="ctr"/>
                      <a:r>
                        <a:rPr lang="it-IT" dirty="0"/>
                        <a:t>Context Switch </a:t>
                      </a:r>
                    </a:p>
                    <a:p>
                      <a:pPr algn="ctr"/>
                      <a:r>
                        <a:rPr lang="it-IT" dirty="0"/>
                        <a:t>(in Cycles)</a:t>
                      </a:r>
                    </a:p>
                  </a:txBody>
                  <a:tcPr/>
                </a:tc>
                <a:extLst>
                  <a:ext uri="{0D108BD9-81ED-4DB2-BD59-A6C34878D82A}">
                    <a16:rowId xmlns:a16="http://schemas.microsoft.com/office/drawing/2014/main" val="3887023202"/>
                  </a:ext>
                </a:extLst>
              </a:tr>
              <a:tr h="447914">
                <a:tc>
                  <a:txBody>
                    <a:bodyPr/>
                    <a:lstStyle/>
                    <a:p>
                      <a:r>
                        <a:rPr lang="it-IT" dirty="0" err="1"/>
                        <a:t>Mean</a:t>
                      </a:r>
                      <a:endParaRPr lang="it-IT" dirty="0"/>
                    </a:p>
                  </a:txBody>
                  <a:tcPr/>
                </a:tc>
                <a:tc>
                  <a:txBody>
                    <a:bodyPr/>
                    <a:lstStyle/>
                    <a:p>
                      <a:r>
                        <a:rPr lang="it-IT" dirty="0"/>
                        <a:t>1810</a:t>
                      </a:r>
                    </a:p>
                  </a:txBody>
                  <a:tcPr/>
                </a:tc>
                <a:tc>
                  <a:txBody>
                    <a:bodyPr/>
                    <a:lstStyle/>
                    <a:p>
                      <a:r>
                        <a:rPr lang="it-IT" dirty="0"/>
                        <a:t>1453</a:t>
                      </a:r>
                    </a:p>
                  </a:txBody>
                  <a:tcPr/>
                </a:tc>
                <a:extLst>
                  <a:ext uri="{0D108BD9-81ED-4DB2-BD59-A6C34878D82A}">
                    <a16:rowId xmlns:a16="http://schemas.microsoft.com/office/drawing/2014/main" val="2197581025"/>
                  </a:ext>
                </a:extLst>
              </a:tr>
              <a:tr h="447914">
                <a:tc>
                  <a:txBody>
                    <a:bodyPr/>
                    <a:lstStyle/>
                    <a:p>
                      <a:r>
                        <a:rPr lang="it-IT" dirty="0"/>
                        <a:t>Standard </a:t>
                      </a:r>
                      <a:r>
                        <a:rPr lang="it-IT" dirty="0" err="1"/>
                        <a:t>Deviation</a:t>
                      </a:r>
                      <a:endParaRPr lang="it-IT" dirty="0"/>
                    </a:p>
                  </a:txBody>
                  <a:tcPr/>
                </a:tc>
                <a:tc>
                  <a:txBody>
                    <a:bodyPr/>
                    <a:lstStyle/>
                    <a:p>
                      <a:r>
                        <a:rPr lang="it-IT" dirty="0"/>
                        <a:t>8,78</a:t>
                      </a:r>
                    </a:p>
                  </a:txBody>
                  <a:tcPr/>
                </a:tc>
                <a:tc>
                  <a:txBody>
                    <a:bodyPr/>
                    <a:lstStyle/>
                    <a:p>
                      <a:r>
                        <a:rPr lang="it-IT" dirty="0"/>
                        <a:t>13,16</a:t>
                      </a:r>
                    </a:p>
                  </a:txBody>
                  <a:tcPr/>
                </a:tc>
                <a:extLst>
                  <a:ext uri="{0D108BD9-81ED-4DB2-BD59-A6C34878D82A}">
                    <a16:rowId xmlns:a16="http://schemas.microsoft.com/office/drawing/2014/main" val="215874864"/>
                  </a:ext>
                </a:extLst>
              </a:tr>
              <a:tr h="447914">
                <a:tc>
                  <a:txBody>
                    <a:bodyPr/>
                    <a:lstStyle/>
                    <a:p>
                      <a:r>
                        <a:rPr lang="it-IT" dirty="0"/>
                        <a:t>Range (Max – </a:t>
                      </a:r>
                      <a:r>
                        <a:rPr lang="it-IT" dirty="0" err="1"/>
                        <a:t>Min</a:t>
                      </a:r>
                      <a:r>
                        <a:rPr lang="it-IT" dirty="0"/>
                        <a:t>)</a:t>
                      </a:r>
                    </a:p>
                  </a:txBody>
                  <a:tcPr/>
                </a:tc>
                <a:tc>
                  <a:txBody>
                    <a:bodyPr/>
                    <a:lstStyle/>
                    <a:p>
                      <a:r>
                        <a:rPr lang="it-IT" dirty="0"/>
                        <a:t>34</a:t>
                      </a:r>
                    </a:p>
                  </a:txBody>
                  <a:tcPr/>
                </a:tc>
                <a:tc>
                  <a:txBody>
                    <a:bodyPr/>
                    <a:lstStyle/>
                    <a:p>
                      <a:r>
                        <a:rPr lang="it-IT" dirty="0"/>
                        <a:t>55</a:t>
                      </a:r>
                    </a:p>
                  </a:txBody>
                  <a:tcPr/>
                </a:tc>
                <a:extLst>
                  <a:ext uri="{0D108BD9-81ED-4DB2-BD59-A6C34878D82A}">
                    <a16:rowId xmlns:a16="http://schemas.microsoft.com/office/drawing/2014/main" val="4161360790"/>
                  </a:ext>
                </a:extLst>
              </a:tr>
            </a:tbl>
          </a:graphicData>
        </a:graphic>
      </p:graphicFrame>
      <p:sp>
        <p:nvSpPr>
          <p:cNvPr id="37" name="TextBox 1">
            <a:extLst>
              <a:ext uri="{FF2B5EF4-FFF2-40B4-BE49-F238E27FC236}">
                <a16:creationId xmlns:a16="http://schemas.microsoft.com/office/drawing/2014/main" id="{EFA93175-71E7-468D-AE86-2FEECFFBF1C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FREERTOS TEST: Feasibility</a:t>
            </a:r>
            <a:endParaRPr lang="id-ID" sz="4400" b="1" dirty="0">
              <a:solidFill>
                <a:schemeClr val="tx1">
                  <a:lumMod val="75000"/>
                  <a:lumOff val="25000"/>
                </a:schemeClr>
              </a:solidFill>
              <a:latin typeface="+mj-lt"/>
            </a:endParaRPr>
          </a:p>
        </p:txBody>
      </p:sp>
      <p:sp>
        <p:nvSpPr>
          <p:cNvPr id="38" name="Rectangle 2">
            <a:extLst>
              <a:ext uri="{FF2B5EF4-FFF2-40B4-BE49-F238E27FC236}">
                <a16:creationId xmlns:a16="http://schemas.microsoft.com/office/drawing/2014/main" id="{4B1CAC20-6312-4A35-8C9E-FEB986DACE2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6E3E3DBF-78E0-4995-9BA0-3E28554E4E43}"/>
              </a:ext>
            </a:extLst>
          </p:cNvPr>
          <p:cNvSpPr>
            <a:spLocks noGrp="1"/>
          </p:cNvSpPr>
          <p:nvPr>
            <p:ph type="sldNum" sz="quarter" idx="12"/>
          </p:nvPr>
        </p:nvSpPr>
        <p:spPr/>
        <p:txBody>
          <a:bodyPr/>
          <a:lstStyle/>
          <a:p>
            <a:fld id="{7551D81F-4482-42CC-B2ED-BA649EBAEC1E}" type="slidenum">
              <a:rPr lang="en-US" smtClean="0"/>
              <a:pPr/>
              <a:t>11</a:t>
            </a:fld>
            <a:endParaRPr lang="en-US"/>
          </a:p>
        </p:txBody>
      </p:sp>
    </p:spTree>
    <p:extLst>
      <p:ext uri="{BB962C8B-B14F-4D97-AF65-F5344CB8AC3E}">
        <p14:creationId xmlns:p14="http://schemas.microsoft.com/office/powerpoint/2010/main" val="358812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253790" y="1702826"/>
            <a:ext cx="4422274" cy="1451857"/>
            <a:chOff x="7253790" y="1935227"/>
            <a:chExt cx="4422274" cy="1451857"/>
          </a:xfrm>
        </p:grpSpPr>
        <p:sp>
          <p:nvSpPr>
            <p:cNvPr id="21" name="Chevron 387"/>
            <p:cNvSpPr>
              <a:spLocks noChangeAspect="1"/>
            </p:cNvSpPr>
            <p:nvPr/>
          </p:nvSpPr>
          <p:spPr>
            <a:xfrm rot="5400000">
              <a:off x="8738998" y="450019"/>
              <a:ext cx="1451857" cy="442227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22" name="Group 21"/>
            <p:cNvGrpSpPr/>
            <p:nvPr/>
          </p:nvGrpSpPr>
          <p:grpSpPr>
            <a:xfrm>
              <a:off x="7429215" y="2058329"/>
              <a:ext cx="4071422" cy="941382"/>
              <a:chOff x="7394082" y="2073717"/>
              <a:chExt cx="4071422" cy="941382"/>
            </a:xfrm>
          </p:grpSpPr>
          <p:sp>
            <p:nvSpPr>
              <p:cNvPr id="23" name="TextBox 22"/>
              <p:cNvSpPr txBox="1"/>
              <p:nvPr/>
            </p:nvSpPr>
            <p:spPr>
              <a:xfrm>
                <a:off x="7394082" y="2368768"/>
                <a:ext cx="3269265" cy="646331"/>
              </a:xfrm>
              <a:prstGeom prst="rect">
                <a:avLst/>
              </a:prstGeom>
              <a:noFill/>
              <a:ln w="6350">
                <a:noFill/>
                <a:prstDash val="dash"/>
              </a:ln>
            </p:spPr>
            <p:txBody>
              <a:bodyPr wrap="square" lIns="0" tIns="0" rIns="0" bIns="0" rtlCol="0">
                <a:spAutoFit/>
              </a:bodyPr>
              <a:lstStyle/>
              <a:p>
                <a:r>
                  <a:rPr lang="en-US" sz="1400" dirty="0"/>
                  <a:t>It is the time needed to unblock and run a Periodic Task through the TIMER ISR and the Notification System.</a:t>
                </a:r>
              </a:p>
            </p:txBody>
          </p:sp>
          <p:grpSp>
            <p:nvGrpSpPr>
              <p:cNvPr id="24" name="Group 23"/>
              <p:cNvGrpSpPr/>
              <p:nvPr/>
            </p:nvGrpSpPr>
            <p:grpSpPr>
              <a:xfrm>
                <a:off x="7394082" y="2073717"/>
                <a:ext cx="4071422" cy="276999"/>
                <a:chOff x="7394082" y="2073717"/>
                <a:chExt cx="4071422" cy="276999"/>
              </a:xfrm>
            </p:grpSpPr>
            <p:sp>
              <p:nvSpPr>
                <p:cNvPr id="30" name="TextBox 29"/>
                <p:cNvSpPr txBox="1"/>
                <p:nvPr/>
              </p:nvSpPr>
              <p:spPr>
                <a:xfrm>
                  <a:off x="7394082" y="2073717"/>
                  <a:ext cx="1681534" cy="276999"/>
                </a:xfrm>
                <a:prstGeom prst="rect">
                  <a:avLst/>
                </a:prstGeom>
                <a:noFill/>
                <a:ln w="6350">
                  <a:noFill/>
                  <a:prstDash val="dash"/>
                </a:ln>
              </p:spPr>
              <p:txBody>
                <a:bodyPr wrap="square" lIns="0" tIns="0" rIns="0" bIns="0" rtlCol="0">
                  <a:spAutoFit/>
                </a:bodyPr>
                <a:lstStyle/>
                <a:p>
                  <a:r>
                    <a:rPr lang="en-US" b="1" dirty="0">
                      <a:solidFill>
                        <a:schemeClr val="accent1"/>
                      </a:solidFill>
                    </a:rPr>
                    <a:t>Activation Time</a:t>
                  </a:r>
                </a:p>
              </p:txBody>
            </p:sp>
            <p:sp>
              <p:nvSpPr>
                <p:cNvPr id="31" name="TextBox 30"/>
                <p:cNvSpPr txBox="1"/>
                <p:nvPr/>
              </p:nvSpPr>
              <p:spPr>
                <a:xfrm>
                  <a:off x="10480467" y="2073717"/>
                  <a:ext cx="985037" cy="246221"/>
                </a:xfrm>
                <a:prstGeom prst="rect">
                  <a:avLst/>
                </a:prstGeom>
                <a:noFill/>
              </p:spPr>
              <p:txBody>
                <a:bodyPr wrap="square" lIns="0" tIns="0" rIns="0" bIns="0" rtlCol="0">
                  <a:spAutoFit/>
                </a:bodyPr>
                <a:lstStyle/>
                <a:p>
                  <a:pPr algn="r"/>
                  <a:endParaRPr lang="en-US" sz="1600" dirty="0">
                    <a:solidFill>
                      <a:schemeClr val="accent1"/>
                    </a:solidFill>
                  </a:endParaRPr>
                </a:p>
              </p:txBody>
            </p:sp>
          </p:grpSp>
        </p:grpSp>
      </p:grpSp>
      <p:graphicFrame>
        <p:nvGraphicFramePr>
          <p:cNvPr id="2" name="Tabella 5">
            <a:extLst>
              <a:ext uri="{FF2B5EF4-FFF2-40B4-BE49-F238E27FC236}">
                <a16:creationId xmlns:a16="http://schemas.microsoft.com/office/drawing/2014/main" id="{2B0473A7-EB1D-447F-ADA9-17D40C7AFD5E}"/>
              </a:ext>
            </a:extLst>
          </p:cNvPr>
          <p:cNvGraphicFramePr>
            <a:graphicFrameLocks noGrp="1"/>
          </p:cNvGraphicFramePr>
          <p:nvPr>
            <p:extLst>
              <p:ext uri="{D42A27DB-BD31-4B8C-83A1-F6EECF244321}">
                <p14:modId xmlns:p14="http://schemas.microsoft.com/office/powerpoint/2010/main" val="1219353720"/>
              </p:ext>
            </p:extLst>
          </p:nvPr>
        </p:nvGraphicFramePr>
        <p:xfrm>
          <a:off x="624120" y="1938816"/>
          <a:ext cx="6218154" cy="1983822"/>
        </p:xfrm>
        <a:graphic>
          <a:graphicData uri="http://schemas.openxmlformats.org/drawingml/2006/table">
            <a:tbl>
              <a:tblPr firstRow="1" bandRow="1">
                <a:tableStyleId>{5C22544A-7EE6-4342-B048-85BDC9FD1C3A}</a:tableStyleId>
              </a:tblPr>
              <a:tblGrid>
                <a:gridCol w="2472134">
                  <a:extLst>
                    <a:ext uri="{9D8B030D-6E8A-4147-A177-3AD203B41FA5}">
                      <a16:colId xmlns:a16="http://schemas.microsoft.com/office/drawing/2014/main" val="4285766846"/>
                    </a:ext>
                  </a:extLst>
                </a:gridCol>
                <a:gridCol w="1895475">
                  <a:extLst>
                    <a:ext uri="{9D8B030D-6E8A-4147-A177-3AD203B41FA5}">
                      <a16:colId xmlns:a16="http://schemas.microsoft.com/office/drawing/2014/main" val="1945069722"/>
                    </a:ext>
                  </a:extLst>
                </a:gridCol>
                <a:gridCol w="1850545">
                  <a:extLst>
                    <a:ext uri="{9D8B030D-6E8A-4147-A177-3AD203B41FA5}">
                      <a16:colId xmlns:a16="http://schemas.microsoft.com/office/drawing/2014/main" val="4239175659"/>
                    </a:ext>
                  </a:extLst>
                </a:gridCol>
              </a:tblGrid>
              <a:tr h="447914">
                <a:tc>
                  <a:txBody>
                    <a:bodyPr/>
                    <a:lstStyle/>
                    <a:p>
                      <a:pPr algn="ctr"/>
                      <a:endParaRPr lang="it-IT" dirty="0"/>
                    </a:p>
                  </a:txBody>
                  <a:tcPr/>
                </a:tc>
                <a:tc>
                  <a:txBody>
                    <a:bodyPr/>
                    <a:lstStyle/>
                    <a:p>
                      <a:pPr algn="ctr"/>
                      <a:r>
                        <a:rPr lang="it-IT" dirty="0" err="1"/>
                        <a:t>Activation</a:t>
                      </a:r>
                      <a:r>
                        <a:rPr lang="it-IT" dirty="0"/>
                        <a:t> Time (in Cycles)</a:t>
                      </a:r>
                    </a:p>
                  </a:txBody>
                  <a:tcPr/>
                </a:tc>
                <a:tc>
                  <a:txBody>
                    <a:bodyPr/>
                    <a:lstStyle/>
                    <a:p>
                      <a:pPr algn="ctr"/>
                      <a:r>
                        <a:rPr lang="it-IT" dirty="0"/>
                        <a:t>Context Switch </a:t>
                      </a:r>
                    </a:p>
                    <a:p>
                      <a:pPr algn="ctr"/>
                      <a:r>
                        <a:rPr lang="it-IT" dirty="0"/>
                        <a:t>(in Cycles)</a:t>
                      </a:r>
                    </a:p>
                  </a:txBody>
                  <a:tcPr/>
                </a:tc>
                <a:extLst>
                  <a:ext uri="{0D108BD9-81ED-4DB2-BD59-A6C34878D82A}">
                    <a16:rowId xmlns:a16="http://schemas.microsoft.com/office/drawing/2014/main" val="3887023202"/>
                  </a:ext>
                </a:extLst>
              </a:tr>
              <a:tr h="447914">
                <a:tc>
                  <a:txBody>
                    <a:bodyPr/>
                    <a:lstStyle/>
                    <a:p>
                      <a:r>
                        <a:rPr lang="it-IT" dirty="0" err="1"/>
                        <a:t>Mean</a:t>
                      </a:r>
                      <a:endParaRPr lang="it-IT" dirty="0"/>
                    </a:p>
                  </a:txBody>
                  <a:tcPr/>
                </a:tc>
                <a:tc>
                  <a:txBody>
                    <a:bodyPr/>
                    <a:lstStyle/>
                    <a:p>
                      <a:r>
                        <a:rPr lang="it-IT" dirty="0"/>
                        <a:t>1810</a:t>
                      </a:r>
                    </a:p>
                  </a:txBody>
                  <a:tcPr/>
                </a:tc>
                <a:tc>
                  <a:txBody>
                    <a:bodyPr/>
                    <a:lstStyle/>
                    <a:p>
                      <a:r>
                        <a:rPr lang="it-IT" dirty="0"/>
                        <a:t>1453</a:t>
                      </a:r>
                    </a:p>
                  </a:txBody>
                  <a:tcPr/>
                </a:tc>
                <a:extLst>
                  <a:ext uri="{0D108BD9-81ED-4DB2-BD59-A6C34878D82A}">
                    <a16:rowId xmlns:a16="http://schemas.microsoft.com/office/drawing/2014/main" val="2197581025"/>
                  </a:ext>
                </a:extLst>
              </a:tr>
              <a:tr h="447914">
                <a:tc>
                  <a:txBody>
                    <a:bodyPr/>
                    <a:lstStyle/>
                    <a:p>
                      <a:r>
                        <a:rPr lang="it-IT" dirty="0"/>
                        <a:t>Standard </a:t>
                      </a:r>
                      <a:r>
                        <a:rPr lang="it-IT" dirty="0" err="1"/>
                        <a:t>Deviation</a:t>
                      </a:r>
                      <a:endParaRPr lang="it-IT" dirty="0"/>
                    </a:p>
                  </a:txBody>
                  <a:tcPr/>
                </a:tc>
                <a:tc>
                  <a:txBody>
                    <a:bodyPr/>
                    <a:lstStyle/>
                    <a:p>
                      <a:r>
                        <a:rPr lang="it-IT" dirty="0"/>
                        <a:t>8,78</a:t>
                      </a:r>
                    </a:p>
                  </a:txBody>
                  <a:tcPr/>
                </a:tc>
                <a:tc>
                  <a:txBody>
                    <a:bodyPr/>
                    <a:lstStyle/>
                    <a:p>
                      <a:r>
                        <a:rPr lang="it-IT" dirty="0"/>
                        <a:t>13,16</a:t>
                      </a:r>
                    </a:p>
                  </a:txBody>
                  <a:tcPr/>
                </a:tc>
                <a:extLst>
                  <a:ext uri="{0D108BD9-81ED-4DB2-BD59-A6C34878D82A}">
                    <a16:rowId xmlns:a16="http://schemas.microsoft.com/office/drawing/2014/main" val="215874864"/>
                  </a:ext>
                </a:extLst>
              </a:tr>
              <a:tr h="447914">
                <a:tc>
                  <a:txBody>
                    <a:bodyPr/>
                    <a:lstStyle/>
                    <a:p>
                      <a:r>
                        <a:rPr lang="it-IT" dirty="0"/>
                        <a:t>Range (Max – </a:t>
                      </a:r>
                      <a:r>
                        <a:rPr lang="it-IT" dirty="0" err="1"/>
                        <a:t>Min</a:t>
                      </a:r>
                      <a:r>
                        <a:rPr lang="it-IT" dirty="0"/>
                        <a:t>)</a:t>
                      </a:r>
                    </a:p>
                  </a:txBody>
                  <a:tcPr/>
                </a:tc>
                <a:tc>
                  <a:txBody>
                    <a:bodyPr/>
                    <a:lstStyle/>
                    <a:p>
                      <a:r>
                        <a:rPr lang="it-IT" dirty="0"/>
                        <a:t>34</a:t>
                      </a:r>
                    </a:p>
                  </a:txBody>
                  <a:tcPr/>
                </a:tc>
                <a:tc>
                  <a:txBody>
                    <a:bodyPr/>
                    <a:lstStyle/>
                    <a:p>
                      <a:r>
                        <a:rPr lang="it-IT" dirty="0"/>
                        <a:t>55</a:t>
                      </a:r>
                    </a:p>
                  </a:txBody>
                  <a:tcPr/>
                </a:tc>
                <a:extLst>
                  <a:ext uri="{0D108BD9-81ED-4DB2-BD59-A6C34878D82A}">
                    <a16:rowId xmlns:a16="http://schemas.microsoft.com/office/drawing/2014/main" val="4161360790"/>
                  </a:ext>
                </a:extLst>
              </a:tr>
            </a:tbl>
          </a:graphicData>
        </a:graphic>
      </p:graphicFrame>
      <p:sp>
        <p:nvSpPr>
          <p:cNvPr id="37" name="TextBox 1">
            <a:extLst>
              <a:ext uri="{FF2B5EF4-FFF2-40B4-BE49-F238E27FC236}">
                <a16:creationId xmlns:a16="http://schemas.microsoft.com/office/drawing/2014/main" id="{EFA93175-71E7-468D-AE86-2FEECFFBF1C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FREERTOS TEST: Feasibility</a:t>
            </a:r>
            <a:endParaRPr lang="id-ID" sz="4400" b="1" dirty="0">
              <a:solidFill>
                <a:schemeClr val="tx1">
                  <a:lumMod val="75000"/>
                  <a:lumOff val="25000"/>
                </a:schemeClr>
              </a:solidFill>
              <a:latin typeface="+mj-lt"/>
            </a:endParaRPr>
          </a:p>
        </p:txBody>
      </p:sp>
      <p:sp>
        <p:nvSpPr>
          <p:cNvPr id="38" name="Rectangle 2">
            <a:extLst>
              <a:ext uri="{FF2B5EF4-FFF2-40B4-BE49-F238E27FC236}">
                <a16:creationId xmlns:a16="http://schemas.microsoft.com/office/drawing/2014/main" id="{4B1CAC20-6312-4A35-8C9E-FEB986DACE2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40503B2C-4C5E-48AC-ACF5-C9F6BC6FA954}"/>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304905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253790" y="1702826"/>
            <a:ext cx="4422274" cy="1451857"/>
            <a:chOff x="7253790" y="1935227"/>
            <a:chExt cx="4422274" cy="1451857"/>
          </a:xfrm>
        </p:grpSpPr>
        <p:sp>
          <p:nvSpPr>
            <p:cNvPr id="21" name="Chevron 387"/>
            <p:cNvSpPr>
              <a:spLocks noChangeAspect="1"/>
            </p:cNvSpPr>
            <p:nvPr/>
          </p:nvSpPr>
          <p:spPr>
            <a:xfrm rot="5400000">
              <a:off x="8738998" y="450019"/>
              <a:ext cx="1451857" cy="442227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22" name="Group 21"/>
            <p:cNvGrpSpPr/>
            <p:nvPr/>
          </p:nvGrpSpPr>
          <p:grpSpPr>
            <a:xfrm>
              <a:off x="7429215" y="2058329"/>
              <a:ext cx="4071422" cy="941382"/>
              <a:chOff x="7394082" y="2073717"/>
              <a:chExt cx="4071422" cy="941382"/>
            </a:xfrm>
          </p:grpSpPr>
          <p:sp>
            <p:nvSpPr>
              <p:cNvPr id="23" name="TextBox 22"/>
              <p:cNvSpPr txBox="1"/>
              <p:nvPr/>
            </p:nvSpPr>
            <p:spPr>
              <a:xfrm>
                <a:off x="7394082" y="2368768"/>
                <a:ext cx="3269265" cy="646331"/>
              </a:xfrm>
              <a:prstGeom prst="rect">
                <a:avLst/>
              </a:prstGeom>
              <a:noFill/>
              <a:ln w="6350">
                <a:noFill/>
                <a:prstDash val="dash"/>
              </a:ln>
            </p:spPr>
            <p:txBody>
              <a:bodyPr wrap="square" lIns="0" tIns="0" rIns="0" bIns="0" rtlCol="0">
                <a:spAutoFit/>
              </a:bodyPr>
              <a:lstStyle/>
              <a:p>
                <a:r>
                  <a:rPr lang="en-US" sz="1400" dirty="0"/>
                  <a:t>It is the time needed to unblock and run a Periodic Task through the TIMER ISR and the Notification System.</a:t>
                </a:r>
              </a:p>
            </p:txBody>
          </p:sp>
          <p:grpSp>
            <p:nvGrpSpPr>
              <p:cNvPr id="24" name="Group 23"/>
              <p:cNvGrpSpPr/>
              <p:nvPr/>
            </p:nvGrpSpPr>
            <p:grpSpPr>
              <a:xfrm>
                <a:off x="7394082" y="2073717"/>
                <a:ext cx="4071422" cy="276999"/>
                <a:chOff x="7394082" y="2073717"/>
                <a:chExt cx="4071422" cy="276999"/>
              </a:xfrm>
            </p:grpSpPr>
            <p:sp>
              <p:nvSpPr>
                <p:cNvPr id="30" name="TextBox 29"/>
                <p:cNvSpPr txBox="1"/>
                <p:nvPr/>
              </p:nvSpPr>
              <p:spPr>
                <a:xfrm>
                  <a:off x="7394082" y="2073717"/>
                  <a:ext cx="1681534" cy="276999"/>
                </a:xfrm>
                <a:prstGeom prst="rect">
                  <a:avLst/>
                </a:prstGeom>
                <a:noFill/>
                <a:ln w="6350">
                  <a:noFill/>
                  <a:prstDash val="dash"/>
                </a:ln>
              </p:spPr>
              <p:txBody>
                <a:bodyPr wrap="square" lIns="0" tIns="0" rIns="0" bIns="0" rtlCol="0">
                  <a:spAutoFit/>
                </a:bodyPr>
                <a:lstStyle/>
                <a:p>
                  <a:r>
                    <a:rPr lang="en-US" b="1" dirty="0">
                      <a:solidFill>
                        <a:schemeClr val="accent1"/>
                      </a:solidFill>
                    </a:rPr>
                    <a:t>Activation Time</a:t>
                  </a:r>
                </a:p>
              </p:txBody>
            </p:sp>
            <p:sp>
              <p:nvSpPr>
                <p:cNvPr id="31" name="TextBox 30"/>
                <p:cNvSpPr txBox="1"/>
                <p:nvPr/>
              </p:nvSpPr>
              <p:spPr>
                <a:xfrm>
                  <a:off x="10480467" y="2073717"/>
                  <a:ext cx="985037" cy="246221"/>
                </a:xfrm>
                <a:prstGeom prst="rect">
                  <a:avLst/>
                </a:prstGeom>
                <a:noFill/>
              </p:spPr>
              <p:txBody>
                <a:bodyPr wrap="square" lIns="0" tIns="0" rIns="0" bIns="0" rtlCol="0">
                  <a:spAutoFit/>
                </a:bodyPr>
                <a:lstStyle/>
                <a:p>
                  <a:pPr algn="r"/>
                  <a:endParaRPr lang="en-US" sz="1600" dirty="0">
                    <a:solidFill>
                      <a:schemeClr val="accent1"/>
                    </a:solidFill>
                  </a:endParaRPr>
                </a:p>
              </p:txBody>
            </p:sp>
          </p:grpSp>
        </p:grpSp>
      </p:grpSp>
      <p:grpSp>
        <p:nvGrpSpPr>
          <p:cNvPr id="32" name="Group 31"/>
          <p:cNvGrpSpPr/>
          <p:nvPr/>
        </p:nvGrpSpPr>
        <p:grpSpPr>
          <a:xfrm>
            <a:off x="7253789" y="3244632"/>
            <a:ext cx="4422273" cy="1451857"/>
            <a:chOff x="7253789" y="3477034"/>
            <a:chExt cx="4422273" cy="1451857"/>
          </a:xfrm>
        </p:grpSpPr>
        <p:sp>
          <p:nvSpPr>
            <p:cNvPr id="33" name="Chevron 387"/>
            <p:cNvSpPr>
              <a:spLocks noChangeAspect="1"/>
            </p:cNvSpPr>
            <p:nvPr/>
          </p:nvSpPr>
          <p:spPr>
            <a:xfrm rot="5400000">
              <a:off x="8738997" y="1991826"/>
              <a:ext cx="1451857" cy="442227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34" name="Group 33"/>
            <p:cNvGrpSpPr/>
            <p:nvPr/>
          </p:nvGrpSpPr>
          <p:grpSpPr>
            <a:xfrm>
              <a:off x="7429214" y="3600135"/>
              <a:ext cx="4071422" cy="941382"/>
              <a:chOff x="7394082" y="3615524"/>
              <a:chExt cx="4071422" cy="941382"/>
            </a:xfrm>
          </p:grpSpPr>
          <p:sp>
            <p:nvSpPr>
              <p:cNvPr id="35" name="TextBox 34"/>
              <p:cNvSpPr txBox="1"/>
              <p:nvPr/>
            </p:nvSpPr>
            <p:spPr>
              <a:xfrm>
                <a:off x="7394082" y="3910575"/>
                <a:ext cx="3498990" cy="646331"/>
              </a:xfrm>
              <a:prstGeom prst="rect">
                <a:avLst/>
              </a:prstGeom>
              <a:noFill/>
              <a:ln w="6350">
                <a:noFill/>
                <a:prstDash val="dash"/>
              </a:ln>
            </p:spPr>
            <p:txBody>
              <a:bodyPr wrap="square" lIns="0" tIns="0" rIns="0" bIns="0" rtlCol="0">
                <a:spAutoFit/>
              </a:bodyPr>
              <a:lstStyle/>
              <a:p>
                <a:r>
                  <a:rPr lang="en-US" sz="1400" dirty="0"/>
                  <a:t>It is the time needed to block a task through the Notification system API call, perform a context switch and start running a task.</a:t>
                </a:r>
              </a:p>
            </p:txBody>
          </p:sp>
          <p:grpSp>
            <p:nvGrpSpPr>
              <p:cNvPr id="36" name="Group 35"/>
              <p:cNvGrpSpPr/>
              <p:nvPr/>
            </p:nvGrpSpPr>
            <p:grpSpPr>
              <a:xfrm>
                <a:off x="7394082" y="3615524"/>
                <a:ext cx="4071422" cy="276999"/>
                <a:chOff x="7394082" y="3615524"/>
                <a:chExt cx="4071422" cy="276999"/>
              </a:xfrm>
            </p:grpSpPr>
            <p:sp>
              <p:nvSpPr>
                <p:cNvPr id="42" name="TextBox 41"/>
                <p:cNvSpPr txBox="1"/>
                <p:nvPr/>
              </p:nvSpPr>
              <p:spPr>
                <a:xfrm>
                  <a:off x="7394082" y="3615524"/>
                  <a:ext cx="1989106" cy="276999"/>
                </a:xfrm>
                <a:prstGeom prst="rect">
                  <a:avLst/>
                </a:prstGeom>
                <a:noFill/>
                <a:ln w="6350">
                  <a:noFill/>
                  <a:prstDash val="dash"/>
                </a:ln>
              </p:spPr>
              <p:txBody>
                <a:bodyPr wrap="square" lIns="0" tIns="0" rIns="0" bIns="0" rtlCol="0">
                  <a:spAutoFit/>
                </a:bodyPr>
                <a:lstStyle/>
                <a:p>
                  <a:r>
                    <a:rPr lang="en-US" b="1" dirty="0">
                      <a:solidFill>
                        <a:schemeClr val="accent2"/>
                      </a:solidFill>
                    </a:rPr>
                    <a:t>Context Switch Time</a:t>
                  </a:r>
                </a:p>
              </p:txBody>
            </p:sp>
            <p:sp>
              <p:nvSpPr>
                <p:cNvPr id="43" name="TextBox 42"/>
                <p:cNvSpPr txBox="1"/>
                <p:nvPr/>
              </p:nvSpPr>
              <p:spPr>
                <a:xfrm>
                  <a:off x="10480468" y="3615524"/>
                  <a:ext cx="985036" cy="246221"/>
                </a:xfrm>
                <a:prstGeom prst="rect">
                  <a:avLst/>
                </a:prstGeom>
                <a:noFill/>
              </p:spPr>
              <p:txBody>
                <a:bodyPr wrap="square" lIns="0" tIns="0" rIns="0" bIns="0" rtlCol="0">
                  <a:spAutoFit/>
                </a:bodyPr>
                <a:lstStyle/>
                <a:p>
                  <a:pPr algn="r"/>
                  <a:endParaRPr lang="en-US" sz="1600" dirty="0">
                    <a:solidFill>
                      <a:schemeClr val="accent2"/>
                    </a:solidFill>
                  </a:endParaRPr>
                </a:p>
              </p:txBody>
            </p:sp>
          </p:grpSp>
        </p:grpSp>
      </p:grpSp>
      <p:graphicFrame>
        <p:nvGraphicFramePr>
          <p:cNvPr id="2" name="Tabella 5">
            <a:extLst>
              <a:ext uri="{FF2B5EF4-FFF2-40B4-BE49-F238E27FC236}">
                <a16:creationId xmlns:a16="http://schemas.microsoft.com/office/drawing/2014/main" id="{2B0473A7-EB1D-447F-ADA9-17D40C7AFD5E}"/>
              </a:ext>
            </a:extLst>
          </p:cNvPr>
          <p:cNvGraphicFramePr>
            <a:graphicFrameLocks noGrp="1"/>
          </p:cNvGraphicFramePr>
          <p:nvPr>
            <p:extLst>
              <p:ext uri="{D42A27DB-BD31-4B8C-83A1-F6EECF244321}">
                <p14:modId xmlns:p14="http://schemas.microsoft.com/office/powerpoint/2010/main" val="268119742"/>
              </p:ext>
            </p:extLst>
          </p:nvPr>
        </p:nvGraphicFramePr>
        <p:xfrm>
          <a:off x="624120" y="1938816"/>
          <a:ext cx="6218154" cy="1983822"/>
        </p:xfrm>
        <a:graphic>
          <a:graphicData uri="http://schemas.openxmlformats.org/drawingml/2006/table">
            <a:tbl>
              <a:tblPr firstRow="1" bandRow="1">
                <a:tableStyleId>{5C22544A-7EE6-4342-B048-85BDC9FD1C3A}</a:tableStyleId>
              </a:tblPr>
              <a:tblGrid>
                <a:gridCol w="2472134">
                  <a:extLst>
                    <a:ext uri="{9D8B030D-6E8A-4147-A177-3AD203B41FA5}">
                      <a16:colId xmlns:a16="http://schemas.microsoft.com/office/drawing/2014/main" val="4285766846"/>
                    </a:ext>
                  </a:extLst>
                </a:gridCol>
                <a:gridCol w="1895475">
                  <a:extLst>
                    <a:ext uri="{9D8B030D-6E8A-4147-A177-3AD203B41FA5}">
                      <a16:colId xmlns:a16="http://schemas.microsoft.com/office/drawing/2014/main" val="1945069722"/>
                    </a:ext>
                  </a:extLst>
                </a:gridCol>
                <a:gridCol w="1850545">
                  <a:extLst>
                    <a:ext uri="{9D8B030D-6E8A-4147-A177-3AD203B41FA5}">
                      <a16:colId xmlns:a16="http://schemas.microsoft.com/office/drawing/2014/main" val="4239175659"/>
                    </a:ext>
                  </a:extLst>
                </a:gridCol>
              </a:tblGrid>
              <a:tr h="447914">
                <a:tc>
                  <a:txBody>
                    <a:bodyPr/>
                    <a:lstStyle/>
                    <a:p>
                      <a:pPr algn="ctr"/>
                      <a:endParaRPr lang="it-IT" dirty="0"/>
                    </a:p>
                  </a:txBody>
                  <a:tcPr/>
                </a:tc>
                <a:tc>
                  <a:txBody>
                    <a:bodyPr/>
                    <a:lstStyle/>
                    <a:p>
                      <a:pPr algn="ctr"/>
                      <a:r>
                        <a:rPr lang="it-IT" dirty="0" err="1"/>
                        <a:t>Activation</a:t>
                      </a:r>
                      <a:r>
                        <a:rPr lang="it-IT" dirty="0"/>
                        <a:t> Time (in Cycles)</a:t>
                      </a:r>
                    </a:p>
                  </a:txBody>
                  <a:tcPr/>
                </a:tc>
                <a:tc>
                  <a:txBody>
                    <a:bodyPr/>
                    <a:lstStyle/>
                    <a:p>
                      <a:pPr algn="ctr"/>
                      <a:r>
                        <a:rPr lang="it-IT" dirty="0"/>
                        <a:t>Context Switch </a:t>
                      </a:r>
                    </a:p>
                    <a:p>
                      <a:pPr algn="ctr"/>
                      <a:r>
                        <a:rPr lang="it-IT" dirty="0"/>
                        <a:t>(in Cycles)</a:t>
                      </a:r>
                    </a:p>
                  </a:txBody>
                  <a:tcPr/>
                </a:tc>
                <a:extLst>
                  <a:ext uri="{0D108BD9-81ED-4DB2-BD59-A6C34878D82A}">
                    <a16:rowId xmlns:a16="http://schemas.microsoft.com/office/drawing/2014/main" val="3887023202"/>
                  </a:ext>
                </a:extLst>
              </a:tr>
              <a:tr h="447914">
                <a:tc>
                  <a:txBody>
                    <a:bodyPr/>
                    <a:lstStyle/>
                    <a:p>
                      <a:r>
                        <a:rPr lang="it-IT" dirty="0" err="1"/>
                        <a:t>Mean</a:t>
                      </a:r>
                      <a:endParaRPr lang="it-IT" dirty="0"/>
                    </a:p>
                  </a:txBody>
                  <a:tcPr/>
                </a:tc>
                <a:tc>
                  <a:txBody>
                    <a:bodyPr/>
                    <a:lstStyle/>
                    <a:p>
                      <a:r>
                        <a:rPr lang="it-IT" dirty="0"/>
                        <a:t>1810</a:t>
                      </a:r>
                    </a:p>
                  </a:txBody>
                  <a:tcPr/>
                </a:tc>
                <a:tc>
                  <a:txBody>
                    <a:bodyPr/>
                    <a:lstStyle/>
                    <a:p>
                      <a:r>
                        <a:rPr lang="it-IT" dirty="0"/>
                        <a:t>1453</a:t>
                      </a:r>
                    </a:p>
                  </a:txBody>
                  <a:tcPr/>
                </a:tc>
                <a:extLst>
                  <a:ext uri="{0D108BD9-81ED-4DB2-BD59-A6C34878D82A}">
                    <a16:rowId xmlns:a16="http://schemas.microsoft.com/office/drawing/2014/main" val="2197581025"/>
                  </a:ext>
                </a:extLst>
              </a:tr>
              <a:tr h="447914">
                <a:tc>
                  <a:txBody>
                    <a:bodyPr/>
                    <a:lstStyle/>
                    <a:p>
                      <a:r>
                        <a:rPr lang="it-IT" dirty="0"/>
                        <a:t>Standard </a:t>
                      </a:r>
                      <a:r>
                        <a:rPr lang="it-IT" dirty="0" err="1"/>
                        <a:t>Deviation</a:t>
                      </a:r>
                      <a:endParaRPr lang="it-IT" dirty="0"/>
                    </a:p>
                  </a:txBody>
                  <a:tcPr/>
                </a:tc>
                <a:tc>
                  <a:txBody>
                    <a:bodyPr/>
                    <a:lstStyle/>
                    <a:p>
                      <a:r>
                        <a:rPr lang="it-IT" dirty="0"/>
                        <a:t>8,78</a:t>
                      </a:r>
                    </a:p>
                  </a:txBody>
                  <a:tcPr/>
                </a:tc>
                <a:tc>
                  <a:txBody>
                    <a:bodyPr/>
                    <a:lstStyle/>
                    <a:p>
                      <a:r>
                        <a:rPr lang="it-IT" dirty="0"/>
                        <a:t>13,16</a:t>
                      </a:r>
                    </a:p>
                  </a:txBody>
                  <a:tcPr/>
                </a:tc>
                <a:extLst>
                  <a:ext uri="{0D108BD9-81ED-4DB2-BD59-A6C34878D82A}">
                    <a16:rowId xmlns:a16="http://schemas.microsoft.com/office/drawing/2014/main" val="215874864"/>
                  </a:ext>
                </a:extLst>
              </a:tr>
              <a:tr h="447914">
                <a:tc>
                  <a:txBody>
                    <a:bodyPr/>
                    <a:lstStyle/>
                    <a:p>
                      <a:r>
                        <a:rPr lang="it-IT" dirty="0"/>
                        <a:t>Range (Max – </a:t>
                      </a:r>
                      <a:r>
                        <a:rPr lang="it-IT" dirty="0" err="1"/>
                        <a:t>Min</a:t>
                      </a:r>
                      <a:r>
                        <a:rPr lang="it-IT" dirty="0"/>
                        <a:t>)</a:t>
                      </a:r>
                    </a:p>
                  </a:txBody>
                  <a:tcPr/>
                </a:tc>
                <a:tc>
                  <a:txBody>
                    <a:bodyPr/>
                    <a:lstStyle/>
                    <a:p>
                      <a:r>
                        <a:rPr lang="it-IT" dirty="0"/>
                        <a:t>34</a:t>
                      </a:r>
                    </a:p>
                  </a:txBody>
                  <a:tcPr/>
                </a:tc>
                <a:tc>
                  <a:txBody>
                    <a:bodyPr/>
                    <a:lstStyle/>
                    <a:p>
                      <a:r>
                        <a:rPr lang="it-IT" dirty="0"/>
                        <a:t>55</a:t>
                      </a:r>
                    </a:p>
                  </a:txBody>
                  <a:tcPr/>
                </a:tc>
                <a:extLst>
                  <a:ext uri="{0D108BD9-81ED-4DB2-BD59-A6C34878D82A}">
                    <a16:rowId xmlns:a16="http://schemas.microsoft.com/office/drawing/2014/main" val="4161360790"/>
                  </a:ext>
                </a:extLst>
              </a:tr>
            </a:tbl>
          </a:graphicData>
        </a:graphic>
      </p:graphicFrame>
      <p:sp>
        <p:nvSpPr>
          <p:cNvPr id="37" name="TextBox 1">
            <a:extLst>
              <a:ext uri="{FF2B5EF4-FFF2-40B4-BE49-F238E27FC236}">
                <a16:creationId xmlns:a16="http://schemas.microsoft.com/office/drawing/2014/main" id="{EFA93175-71E7-468D-AE86-2FEECFFBF1C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FREERTOS TEST: Feasibility</a:t>
            </a:r>
            <a:endParaRPr lang="id-ID" sz="4400" b="1" dirty="0">
              <a:solidFill>
                <a:schemeClr val="tx1">
                  <a:lumMod val="75000"/>
                  <a:lumOff val="25000"/>
                </a:schemeClr>
              </a:solidFill>
              <a:latin typeface="+mj-lt"/>
            </a:endParaRPr>
          </a:p>
        </p:txBody>
      </p:sp>
      <p:sp>
        <p:nvSpPr>
          <p:cNvPr id="38" name="Rectangle 2">
            <a:extLst>
              <a:ext uri="{FF2B5EF4-FFF2-40B4-BE49-F238E27FC236}">
                <a16:creationId xmlns:a16="http://schemas.microsoft.com/office/drawing/2014/main" id="{4B1CAC20-6312-4A35-8C9E-FEB986DACE2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E3E495DE-AB81-43F3-8944-65E25AFD971C}"/>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16360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253790" y="1702826"/>
            <a:ext cx="4422274" cy="1451857"/>
            <a:chOff x="7253790" y="1935227"/>
            <a:chExt cx="4422274" cy="1451857"/>
          </a:xfrm>
        </p:grpSpPr>
        <p:sp>
          <p:nvSpPr>
            <p:cNvPr id="21" name="Chevron 387"/>
            <p:cNvSpPr>
              <a:spLocks noChangeAspect="1"/>
            </p:cNvSpPr>
            <p:nvPr/>
          </p:nvSpPr>
          <p:spPr>
            <a:xfrm rot="5400000">
              <a:off x="8738998" y="450019"/>
              <a:ext cx="1451857" cy="442227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22" name="Group 21"/>
            <p:cNvGrpSpPr/>
            <p:nvPr/>
          </p:nvGrpSpPr>
          <p:grpSpPr>
            <a:xfrm>
              <a:off x="7429215" y="2058329"/>
              <a:ext cx="4071422" cy="941382"/>
              <a:chOff x="7394082" y="2073717"/>
              <a:chExt cx="4071422" cy="941382"/>
            </a:xfrm>
          </p:grpSpPr>
          <p:sp>
            <p:nvSpPr>
              <p:cNvPr id="23" name="TextBox 22"/>
              <p:cNvSpPr txBox="1"/>
              <p:nvPr/>
            </p:nvSpPr>
            <p:spPr>
              <a:xfrm>
                <a:off x="7394082" y="2368768"/>
                <a:ext cx="3269265" cy="646331"/>
              </a:xfrm>
              <a:prstGeom prst="rect">
                <a:avLst/>
              </a:prstGeom>
              <a:noFill/>
              <a:ln w="6350">
                <a:noFill/>
                <a:prstDash val="dash"/>
              </a:ln>
            </p:spPr>
            <p:txBody>
              <a:bodyPr wrap="square" lIns="0" tIns="0" rIns="0" bIns="0" rtlCol="0">
                <a:spAutoFit/>
              </a:bodyPr>
              <a:lstStyle/>
              <a:p>
                <a:r>
                  <a:rPr lang="en-US" sz="1400" dirty="0"/>
                  <a:t>It is the time needed to unblock and run a Periodic Task through the TIMER ISR and the Notification System.</a:t>
                </a:r>
              </a:p>
            </p:txBody>
          </p:sp>
          <p:grpSp>
            <p:nvGrpSpPr>
              <p:cNvPr id="24" name="Group 23"/>
              <p:cNvGrpSpPr/>
              <p:nvPr/>
            </p:nvGrpSpPr>
            <p:grpSpPr>
              <a:xfrm>
                <a:off x="7394082" y="2073717"/>
                <a:ext cx="4071422" cy="276999"/>
                <a:chOff x="7394082" y="2073717"/>
                <a:chExt cx="4071422" cy="276999"/>
              </a:xfrm>
            </p:grpSpPr>
            <p:sp>
              <p:nvSpPr>
                <p:cNvPr id="30" name="TextBox 29"/>
                <p:cNvSpPr txBox="1"/>
                <p:nvPr/>
              </p:nvSpPr>
              <p:spPr>
                <a:xfrm>
                  <a:off x="7394082" y="2073717"/>
                  <a:ext cx="1681534" cy="276999"/>
                </a:xfrm>
                <a:prstGeom prst="rect">
                  <a:avLst/>
                </a:prstGeom>
                <a:noFill/>
                <a:ln w="6350">
                  <a:noFill/>
                  <a:prstDash val="dash"/>
                </a:ln>
              </p:spPr>
              <p:txBody>
                <a:bodyPr wrap="square" lIns="0" tIns="0" rIns="0" bIns="0" rtlCol="0">
                  <a:spAutoFit/>
                </a:bodyPr>
                <a:lstStyle/>
                <a:p>
                  <a:r>
                    <a:rPr lang="en-US" b="1" dirty="0">
                      <a:solidFill>
                        <a:schemeClr val="accent1"/>
                      </a:solidFill>
                    </a:rPr>
                    <a:t>Activation Time</a:t>
                  </a:r>
                </a:p>
              </p:txBody>
            </p:sp>
            <p:sp>
              <p:nvSpPr>
                <p:cNvPr id="31" name="TextBox 30"/>
                <p:cNvSpPr txBox="1"/>
                <p:nvPr/>
              </p:nvSpPr>
              <p:spPr>
                <a:xfrm>
                  <a:off x="10480467" y="2073717"/>
                  <a:ext cx="985037" cy="246221"/>
                </a:xfrm>
                <a:prstGeom prst="rect">
                  <a:avLst/>
                </a:prstGeom>
                <a:noFill/>
              </p:spPr>
              <p:txBody>
                <a:bodyPr wrap="square" lIns="0" tIns="0" rIns="0" bIns="0" rtlCol="0">
                  <a:spAutoFit/>
                </a:bodyPr>
                <a:lstStyle/>
                <a:p>
                  <a:pPr algn="r"/>
                  <a:endParaRPr lang="en-US" sz="1600" dirty="0">
                    <a:solidFill>
                      <a:schemeClr val="accent1"/>
                    </a:solidFill>
                  </a:endParaRPr>
                </a:p>
              </p:txBody>
            </p:sp>
          </p:grpSp>
        </p:grpSp>
      </p:grpSp>
      <p:grpSp>
        <p:nvGrpSpPr>
          <p:cNvPr id="32" name="Group 31"/>
          <p:cNvGrpSpPr/>
          <p:nvPr/>
        </p:nvGrpSpPr>
        <p:grpSpPr>
          <a:xfrm>
            <a:off x="7253789" y="3244632"/>
            <a:ext cx="4422273" cy="1451857"/>
            <a:chOff x="7253789" y="3477034"/>
            <a:chExt cx="4422273" cy="1451857"/>
          </a:xfrm>
        </p:grpSpPr>
        <p:sp>
          <p:nvSpPr>
            <p:cNvPr id="33" name="Chevron 387"/>
            <p:cNvSpPr>
              <a:spLocks noChangeAspect="1"/>
            </p:cNvSpPr>
            <p:nvPr/>
          </p:nvSpPr>
          <p:spPr>
            <a:xfrm rot="5400000">
              <a:off x="8738997" y="1991826"/>
              <a:ext cx="1451857" cy="442227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34" name="Group 33"/>
            <p:cNvGrpSpPr/>
            <p:nvPr/>
          </p:nvGrpSpPr>
          <p:grpSpPr>
            <a:xfrm>
              <a:off x="7429214" y="3600135"/>
              <a:ext cx="4071422" cy="941382"/>
              <a:chOff x="7394082" y="3615524"/>
              <a:chExt cx="4071422" cy="941382"/>
            </a:xfrm>
          </p:grpSpPr>
          <p:sp>
            <p:nvSpPr>
              <p:cNvPr id="35" name="TextBox 34"/>
              <p:cNvSpPr txBox="1"/>
              <p:nvPr/>
            </p:nvSpPr>
            <p:spPr>
              <a:xfrm>
                <a:off x="7394082" y="3910575"/>
                <a:ext cx="3498990" cy="646331"/>
              </a:xfrm>
              <a:prstGeom prst="rect">
                <a:avLst/>
              </a:prstGeom>
              <a:noFill/>
              <a:ln w="6350">
                <a:noFill/>
                <a:prstDash val="dash"/>
              </a:ln>
            </p:spPr>
            <p:txBody>
              <a:bodyPr wrap="square" lIns="0" tIns="0" rIns="0" bIns="0" rtlCol="0">
                <a:spAutoFit/>
              </a:bodyPr>
              <a:lstStyle/>
              <a:p>
                <a:r>
                  <a:rPr lang="en-US" sz="1400" dirty="0"/>
                  <a:t>It is the time needed to block a task through the Notification system API call, perform a context switch and start running a task.</a:t>
                </a:r>
              </a:p>
            </p:txBody>
          </p:sp>
          <p:grpSp>
            <p:nvGrpSpPr>
              <p:cNvPr id="36" name="Group 35"/>
              <p:cNvGrpSpPr/>
              <p:nvPr/>
            </p:nvGrpSpPr>
            <p:grpSpPr>
              <a:xfrm>
                <a:off x="7394082" y="3615524"/>
                <a:ext cx="4071422" cy="276999"/>
                <a:chOff x="7394082" y="3615524"/>
                <a:chExt cx="4071422" cy="276999"/>
              </a:xfrm>
            </p:grpSpPr>
            <p:sp>
              <p:nvSpPr>
                <p:cNvPr id="42" name="TextBox 41"/>
                <p:cNvSpPr txBox="1"/>
                <p:nvPr/>
              </p:nvSpPr>
              <p:spPr>
                <a:xfrm>
                  <a:off x="7394082" y="3615524"/>
                  <a:ext cx="1989106" cy="276999"/>
                </a:xfrm>
                <a:prstGeom prst="rect">
                  <a:avLst/>
                </a:prstGeom>
                <a:noFill/>
                <a:ln w="6350">
                  <a:noFill/>
                  <a:prstDash val="dash"/>
                </a:ln>
              </p:spPr>
              <p:txBody>
                <a:bodyPr wrap="square" lIns="0" tIns="0" rIns="0" bIns="0" rtlCol="0">
                  <a:spAutoFit/>
                </a:bodyPr>
                <a:lstStyle/>
                <a:p>
                  <a:r>
                    <a:rPr lang="en-US" b="1" dirty="0">
                      <a:solidFill>
                        <a:schemeClr val="accent2"/>
                      </a:solidFill>
                    </a:rPr>
                    <a:t>Context Switch Time</a:t>
                  </a:r>
                </a:p>
              </p:txBody>
            </p:sp>
            <p:sp>
              <p:nvSpPr>
                <p:cNvPr id="43" name="TextBox 42"/>
                <p:cNvSpPr txBox="1"/>
                <p:nvPr/>
              </p:nvSpPr>
              <p:spPr>
                <a:xfrm>
                  <a:off x="10480468" y="3615524"/>
                  <a:ext cx="985036" cy="246221"/>
                </a:xfrm>
                <a:prstGeom prst="rect">
                  <a:avLst/>
                </a:prstGeom>
                <a:noFill/>
              </p:spPr>
              <p:txBody>
                <a:bodyPr wrap="square" lIns="0" tIns="0" rIns="0" bIns="0" rtlCol="0">
                  <a:spAutoFit/>
                </a:bodyPr>
                <a:lstStyle/>
                <a:p>
                  <a:pPr algn="r"/>
                  <a:endParaRPr lang="en-US" sz="1600" dirty="0">
                    <a:solidFill>
                      <a:schemeClr val="accent2"/>
                    </a:solidFill>
                  </a:endParaRPr>
                </a:p>
              </p:txBody>
            </p:sp>
          </p:grpSp>
        </p:grpSp>
      </p:grpSp>
      <p:sp>
        <p:nvSpPr>
          <p:cNvPr id="44" name="Chevron 387"/>
          <p:cNvSpPr>
            <a:spLocks noChangeAspect="1"/>
          </p:cNvSpPr>
          <p:nvPr/>
        </p:nvSpPr>
        <p:spPr>
          <a:xfrm rot="5400000">
            <a:off x="8738997" y="3301231"/>
            <a:ext cx="1451857" cy="4422273"/>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45" name="Group 44"/>
          <p:cNvGrpSpPr/>
          <p:nvPr/>
        </p:nvGrpSpPr>
        <p:grpSpPr>
          <a:xfrm>
            <a:off x="7429214" y="4909540"/>
            <a:ext cx="4071422" cy="725938"/>
            <a:chOff x="7394082" y="5157330"/>
            <a:chExt cx="4071422" cy="725938"/>
          </a:xfrm>
        </p:grpSpPr>
        <p:sp>
          <p:nvSpPr>
            <p:cNvPr id="46" name="TextBox 45"/>
            <p:cNvSpPr txBox="1"/>
            <p:nvPr/>
          </p:nvSpPr>
          <p:spPr>
            <a:xfrm>
              <a:off x="7394082" y="5452381"/>
              <a:ext cx="3498990" cy="430887"/>
            </a:xfrm>
            <a:prstGeom prst="rect">
              <a:avLst/>
            </a:prstGeom>
            <a:noFill/>
            <a:ln w="6350">
              <a:noFill/>
              <a:prstDash val="dash"/>
            </a:ln>
          </p:spPr>
          <p:txBody>
            <a:bodyPr wrap="square" lIns="0" tIns="0" rIns="0" bIns="0" rtlCol="0">
              <a:spAutoFit/>
            </a:bodyPr>
            <a:lstStyle/>
            <a:p>
              <a:r>
                <a:rPr lang="en-US" sz="1400" dirty="0"/>
                <a:t>At 50 MHz in a 500us periodic interval we have 25.000 cycles. </a:t>
              </a:r>
            </a:p>
          </p:txBody>
        </p:sp>
        <p:grpSp>
          <p:nvGrpSpPr>
            <p:cNvPr id="47" name="Group 46"/>
            <p:cNvGrpSpPr/>
            <p:nvPr/>
          </p:nvGrpSpPr>
          <p:grpSpPr>
            <a:xfrm>
              <a:off x="7394082" y="5157330"/>
              <a:ext cx="4071422" cy="246221"/>
              <a:chOff x="7394082" y="5157330"/>
              <a:chExt cx="4071422" cy="246221"/>
            </a:xfrm>
          </p:grpSpPr>
          <p:sp>
            <p:nvSpPr>
              <p:cNvPr id="53" name="TextBox 52"/>
              <p:cNvSpPr txBox="1"/>
              <p:nvPr/>
            </p:nvSpPr>
            <p:spPr>
              <a:xfrm>
                <a:off x="7394082" y="5157330"/>
                <a:ext cx="1498458" cy="246221"/>
              </a:xfrm>
              <a:prstGeom prst="rect">
                <a:avLst/>
              </a:prstGeom>
              <a:noFill/>
              <a:ln w="6350">
                <a:noFill/>
                <a:prstDash val="dash"/>
              </a:ln>
            </p:spPr>
            <p:txBody>
              <a:bodyPr wrap="square" lIns="0" tIns="0" rIns="0" bIns="0" rtlCol="0">
                <a:spAutoFit/>
              </a:bodyPr>
              <a:lstStyle/>
              <a:p>
                <a:r>
                  <a:rPr lang="en-US" sz="1600" b="1" dirty="0">
                    <a:solidFill>
                      <a:srgbClr val="949494"/>
                    </a:solidFill>
                  </a:rPr>
                  <a:t>Total Time</a:t>
                </a:r>
              </a:p>
            </p:txBody>
          </p:sp>
          <p:sp>
            <p:nvSpPr>
              <p:cNvPr id="54" name="TextBox 53"/>
              <p:cNvSpPr txBox="1"/>
              <p:nvPr/>
            </p:nvSpPr>
            <p:spPr>
              <a:xfrm>
                <a:off x="10364090" y="5157330"/>
                <a:ext cx="1101414" cy="246221"/>
              </a:xfrm>
              <a:prstGeom prst="rect">
                <a:avLst/>
              </a:prstGeom>
              <a:noFill/>
            </p:spPr>
            <p:txBody>
              <a:bodyPr wrap="square" lIns="0" tIns="0" rIns="0" bIns="0" rtlCol="0">
                <a:spAutoFit/>
              </a:bodyPr>
              <a:lstStyle/>
              <a:p>
                <a:pPr algn="r"/>
                <a:r>
                  <a:rPr lang="en-US" sz="1600" dirty="0">
                    <a:solidFill>
                      <a:srgbClr val="949494"/>
                    </a:solidFill>
                  </a:rPr>
                  <a:t>25000 Cycles</a:t>
                </a:r>
              </a:p>
            </p:txBody>
          </p:sp>
        </p:grpSp>
      </p:grpSp>
      <p:graphicFrame>
        <p:nvGraphicFramePr>
          <p:cNvPr id="2" name="Tabella 5">
            <a:extLst>
              <a:ext uri="{FF2B5EF4-FFF2-40B4-BE49-F238E27FC236}">
                <a16:creationId xmlns:a16="http://schemas.microsoft.com/office/drawing/2014/main" id="{2B0473A7-EB1D-447F-ADA9-17D40C7AFD5E}"/>
              </a:ext>
            </a:extLst>
          </p:cNvPr>
          <p:cNvGraphicFramePr>
            <a:graphicFrameLocks noGrp="1"/>
          </p:cNvGraphicFramePr>
          <p:nvPr>
            <p:extLst>
              <p:ext uri="{D42A27DB-BD31-4B8C-83A1-F6EECF244321}">
                <p14:modId xmlns:p14="http://schemas.microsoft.com/office/powerpoint/2010/main" val="852942696"/>
              </p:ext>
            </p:extLst>
          </p:nvPr>
        </p:nvGraphicFramePr>
        <p:xfrm>
          <a:off x="624120" y="1938816"/>
          <a:ext cx="6218154" cy="1983822"/>
        </p:xfrm>
        <a:graphic>
          <a:graphicData uri="http://schemas.openxmlformats.org/drawingml/2006/table">
            <a:tbl>
              <a:tblPr firstRow="1" bandRow="1">
                <a:tableStyleId>{5C22544A-7EE6-4342-B048-85BDC9FD1C3A}</a:tableStyleId>
              </a:tblPr>
              <a:tblGrid>
                <a:gridCol w="2472134">
                  <a:extLst>
                    <a:ext uri="{9D8B030D-6E8A-4147-A177-3AD203B41FA5}">
                      <a16:colId xmlns:a16="http://schemas.microsoft.com/office/drawing/2014/main" val="4285766846"/>
                    </a:ext>
                  </a:extLst>
                </a:gridCol>
                <a:gridCol w="1895475">
                  <a:extLst>
                    <a:ext uri="{9D8B030D-6E8A-4147-A177-3AD203B41FA5}">
                      <a16:colId xmlns:a16="http://schemas.microsoft.com/office/drawing/2014/main" val="1945069722"/>
                    </a:ext>
                  </a:extLst>
                </a:gridCol>
                <a:gridCol w="1850545">
                  <a:extLst>
                    <a:ext uri="{9D8B030D-6E8A-4147-A177-3AD203B41FA5}">
                      <a16:colId xmlns:a16="http://schemas.microsoft.com/office/drawing/2014/main" val="4239175659"/>
                    </a:ext>
                  </a:extLst>
                </a:gridCol>
              </a:tblGrid>
              <a:tr h="447914">
                <a:tc>
                  <a:txBody>
                    <a:bodyPr/>
                    <a:lstStyle/>
                    <a:p>
                      <a:pPr algn="ctr"/>
                      <a:endParaRPr lang="it-IT" dirty="0"/>
                    </a:p>
                  </a:txBody>
                  <a:tcPr/>
                </a:tc>
                <a:tc>
                  <a:txBody>
                    <a:bodyPr/>
                    <a:lstStyle/>
                    <a:p>
                      <a:pPr algn="ctr"/>
                      <a:r>
                        <a:rPr lang="it-IT" dirty="0" err="1"/>
                        <a:t>Activation</a:t>
                      </a:r>
                      <a:r>
                        <a:rPr lang="it-IT" dirty="0"/>
                        <a:t> Time (in Cycles)</a:t>
                      </a:r>
                    </a:p>
                  </a:txBody>
                  <a:tcPr/>
                </a:tc>
                <a:tc>
                  <a:txBody>
                    <a:bodyPr/>
                    <a:lstStyle/>
                    <a:p>
                      <a:pPr algn="ctr"/>
                      <a:r>
                        <a:rPr lang="it-IT" dirty="0"/>
                        <a:t>Context Switch </a:t>
                      </a:r>
                    </a:p>
                    <a:p>
                      <a:pPr algn="ctr"/>
                      <a:r>
                        <a:rPr lang="it-IT" dirty="0"/>
                        <a:t>(in Cycles)</a:t>
                      </a:r>
                    </a:p>
                  </a:txBody>
                  <a:tcPr/>
                </a:tc>
                <a:extLst>
                  <a:ext uri="{0D108BD9-81ED-4DB2-BD59-A6C34878D82A}">
                    <a16:rowId xmlns:a16="http://schemas.microsoft.com/office/drawing/2014/main" val="3887023202"/>
                  </a:ext>
                </a:extLst>
              </a:tr>
              <a:tr h="447914">
                <a:tc>
                  <a:txBody>
                    <a:bodyPr/>
                    <a:lstStyle/>
                    <a:p>
                      <a:r>
                        <a:rPr lang="it-IT" dirty="0" err="1"/>
                        <a:t>Mean</a:t>
                      </a:r>
                      <a:endParaRPr lang="it-IT" dirty="0"/>
                    </a:p>
                  </a:txBody>
                  <a:tcPr/>
                </a:tc>
                <a:tc>
                  <a:txBody>
                    <a:bodyPr/>
                    <a:lstStyle/>
                    <a:p>
                      <a:r>
                        <a:rPr lang="it-IT" dirty="0"/>
                        <a:t>1810</a:t>
                      </a:r>
                    </a:p>
                  </a:txBody>
                  <a:tcPr/>
                </a:tc>
                <a:tc>
                  <a:txBody>
                    <a:bodyPr/>
                    <a:lstStyle/>
                    <a:p>
                      <a:r>
                        <a:rPr lang="it-IT" dirty="0"/>
                        <a:t>1453</a:t>
                      </a:r>
                    </a:p>
                  </a:txBody>
                  <a:tcPr/>
                </a:tc>
                <a:extLst>
                  <a:ext uri="{0D108BD9-81ED-4DB2-BD59-A6C34878D82A}">
                    <a16:rowId xmlns:a16="http://schemas.microsoft.com/office/drawing/2014/main" val="2197581025"/>
                  </a:ext>
                </a:extLst>
              </a:tr>
              <a:tr h="447914">
                <a:tc>
                  <a:txBody>
                    <a:bodyPr/>
                    <a:lstStyle/>
                    <a:p>
                      <a:r>
                        <a:rPr lang="it-IT" dirty="0"/>
                        <a:t>Standard </a:t>
                      </a:r>
                      <a:r>
                        <a:rPr lang="it-IT" dirty="0" err="1"/>
                        <a:t>Deviation</a:t>
                      </a:r>
                      <a:endParaRPr lang="it-IT" dirty="0"/>
                    </a:p>
                  </a:txBody>
                  <a:tcPr/>
                </a:tc>
                <a:tc>
                  <a:txBody>
                    <a:bodyPr/>
                    <a:lstStyle/>
                    <a:p>
                      <a:r>
                        <a:rPr lang="it-IT" dirty="0"/>
                        <a:t>8,78</a:t>
                      </a:r>
                    </a:p>
                  </a:txBody>
                  <a:tcPr/>
                </a:tc>
                <a:tc>
                  <a:txBody>
                    <a:bodyPr/>
                    <a:lstStyle/>
                    <a:p>
                      <a:r>
                        <a:rPr lang="it-IT" dirty="0"/>
                        <a:t>13,16</a:t>
                      </a:r>
                    </a:p>
                  </a:txBody>
                  <a:tcPr/>
                </a:tc>
                <a:extLst>
                  <a:ext uri="{0D108BD9-81ED-4DB2-BD59-A6C34878D82A}">
                    <a16:rowId xmlns:a16="http://schemas.microsoft.com/office/drawing/2014/main" val="215874864"/>
                  </a:ext>
                </a:extLst>
              </a:tr>
              <a:tr h="447914">
                <a:tc>
                  <a:txBody>
                    <a:bodyPr/>
                    <a:lstStyle/>
                    <a:p>
                      <a:r>
                        <a:rPr lang="it-IT" dirty="0"/>
                        <a:t>Range (Max – </a:t>
                      </a:r>
                      <a:r>
                        <a:rPr lang="it-IT" dirty="0" err="1"/>
                        <a:t>Min</a:t>
                      </a:r>
                      <a:r>
                        <a:rPr lang="it-IT" dirty="0"/>
                        <a:t>)</a:t>
                      </a:r>
                    </a:p>
                  </a:txBody>
                  <a:tcPr/>
                </a:tc>
                <a:tc>
                  <a:txBody>
                    <a:bodyPr/>
                    <a:lstStyle/>
                    <a:p>
                      <a:r>
                        <a:rPr lang="it-IT" dirty="0"/>
                        <a:t>34</a:t>
                      </a:r>
                    </a:p>
                  </a:txBody>
                  <a:tcPr/>
                </a:tc>
                <a:tc>
                  <a:txBody>
                    <a:bodyPr/>
                    <a:lstStyle/>
                    <a:p>
                      <a:r>
                        <a:rPr lang="it-IT" dirty="0"/>
                        <a:t>55</a:t>
                      </a:r>
                    </a:p>
                  </a:txBody>
                  <a:tcPr/>
                </a:tc>
                <a:extLst>
                  <a:ext uri="{0D108BD9-81ED-4DB2-BD59-A6C34878D82A}">
                    <a16:rowId xmlns:a16="http://schemas.microsoft.com/office/drawing/2014/main" val="4161360790"/>
                  </a:ext>
                </a:extLst>
              </a:tr>
            </a:tbl>
          </a:graphicData>
        </a:graphic>
      </p:graphicFrame>
      <p:sp>
        <p:nvSpPr>
          <p:cNvPr id="28" name="TextBox 222">
            <a:extLst>
              <a:ext uri="{FF2B5EF4-FFF2-40B4-BE49-F238E27FC236}">
                <a16:creationId xmlns:a16="http://schemas.microsoft.com/office/drawing/2014/main" id="{0E647D87-1601-4D1D-AFA5-9A053DF59932}"/>
              </a:ext>
            </a:extLst>
          </p:cNvPr>
          <p:cNvSpPr txBox="1"/>
          <p:nvPr/>
        </p:nvSpPr>
        <p:spPr>
          <a:xfrm>
            <a:off x="1030514" y="4915310"/>
            <a:ext cx="4236479" cy="2399767"/>
          </a:xfrm>
          <a:prstGeom prst="rect">
            <a:avLst/>
          </a:prstGeom>
          <a:noFill/>
          <a:ln w="6350">
            <a:noFill/>
            <a:prstDash val="dash"/>
          </a:ln>
        </p:spPr>
        <p:txBody>
          <a:bodyPr wrap="square" lIns="0" tIns="0" rIns="0" bIns="0" rtlCol="0" anchor="t" anchorCtr="0">
            <a:noAutofit/>
          </a:bodyPr>
          <a:lstStyle/>
          <a:p>
            <a:pPr marL="285750" indent="-285750">
              <a:buFont typeface="Arial" panose="020B0604020202020204" pitchFamily="34" charset="0"/>
              <a:buChar char="•"/>
              <a:defRPr/>
            </a:pPr>
            <a:r>
              <a:rPr lang="en-US" sz="1600" kern="0" dirty="0">
                <a:solidFill>
                  <a:schemeClr val="tx1">
                    <a:lumMod val="75000"/>
                    <a:lumOff val="25000"/>
                  </a:schemeClr>
                </a:solidFill>
              </a:rPr>
              <a:t>The jitter is negligible</a:t>
            </a:r>
          </a:p>
        </p:txBody>
      </p:sp>
      <p:sp>
        <p:nvSpPr>
          <p:cNvPr id="29" name="TextBox 223">
            <a:extLst>
              <a:ext uri="{FF2B5EF4-FFF2-40B4-BE49-F238E27FC236}">
                <a16:creationId xmlns:a16="http://schemas.microsoft.com/office/drawing/2014/main" id="{EC1B7638-7040-4B95-9BF0-9771E4B7606A}"/>
              </a:ext>
            </a:extLst>
          </p:cNvPr>
          <p:cNvSpPr txBox="1"/>
          <p:nvPr/>
        </p:nvSpPr>
        <p:spPr>
          <a:xfrm>
            <a:off x="1030514" y="4478653"/>
            <a:ext cx="4236479" cy="430887"/>
          </a:xfrm>
          <a:prstGeom prst="rect">
            <a:avLst/>
          </a:prstGeom>
          <a:noFill/>
          <a:ln w="6350">
            <a:noFill/>
            <a:prstDash val="dash"/>
          </a:ln>
        </p:spPr>
        <p:txBody>
          <a:bodyPr wrap="square" lIns="0" tIns="0" rIns="0" bIns="0" rtlCol="0" anchor="ctr">
            <a:spAutoFit/>
          </a:bodyPr>
          <a:lstStyle/>
          <a:p>
            <a:pPr lvl="0">
              <a:defRPr/>
            </a:pPr>
            <a:r>
              <a:rPr lang="en-US" sz="2800" b="1" kern="0" dirty="0" err="1">
                <a:solidFill>
                  <a:schemeClr val="accent1"/>
                </a:solidFill>
                <a:latin typeface="+mj-lt"/>
              </a:rPr>
              <a:t>Analisys</a:t>
            </a:r>
            <a:r>
              <a:rPr lang="en-US" sz="2800" b="1" kern="0" dirty="0">
                <a:solidFill>
                  <a:schemeClr val="accent1"/>
                </a:solidFill>
                <a:latin typeface="+mj-lt"/>
              </a:rPr>
              <a:t>:</a:t>
            </a:r>
          </a:p>
        </p:txBody>
      </p:sp>
      <p:sp>
        <p:nvSpPr>
          <p:cNvPr id="37" name="TextBox 1">
            <a:extLst>
              <a:ext uri="{FF2B5EF4-FFF2-40B4-BE49-F238E27FC236}">
                <a16:creationId xmlns:a16="http://schemas.microsoft.com/office/drawing/2014/main" id="{EFA93175-71E7-468D-AE86-2FEECFFBF1C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FREERTOS TEST: Feasibility</a:t>
            </a:r>
            <a:endParaRPr lang="id-ID" sz="4400" b="1" dirty="0">
              <a:solidFill>
                <a:schemeClr val="tx1">
                  <a:lumMod val="75000"/>
                  <a:lumOff val="25000"/>
                </a:schemeClr>
              </a:solidFill>
              <a:latin typeface="+mj-lt"/>
            </a:endParaRPr>
          </a:p>
        </p:txBody>
      </p:sp>
      <p:sp>
        <p:nvSpPr>
          <p:cNvPr id="38" name="Rectangle 2">
            <a:extLst>
              <a:ext uri="{FF2B5EF4-FFF2-40B4-BE49-F238E27FC236}">
                <a16:creationId xmlns:a16="http://schemas.microsoft.com/office/drawing/2014/main" id="{4B1CAC20-6312-4A35-8C9E-FEB986DACE2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E9D7B966-D48B-4D0E-8CD4-E728E7EE0DC4}"/>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333318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8"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253790" y="1702826"/>
            <a:ext cx="4422274" cy="1451857"/>
            <a:chOff x="7253790" y="1935227"/>
            <a:chExt cx="4422274" cy="1451857"/>
          </a:xfrm>
        </p:grpSpPr>
        <p:sp>
          <p:nvSpPr>
            <p:cNvPr id="21" name="Chevron 387"/>
            <p:cNvSpPr>
              <a:spLocks noChangeAspect="1"/>
            </p:cNvSpPr>
            <p:nvPr/>
          </p:nvSpPr>
          <p:spPr>
            <a:xfrm rot="5400000">
              <a:off x="8738998" y="450019"/>
              <a:ext cx="1451857" cy="442227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22" name="Group 21"/>
            <p:cNvGrpSpPr/>
            <p:nvPr/>
          </p:nvGrpSpPr>
          <p:grpSpPr>
            <a:xfrm>
              <a:off x="7429215" y="2058329"/>
              <a:ext cx="4071422" cy="1205654"/>
              <a:chOff x="7394082" y="2073717"/>
              <a:chExt cx="4071422" cy="1205654"/>
            </a:xfrm>
          </p:grpSpPr>
          <p:sp>
            <p:nvSpPr>
              <p:cNvPr id="23" name="TextBox 22"/>
              <p:cNvSpPr txBox="1"/>
              <p:nvPr/>
            </p:nvSpPr>
            <p:spPr>
              <a:xfrm>
                <a:off x="7394082" y="2368768"/>
                <a:ext cx="3269265" cy="646331"/>
              </a:xfrm>
              <a:prstGeom prst="rect">
                <a:avLst/>
              </a:prstGeom>
              <a:noFill/>
              <a:ln w="6350">
                <a:noFill/>
                <a:prstDash val="dash"/>
              </a:ln>
            </p:spPr>
            <p:txBody>
              <a:bodyPr wrap="square" lIns="0" tIns="0" rIns="0" bIns="0" rtlCol="0">
                <a:spAutoFit/>
              </a:bodyPr>
              <a:lstStyle/>
              <a:p>
                <a:r>
                  <a:rPr lang="en-US" sz="1400" dirty="0"/>
                  <a:t>It is the time needed to unblock and run a Periodic Task through the TIMER ISR and the Notification System.</a:t>
                </a:r>
              </a:p>
            </p:txBody>
          </p:sp>
          <p:grpSp>
            <p:nvGrpSpPr>
              <p:cNvPr id="24" name="Group 23"/>
              <p:cNvGrpSpPr/>
              <p:nvPr/>
            </p:nvGrpSpPr>
            <p:grpSpPr>
              <a:xfrm>
                <a:off x="7394082" y="2073717"/>
                <a:ext cx="4071422" cy="276999"/>
                <a:chOff x="7394082" y="2073717"/>
                <a:chExt cx="4071422" cy="276999"/>
              </a:xfrm>
            </p:grpSpPr>
            <p:sp>
              <p:nvSpPr>
                <p:cNvPr id="30" name="TextBox 29"/>
                <p:cNvSpPr txBox="1"/>
                <p:nvPr/>
              </p:nvSpPr>
              <p:spPr>
                <a:xfrm>
                  <a:off x="7394082" y="2073717"/>
                  <a:ext cx="1681534" cy="276999"/>
                </a:xfrm>
                <a:prstGeom prst="rect">
                  <a:avLst/>
                </a:prstGeom>
                <a:noFill/>
                <a:ln w="6350">
                  <a:noFill/>
                  <a:prstDash val="dash"/>
                </a:ln>
              </p:spPr>
              <p:txBody>
                <a:bodyPr wrap="square" lIns="0" tIns="0" rIns="0" bIns="0" rtlCol="0">
                  <a:spAutoFit/>
                </a:bodyPr>
                <a:lstStyle/>
                <a:p>
                  <a:r>
                    <a:rPr lang="en-US" b="1" dirty="0">
                      <a:solidFill>
                        <a:schemeClr val="accent1"/>
                      </a:solidFill>
                    </a:rPr>
                    <a:t>Activation Time</a:t>
                  </a:r>
                </a:p>
              </p:txBody>
            </p:sp>
            <p:sp>
              <p:nvSpPr>
                <p:cNvPr id="31" name="TextBox 30"/>
                <p:cNvSpPr txBox="1"/>
                <p:nvPr/>
              </p:nvSpPr>
              <p:spPr>
                <a:xfrm>
                  <a:off x="10480467" y="2073717"/>
                  <a:ext cx="985037" cy="246221"/>
                </a:xfrm>
                <a:prstGeom prst="rect">
                  <a:avLst/>
                </a:prstGeom>
                <a:noFill/>
              </p:spPr>
              <p:txBody>
                <a:bodyPr wrap="square" lIns="0" tIns="0" rIns="0" bIns="0" rtlCol="0">
                  <a:spAutoFit/>
                </a:bodyPr>
                <a:lstStyle/>
                <a:p>
                  <a:pPr algn="r"/>
                  <a:endParaRPr lang="en-US" sz="1600" dirty="0">
                    <a:solidFill>
                      <a:schemeClr val="accent1"/>
                    </a:solidFill>
                  </a:endParaRPr>
                </a:p>
              </p:txBody>
            </p:sp>
          </p:grpSp>
          <p:sp>
            <p:nvSpPr>
              <p:cNvPr id="27" name="TextBox 26"/>
              <p:cNvSpPr txBox="1"/>
              <p:nvPr/>
            </p:nvSpPr>
            <p:spPr>
              <a:xfrm>
                <a:off x="10898091" y="3002372"/>
                <a:ext cx="567413" cy="276999"/>
              </a:xfrm>
              <a:prstGeom prst="rect">
                <a:avLst/>
              </a:prstGeom>
              <a:noFill/>
            </p:spPr>
            <p:txBody>
              <a:bodyPr wrap="square" lIns="0" tIns="0" rIns="0" bIns="0" rtlCol="0">
                <a:spAutoFit/>
              </a:bodyPr>
              <a:lstStyle/>
              <a:p>
                <a:r>
                  <a:rPr lang="en-US" b="1" dirty="0">
                    <a:solidFill>
                      <a:schemeClr val="accent1"/>
                    </a:solidFill>
                  </a:rPr>
                  <a:t>7,2%</a:t>
                </a:r>
                <a:endParaRPr lang="en-US" dirty="0">
                  <a:solidFill>
                    <a:schemeClr val="accent1"/>
                  </a:solidFill>
                </a:endParaRPr>
              </a:p>
            </p:txBody>
          </p:sp>
        </p:grpSp>
      </p:grpSp>
      <p:grpSp>
        <p:nvGrpSpPr>
          <p:cNvPr id="32" name="Group 31"/>
          <p:cNvGrpSpPr/>
          <p:nvPr/>
        </p:nvGrpSpPr>
        <p:grpSpPr>
          <a:xfrm>
            <a:off x="7253789" y="3244632"/>
            <a:ext cx="4422273" cy="1451857"/>
            <a:chOff x="7253789" y="3477034"/>
            <a:chExt cx="4422273" cy="1451857"/>
          </a:xfrm>
        </p:grpSpPr>
        <p:sp>
          <p:nvSpPr>
            <p:cNvPr id="33" name="Chevron 387"/>
            <p:cNvSpPr>
              <a:spLocks noChangeAspect="1"/>
            </p:cNvSpPr>
            <p:nvPr/>
          </p:nvSpPr>
          <p:spPr>
            <a:xfrm rot="5400000">
              <a:off x="8738997" y="1991826"/>
              <a:ext cx="1451857" cy="442227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34" name="Group 33"/>
            <p:cNvGrpSpPr/>
            <p:nvPr/>
          </p:nvGrpSpPr>
          <p:grpSpPr>
            <a:xfrm>
              <a:off x="7429214" y="3600135"/>
              <a:ext cx="4071422" cy="1205654"/>
              <a:chOff x="7394082" y="3615524"/>
              <a:chExt cx="4071422" cy="1205654"/>
            </a:xfrm>
          </p:grpSpPr>
          <p:sp>
            <p:nvSpPr>
              <p:cNvPr id="35" name="TextBox 34"/>
              <p:cNvSpPr txBox="1"/>
              <p:nvPr/>
            </p:nvSpPr>
            <p:spPr>
              <a:xfrm>
                <a:off x="7394082" y="3910575"/>
                <a:ext cx="3498990" cy="646331"/>
              </a:xfrm>
              <a:prstGeom prst="rect">
                <a:avLst/>
              </a:prstGeom>
              <a:noFill/>
              <a:ln w="6350">
                <a:noFill/>
                <a:prstDash val="dash"/>
              </a:ln>
            </p:spPr>
            <p:txBody>
              <a:bodyPr wrap="square" lIns="0" tIns="0" rIns="0" bIns="0" rtlCol="0">
                <a:spAutoFit/>
              </a:bodyPr>
              <a:lstStyle/>
              <a:p>
                <a:r>
                  <a:rPr lang="en-US" sz="1400" dirty="0"/>
                  <a:t>It is the time needed to block a task through the Notification system API call, perform a context switch and start running a task.</a:t>
                </a:r>
              </a:p>
            </p:txBody>
          </p:sp>
          <p:grpSp>
            <p:nvGrpSpPr>
              <p:cNvPr id="36" name="Group 35"/>
              <p:cNvGrpSpPr/>
              <p:nvPr/>
            </p:nvGrpSpPr>
            <p:grpSpPr>
              <a:xfrm>
                <a:off x="7394082" y="3615524"/>
                <a:ext cx="4071422" cy="276999"/>
                <a:chOff x="7394082" y="3615524"/>
                <a:chExt cx="4071422" cy="276999"/>
              </a:xfrm>
            </p:grpSpPr>
            <p:sp>
              <p:nvSpPr>
                <p:cNvPr id="42" name="TextBox 41"/>
                <p:cNvSpPr txBox="1"/>
                <p:nvPr/>
              </p:nvSpPr>
              <p:spPr>
                <a:xfrm>
                  <a:off x="7394082" y="3615524"/>
                  <a:ext cx="1989106" cy="276999"/>
                </a:xfrm>
                <a:prstGeom prst="rect">
                  <a:avLst/>
                </a:prstGeom>
                <a:noFill/>
                <a:ln w="6350">
                  <a:noFill/>
                  <a:prstDash val="dash"/>
                </a:ln>
              </p:spPr>
              <p:txBody>
                <a:bodyPr wrap="square" lIns="0" tIns="0" rIns="0" bIns="0" rtlCol="0">
                  <a:spAutoFit/>
                </a:bodyPr>
                <a:lstStyle/>
                <a:p>
                  <a:r>
                    <a:rPr lang="en-US" b="1" dirty="0">
                      <a:solidFill>
                        <a:schemeClr val="accent2"/>
                      </a:solidFill>
                    </a:rPr>
                    <a:t>Context Switch Time</a:t>
                  </a:r>
                </a:p>
              </p:txBody>
            </p:sp>
            <p:sp>
              <p:nvSpPr>
                <p:cNvPr id="43" name="TextBox 42"/>
                <p:cNvSpPr txBox="1"/>
                <p:nvPr/>
              </p:nvSpPr>
              <p:spPr>
                <a:xfrm>
                  <a:off x="10480468" y="3615524"/>
                  <a:ext cx="985036" cy="246221"/>
                </a:xfrm>
                <a:prstGeom prst="rect">
                  <a:avLst/>
                </a:prstGeom>
                <a:noFill/>
              </p:spPr>
              <p:txBody>
                <a:bodyPr wrap="square" lIns="0" tIns="0" rIns="0" bIns="0" rtlCol="0">
                  <a:spAutoFit/>
                </a:bodyPr>
                <a:lstStyle/>
                <a:p>
                  <a:pPr algn="r"/>
                  <a:endParaRPr lang="en-US" sz="1600" dirty="0">
                    <a:solidFill>
                      <a:schemeClr val="accent2"/>
                    </a:solidFill>
                  </a:endParaRPr>
                </a:p>
              </p:txBody>
            </p:sp>
          </p:grpSp>
          <p:sp>
            <p:nvSpPr>
              <p:cNvPr id="39" name="TextBox 38"/>
              <p:cNvSpPr txBox="1"/>
              <p:nvPr/>
            </p:nvSpPr>
            <p:spPr>
              <a:xfrm>
                <a:off x="10948915" y="4544179"/>
                <a:ext cx="516589" cy="276999"/>
              </a:xfrm>
              <a:prstGeom prst="rect">
                <a:avLst/>
              </a:prstGeom>
              <a:noFill/>
            </p:spPr>
            <p:txBody>
              <a:bodyPr wrap="square" lIns="0" tIns="0" rIns="0" bIns="0" rtlCol="0">
                <a:spAutoFit/>
              </a:bodyPr>
              <a:lstStyle/>
              <a:p>
                <a:r>
                  <a:rPr lang="en-US" b="1" dirty="0">
                    <a:solidFill>
                      <a:schemeClr val="accent2"/>
                    </a:solidFill>
                  </a:rPr>
                  <a:t>5,8%</a:t>
                </a:r>
              </a:p>
            </p:txBody>
          </p:sp>
        </p:grpSp>
      </p:grpSp>
      <p:sp>
        <p:nvSpPr>
          <p:cNvPr id="44" name="Chevron 387"/>
          <p:cNvSpPr>
            <a:spLocks noChangeAspect="1"/>
          </p:cNvSpPr>
          <p:nvPr/>
        </p:nvSpPr>
        <p:spPr>
          <a:xfrm rot="5400000">
            <a:off x="8738997" y="3301231"/>
            <a:ext cx="1451857" cy="4422273"/>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45" name="Group 44"/>
          <p:cNvGrpSpPr/>
          <p:nvPr/>
        </p:nvGrpSpPr>
        <p:grpSpPr>
          <a:xfrm>
            <a:off x="7429214" y="4909540"/>
            <a:ext cx="4071422" cy="1205654"/>
            <a:chOff x="7394082" y="5157330"/>
            <a:chExt cx="4071422" cy="1205654"/>
          </a:xfrm>
        </p:grpSpPr>
        <p:sp>
          <p:nvSpPr>
            <p:cNvPr id="46" name="TextBox 45"/>
            <p:cNvSpPr txBox="1"/>
            <p:nvPr/>
          </p:nvSpPr>
          <p:spPr>
            <a:xfrm>
              <a:off x="7394082" y="5452381"/>
              <a:ext cx="3498990" cy="646331"/>
            </a:xfrm>
            <a:prstGeom prst="rect">
              <a:avLst/>
            </a:prstGeom>
            <a:noFill/>
            <a:ln w="6350">
              <a:noFill/>
              <a:prstDash val="dash"/>
            </a:ln>
          </p:spPr>
          <p:txBody>
            <a:bodyPr wrap="square" lIns="0" tIns="0" rIns="0" bIns="0" rtlCol="0">
              <a:spAutoFit/>
            </a:bodyPr>
            <a:lstStyle/>
            <a:p>
              <a:r>
                <a:rPr lang="en-US" sz="1400" dirty="0"/>
                <a:t>At 50 MHz in a 500us periodic interval we have 25.000 cycles. </a:t>
              </a:r>
              <a:r>
                <a:rPr lang="en-US" sz="1400" b="1" dirty="0" err="1">
                  <a:solidFill>
                    <a:schemeClr val="tx1">
                      <a:lumMod val="65000"/>
                      <a:lumOff val="35000"/>
                    </a:schemeClr>
                  </a:solidFill>
                </a:rPr>
                <a:t>FreeRTOS</a:t>
              </a:r>
              <a:r>
                <a:rPr lang="en-US" sz="1400" b="1" dirty="0">
                  <a:solidFill>
                    <a:schemeClr val="tx1">
                      <a:lumMod val="65000"/>
                      <a:lumOff val="35000"/>
                    </a:schemeClr>
                  </a:solidFill>
                </a:rPr>
                <a:t> overheads are about 20% of the total amount of cycles.</a:t>
              </a:r>
            </a:p>
          </p:txBody>
        </p:sp>
        <p:grpSp>
          <p:nvGrpSpPr>
            <p:cNvPr id="47" name="Group 46"/>
            <p:cNvGrpSpPr/>
            <p:nvPr/>
          </p:nvGrpSpPr>
          <p:grpSpPr>
            <a:xfrm>
              <a:off x="7394082" y="5157330"/>
              <a:ext cx="4071422" cy="246221"/>
              <a:chOff x="7394082" y="5157330"/>
              <a:chExt cx="4071422" cy="246221"/>
            </a:xfrm>
          </p:grpSpPr>
          <p:sp>
            <p:nvSpPr>
              <p:cNvPr id="53" name="TextBox 52"/>
              <p:cNvSpPr txBox="1"/>
              <p:nvPr/>
            </p:nvSpPr>
            <p:spPr>
              <a:xfrm>
                <a:off x="7394082" y="5157330"/>
                <a:ext cx="1498458" cy="246221"/>
              </a:xfrm>
              <a:prstGeom prst="rect">
                <a:avLst/>
              </a:prstGeom>
              <a:noFill/>
              <a:ln w="6350">
                <a:noFill/>
                <a:prstDash val="dash"/>
              </a:ln>
            </p:spPr>
            <p:txBody>
              <a:bodyPr wrap="square" lIns="0" tIns="0" rIns="0" bIns="0" rtlCol="0">
                <a:spAutoFit/>
              </a:bodyPr>
              <a:lstStyle/>
              <a:p>
                <a:r>
                  <a:rPr lang="en-US" sz="1600" b="1" dirty="0">
                    <a:solidFill>
                      <a:srgbClr val="949494"/>
                    </a:solidFill>
                  </a:rPr>
                  <a:t>Total Time</a:t>
                </a:r>
              </a:p>
            </p:txBody>
          </p:sp>
          <p:sp>
            <p:nvSpPr>
              <p:cNvPr id="54" name="TextBox 53"/>
              <p:cNvSpPr txBox="1"/>
              <p:nvPr/>
            </p:nvSpPr>
            <p:spPr>
              <a:xfrm>
                <a:off x="10364090" y="5157330"/>
                <a:ext cx="1101414" cy="246221"/>
              </a:xfrm>
              <a:prstGeom prst="rect">
                <a:avLst/>
              </a:prstGeom>
              <a:noFill/>
            </p:spPr>
            <p:txBody>
              <a:bodyPr wrap="square" lIns="0" tIns="0" rIns="0" bIns="0" rtlCol="0">
                <a:spAutoFit/>
              </a:bodyPr>
              <a:lstStyle/>
              <a:p>
                <a:pPr algn="r"/>
                <a:r>
                  <a:rPr lang="en-US" sz="1600" dirty="0">
                    <a:solidFill>
                      <a:srgbClr val="949494"/>
                    </a:solidFill>
                  </a:rPr>
                  <a:t>25000 Cycles</a:t>
                </a:r>
              </a:p>
            </p:txBody>
          </p:sp>
        </p:grpSp>
        <p:sp>
          <p:nvSpPr>
            <p:cNvPr id="50" name="TextBox 49"/>
            <p:cNvSpPr txBox="1"/>
            <p:nvPr/>
          </p:nvSpPr>
          <p:spPr>
            <a:xfrm>
              <a:off x="10986240" y="6085985"/>
              <a:ext cx="479264" cy="276999"/>
            </a:xfrm>
            <a:prstGeom prst="rect">
              <a:avLst/>
            </a:prstGeom>
            <a:noFill/>
          </p:spPr>
          <p:txBody>
            <a:bodyPr wrap="square" lIns="0" tIns="0" rIns="0" bIns="0" rtlCol="0">
              <a:spAutoFit/>
            </a:bodyPr>
            <a:lstStyle/>
            <a:p>
              <a:r>
                <a:rPr lang="en-US" b="1" dirty="0">
                  <a:solidFill>
                    <a:srgbClr val="949494"/>
                  </a:solidFill>
                </a:rPr>
                <a:t>-20%</a:t>
              </a:r>
              <a:endParaRPr lang="en-US" dirty="0">
                <a:solidFill>
                  <a:srgbClr val="949494"/>
                </a:solidFill>
              </a:endParaRPr>
            </a:p>
          </p:txBody>
        </p:sp>
      </p:grpSp>
      <p:graphicFrame>
        <p:nvGraphicFramePr>
          <p:cNvPr id="2" name="Tabella 5">
            <a:extLst>
              <a:ext uri="{FF2B5EF4-FFF2-40B4-BE49-F238E27FC236}">
                <a16:creationId xmlns:a16="http://schemas.microsoft.com/office/drawing/2014/main" id="{2B0473A7-EB1D-447F-ADA9-17D40C7AFD5E}"/>
              </a:ext>
            </a:extLst>
          </p:cNvPr>
          <p:cNvGraphicFramePr>
            <a:graphicFrameLocks noGrp="1"/>
          </p:cNvGraphicFramePr>
          <p:nvPr>
            <p:extLst>
              <p:ext uri="{D42A27DB-BD31-4B8C-83A1-F6EECF244321}">
                <p14:modId xmlns:p14="http://schemas.microsoft.com/office/powerpoint/2010/main" val="1718265330"/>
              </p:ext>
            </p:extLst>
          </p:nvPr>
        </p:nvGraphicFramePr>
        <p:xfrm>
          <a:off x="624120" y="1938816"/>
          <a:ext cx="6218154" cy="1983822"/>
        </p:xfrm>
        <a:graphic>
          <a:graphicData uri="http://schemas.openxmlformats.org/drawingml/2006/table">
            <a:tbl>
              <a:tblPr firstRow="1" bandRow="1">
                <a:tableStyleId>{5C22544A-7EE6-4342-B048-85BDC9FD1C3A}</a:tableStyleId>
              </a:tblPr>
              <a:tblGrid>
                <a:gridCol w="2472134">
                  <a:extLst>
                    <a:ext uri="{9D8B030D-6E8A-4147-A177-3AD203B41FA5}">
                      <a16:colId xmlns:a16="http://schemas.microsoft.com/office/drawing/2014/main" val="4285766846"/>
                    </a:ext>
                  </a:extLst>
                </a:gridCol>
                <a:gridCol w="1895475">
                  <a:extLst>
                    <a:ext uri="{9D8B030D-6E8A-4147-A177-3AD203B41FA5}">
                      <a16:colId xmlns:a16="http://schemas.microsoft.com/office/drawing/2014/main" val="1945069722"/>
                    </a:ext>
                  </a:extLst>
                </a:gridCol>
                <a:gridCol w="1850545">
                  <a:extLst>
                    <a:ext uri="{9D8B030D-6E8A-4147-A177-3AD203B41FA5}">
                      <a16:colId xmlns:a16="http://schemas.microsoft.com/office/drawing/2014/main" val="4239175659"/>
                    </a:ext>
                  </a:extLst>
                </a:gridCol>
              </a:tblGrid>
              <a:tr h="447914">
                <a:tc>
                  <a:txBody>
                    <a:bodyPr/>
                    <a:lstStyle/>
                    <a:p>
                      <a:pPr algn="ctr"/>
                      <a:endParaRPr lang="it-IT" dirty="0"/>
                    </a:p>
                  </a:txBody>
                  <a:tcPr/>
                </a:tc>
                <a:tc>
                  <a:txBody>
                    <a:bodyPr/>
                    <a:lstStyle/>
                    <a:p>
                      <a:pPr algn="ctr"/>
                      <a:r>
                        <a:rPr lang="it-IT" dirty="0" err="1"/>
                        <a:t>Activation</a:t>
                      </a:r>
                      <a:r>
                        <a:rPr lang="it-IT" dirty="0"/>
                        <a:t> Time (in Cycles)</a:t>
                      </a:r>
                    </a:p>
                  </a:txBody>
                  <a:tcPr/>
                </a:tc>
                <a:tc>
                  <a:txBody>
                    <a:bodyPr/>
                    <a:lstStyle/>
                    <a:p>
                      <a:pPr algn="ctr"/>
                      <a:r>
                        <a:rPr lang="it-IT" dirty="0"/>
                        <a:t>Context Switch </a:t>
                      </a:r>
                    </a:p>
                    <a:p>
                      <a:pPr algn="ctr"/>
                      <a:r>
                        <a:rPr lang="it-IT" dirty="0"/>
                        <a:t>(in Cycles)</a:t>
                      </a:r>
                    </a:p>
                  </a:txBody>
                  <a:tcPr/>
                </a:tc>
                <a:extLst>
                  <a:ext uri="{0D108BD9-81ED-4DB2-BD59-A6C34878D82A}">
                    <a16:rowId xmlns:a16="http://schemas.microsoft.com/office/drawing/2014/main" val="3887023202"/>
                  </a:ext>
                </a:extLst>
              </a:tr>
              <a:tr h="447914">
                <a:tc>
                  <a:txBody>
                    <a:bodyPr/>
                    <a:lstStyle/>
                    <a:p>
                      <a:r>
                        <a:rPr lang="it-IT" dirty="0" err="1"/>
                        <a:t>Mean</a:t>
                      </a:r>
                      <a:endParaRPr lang="it-IT" dirty="0"/>
                    </a:p>
                  </a:txBody>
                  <a:tcPr/>
                </a:tc>
                <a:tc>
                  <a:txBody>
                    <a:bodyPr/>
                    <a:lstStyle/>
                    <a:p>
                      <a:r>
                        <a:rPr lang="it-IT" dirty="0"/>
                        <a:t>1810</a:t>
                      </a:r>
                    </a:p>
                  </a:txBody>
                  <a:tcPr/>
                </a:tc>
                <a:tc>
                  <a:txBody>
                    <a:bodyPr/>
                    <a:lstStyle/>
                    <a:p>
                      <a:r>
                        <a:rPr lang="it-IT" dirty="0"/>
                        <a:t>1453</a:t>
                      </a:r>
                    </a:p>
                  </a:txBody>
                  <a:tcPr/>
                </a:tc>
                <a:extLst>
                  <a:ext uri="{0D108BD9-81ED-4DB2-BD59-A6C34878D82A}">
                    <a16:rowId xmlns:a16="http://schemas.microsoft.com/office/drawing/2014/main" val="2197581025"/>
                  </a:ext>
                </a:extLst>
              </a:tr>
              <a:tr h="447914">
                <a:tc>
                  <a:txBody>
                    <a:bodyPr/>
                    <a:lstStyle/>
                    <a:p>
                      <a:r>
                        <a:rPr lang="it-IT" dirty="0"/>
                        <a:t>Standard </a:t>
                      </a:r>
                      <a:r>
                        <a:rPr lang="it-IT" dirty="0" err="1"/>
                        <a:t>Deviation</a:t>
                      </a:r>
                      <a:endParaRPr lang="it-IT" dirty="0"/>
                    </a:p>
                  </a:txBody>
                  <a:tcPr/>
                </a:tc>
                <a:tc>
                  <a:txBody>
                    <a:bodyPr/>
                    <a:lstStyle/>
                    <a:p>
                      <a:r>
                        <a:rPr lang="it-IT" dirty="0"/>
                        <a:t>8,78</a:t>
                      </a:r>
                    </a:p>
                  </a:txBody>
                  <a:tcPr/>
                </a:tc>
                <a:tc>
                  <a:txBody>
                    <a:bodyPr/>
                    <a:lstStyle/>
                    <a:p>
                      <a:r>
                        <a:rPr lang="it-IT" dirty="0"/>
                        <a:t>13,16</a:t>
                      </a:r>
                    </a:p>
                  </a:txBody>
                  <a:tcPr/>
                </a:tc>
                <a:extLst>
                  <a:ext uri="{0D108BD9-81ED-4DB2-BD59-A6C34878D82A}">
                    <a16:rowId xmlns:a16="http://schemas.microsoft.com/office/drawing/2014/main" val="215874864"/>
                  </a:ext>
                </a:extLst>
              </a:tr>
              <a:tr h="447914">
                <a:tc>
                  <a:txBody>
                    <a:bodyPr/>
                    <a:lstStyle/>
                    <a:p>
                      <a:r>
                        <a:rPr lang="it-IT" dirty="0"/>
                        <a:t>Range (Max – </a:t>
                      </a:r>
                      <a:r>
                        <a:rPr lang="it-IT" dirty="0" err="1"/>
                        <a:t>Min</a:t>
                      </a:r>
                      <a:r>
                        <a:rPr lang="it-IT" dirty="0"/>
                        <a:t>)</a:t>
                      </a:r>
                    </a:p>
                  </a:txBody>
                  <a:tcPr/>
                </a:tc>
                <a:tc>
                  <a:txBody>
                    <a:bodyPr/>
                    <a:lstStyle/>
                    <a:p>
                      <a:r>
                        <a:rPr lang="it-IT" dirty="0"/>
                        <a:t>34</a:t>
                      </a:r>
                    </a:p>
                  </a:txBody>
                  <a:tcPr/>
                </a:tc>
                <a:tc>
                  <a:txBody>
                    <a:bodyPr/>
                    <a:lstStyle/>
                    <a:p>
                      <a:r>
                        <a:rPr lang="it-IT" dirty="0"/>
                        <a:t>55</a:t>
                      </a:r>
                    </a:p>
                  </a:txBody>
                  <a:tcPr/>
                </a:tc>
                <a:extLst>
                  <a:ext uri="{0D108BD9-81ED-4DB2-BD59-A6C34878D82A}">
                    <a16:rowId xmlns:a16="http://schemas.microsoft.com/office/drawing/2014/main" val="4161360790"/>
                  </a:ext>
                </a:extLst>
              </a:tr>
            </a:tbl>
          </a:graphicData>
        </a:graphic>
      </p:graphicFrame>
      <p:sp>
        <p:nvSpPr>
          <p:cNvPr id="28" name="TextBox 222">
            <a:extLst>
              <a:ext uri="{FF2B5EF4-FFF2-40B4-BE49-F238E27FC236}">
                <a16:creationId xmlns:a16="http://schemas.microsoft.com/office/drawing/2014/main" id="{0E647D87-1601-4D1D-AFA5-9A053DF59932}"/>
              </a:ext>
            </a:extLst>
          </p:cNvPr>
          <p:cNvSpPr txBox="1"/>
          <p:nvPr/>
        </p:nvSpPr>
        <p:spPr>
          <a:xfrm>
            <a:off x="1030514" y="4915310"/>
            <a:ext cx="4236479" cy="2399767"/>
          </a:xfrm>
          <a:prstGeom prst="rect">
            <a:avLst/>
          </a:prstGeom>
          <a:noFill/>
          <a:ln w="6350">
            <a:noFill/>
            <a:prstDash val="dash"/>
          </a:ln>
        </p:spPr>
        <p:txBody>
          <a:bodyPr wrap="square" lIns="0" tIns="0" rIns="0" bIns="0" rtlCol="0" anchor="t" anchorCtr="0">
            <a:noAutofit/>
          </a:bodyPr>
          <a:lstStyle/>
          <a:p>
            <a:pPr marL="285750" indent="-285750">
              <a:buFont typeface="Arial" panose="020B0604020202020204" pitchFamily="34" charset="0"/>
              <a:buChar char="•"/>
              <a:defRPr/>
            </a:pPr>
            <a:r>
              <a:rPr lang="en-US" sz="1600" kern="0" dirty="0">
                <a:solidFill>
                  <a:schemeClr val="tx1">
                    <a:lumMod val="75000"/>
                    <a:lumOff val="25000"/>
                  </a:schemeClr>
                </a:solidFill>
              </a:rPr>
              <a:t>The jitter is negligible</a:t>
            </a:r>
          </a:p>
          <a:p>
            <a:pPr marL="285750" lvl="0" indent="-285750">
              <a:buFont typeface="Arial" panose="020B0604020202020204" pitchFamily="34" charset="0"/>
              <a:buChar char="•"/>
              <a:defRPr/>
            </a:pPr>
            <a:r>
              <a:rPr lang="en-US" sz="1600" kern="0" dirty="0">
                <a:solidFill>
                  <a:schemeClr val="tx1">
                    <a:lumMod val="75000"/>
                    <a:lumOff val="25000"/>
                  </a:schemeClr>
                </a:solidFill>
              </a:rPr>
              <a:t>The overheads are not negligible</a:t>
            </a:r>
          </a:p>
        </p:txBody>
      </p:sp>
      <p:sp>
        <p:nvSpPr>
          <p:cNvPr id="29" name="TextBox 223">
            <a:extLst>
              <a:ext uri="{FF2B5EF4-FFF2-40B4-BE49-F238E27FC236}">
                <a16:creationId xmlns:a16="http://schemas.microsoft.com/office/drawing/2014/main" id="{EC1B7638-7040-4B95-9BF0-9771E4B7606A}"/>
              </a:ext>
            </a:extLst>
          </p:cNvPr>
          <p:cNvSpPr txBox="1"/>
          <p:nvPr/>
        </p:nvSpPr>
        <p:spPr>
          <a:xfrm>
            <a:off x="1030514" y="4478653"/>
            <a:ext cx="4236479" cy="430887"/>
          </a:xfrm>
          <a:prstGeom prst="rect">
            <a:avLst/>
          </a:prstGeom>
          <a:noFill/>
          <a:ln w="6350">
            <a:noFill/>
            <a:prstDash val="dash"/>
          </a:ln>
        </p:spPr>
        <p:txBody>
          <a:bodyPr wrap="square" lIns="0" tIns="0" rIns="0" bIns="0" rtlCol="0" anchor="ctr">
            <a:spAutoFit/>
          </a:bodyPr>
          <a:lstStyle/>
          <a:p>
            <a:pPr lvl="0">
              <a:defRPr/>
            </a:pPr>
            <a:r>
              <a:rPr lang="en-US" sz="2800" b="1" kern="0" dirty="0" err="1">
                <a:solidFill>
                  <a:schemeClr val="accent1"/>
                </a:solidFill>
                <a:latin typeface="+mj-lt"/>
              </a:rPr>
              <a:t>Analisys</a:t>
            </a:r>
            <a:r>
              <a:rPr lang="en-US" sz="2800" b="1" kern="0" dirty="0">
                <a:solidFill>
                  <a:schemeClr val="accent1"/>
                </a:solidFill>
                <a:latin typeface="+mj-lt"/>
              </a:rPr>
              <a:t>:</a:t>
            </a:r>
          </a:p>
        </p:txBody>
      </p:sp>
      <p:sp>
        <p:nvSpPr>
          <p:cNvPr id="37" name="TextBox 1">
            <a:extLst>
              <a:ext uri="{FF2B5EF4-FFF2-40B4-BE49-F238E27FC236}">
                <a16:creationId xmlns:a16="http://schemas.microsoft.com/office/drawing/2014/main" id="{EFA93175-71E7-468D-AE86-2FEECFFBF1C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FREERTOS TEST: Feasibility</a:t>
            </a:r>
            <a:endParaRPr lang="id-ID" sz="4400" b="1" dirty="0">
              <a:solidFill>
                <a:schemeClr val="tx1">
                  <a:lumMod val="75000"/>
                  <a:lumOff val="25000"/>
                </a:schemeClr>
              </a:solidFill>
              <a:latin typeface="+mj-lt"/>
            </a:endParaRPr>
          </a:p>
        </p:txBody>
      </p:sp>
      <p:sp>
        <p:nvSpPr>
          <p:cNvPr id="38" name="Rectangle 2">
            <a:extLst>
              <a:ext uri="{FF2B5EF4-FFF2-40B4-BE49-F238E27FC236}">
                <a16:creationId xmlns:a16="http://schemas.microsoft.com/office/drawing/2014/main" id="{4B1CAC20-6312-4A35-8C9E-FEB986DACE2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FD3C8687-CCC0-4180-A4E4-0710DEC5EDD0}"/>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3847558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253790" y="1702826"/>
            <a:ext cx="4422274" cy="1451857"/>
            <a:chOff x="7253790" y="1935227"/>
            <a:chExt cx="4422274" cy="1451857"/>
          </a:xfrm>
        </p:grpSpPr>
        <p:sp>
          <p:nvSpPr>
            <p:cNvPr id="21" name="Chevron 387"/>
            <p:cNvSpPr>
              <a:spLocks noChangeAspect="1"/>
            </p:cNvSpPr>
            <p:nvPr/>
          </p:nvSpPr>
          <p:spPr>
            <a:xfrm rot="5400000">
              <a:off x="8738998" y="450019"/>
              <a:ext cx="1451857" cy="4422274"/>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22" name="Group 21"/>
            <p:cNvGrpSpPr/>
            <p:nvPr/>
          </p:nvGrpSpPr>
          <p:grpSpPr>
            <a:xfrm>
              <a:off x="7429215" y="2058329"/>
              <a:ext cx="4071422" cy="1205654"/>
              <a:chOff x="7394082" y="2073717"/>
              <a:chExt cx="4071422" cy="1205654"/>
            </a:xfrm>
          </p:grpSpPr>
          <p:sp>
            <p:nvSpPr>
              <p:cNvPr id="23" name="TextBox 22"/>
              <p:cNvSpPr txBox="1"/>
              <p:nvPr/>
            </p:nvSpPr>
            <p:spPr>
              <a:xfrm>
                <a:off x="7394082" y="2368768"/>
                <a:ext cx="3269265" cy="646331"/>
              </a:xfrm>
              <a:prstGeom prst="rect">
                <a:avLst/>
              </a:prstGeom>
              <a:noFill/>
              <a:ln w="6350">
                <a:noFill/>
                <a:prstDash val="dash"/>
              </a:ln>
            </p:spPr>
            <p:txBody>
              <a:bodyPr wrap="square" lIns="0" tIns="0" rIns="0" bIns="0" rtlCol="0">
                <a:spAutoFit/>
              </a:bodyPr>
              <a:lstStyle/>
              <a:p>
                <a:r>
                  <a:rPr lang="en-US" sz="1400" dirty="0"/>
                  <a:t>It is the time needed to unblock and run a Periodic Task through the TIMER ISR and the Notification System.</a:t>
                </a:r>
              </a:p>
            </p:txBody>
          </p:sp>
          <p:grpSp>
            <p:nvGrpSpPr>
              <p:cNvPr id="24" name="Group 23"/>
              <p:cNvGrpSpPr/>
              <p:nvPr/>
            </p:nvGrpSpPr>
            <p:grpSpPr>
              <a:xfrm>
                <a:off x="7394082" y="2073717"/>
                <a:ext cx="4071422" cy="276999"/>
                <a:chOff x="7394082" y="2073717"/>
                <a:chExt cx="4071422" cy="276999"/>
              </a:xfrm>
            </p:grpSpPr>
            <p:sp>
              <p:nvSpPr>
                <p:cNvPr id="30" name="TextBox 29"/>
                <p:cNvSpPr txBox="1"/>
                <p:nvPr/>
              </p:nvSpPr>
              <p:spPr>
                <a:xfrm>
                  <a:off x="7394082" y="2073717"/>
                  <a:ext cx="1681534" cy="276999"/>
                </a:xfrm>
                <a:prstGeom prst="rect">
                  <a:avLst/>
                </a:prstGeom>
                <a:noFill/>
                <a:ln w="6350">
                  <a:noFill/>
                  <a:prstDash val="dash"/>
                </a:ln>
              </p:spPr>
              <p:txBody>
                <a:bodyPr wrap="square" lIns="0" tIns="0" rIns="0" bIns="0" rtlCol="0">
                  <a:spAutoFit/>
                </a:bodyPr>
                <a:lstStyle/>
                <a:p>
                  <a:r>
                    <a:rPr lang="en-US" b="1" dirty="0">
                      <a:solidFill>
                        <a:schemeClr val="accent1"/>
                      </a:solidFill>
                    </a:rPr>
                    <a:t>Activation Time</a:t>
                  </a:r>
                </a:p>
              </p:txBody>
            </p:sp>
            <p:sp>
              <p:nvSpPr>
                <p:cNvPr id="31" name="TextBox 30"/>
                <p:cNvSpPr txBox="1"/>
                <p:nvPr/>
              </p:nvSpPr>
              <p:spPr>
                <a:xfrm>
                  <a:off x="10480467" y="2073717"/>
                  <a:ext cx="985037" cy="246221"/>
                </a:xfrm>
                <a:prstGeom prst="rect">
                  <a:avLst/>
                </a:prstGeom>
                <a:noFill/>
              </p:spPr>
              <p:txBody>
                <a:bodyPr wrap="square" lIns="0" tIns="0" rIns="0" bIns="0" rtlCol="0">
                  <a:spAutoFit/>
                </a:bodyPr>
                <a:lstStyle/>
                <a:p>
                  <a:pPr algn="r"/>
                  <a:endParaRPr lang="en-US" sz="1600" dirty="0">
                    <a:solidFill>
                      <a:schemeClr val="accent1"/>
                    </a:solidFill>
                  </a:endParaRPr>
                </a:p>
              </p:txBody>
            </p:sp>
          </p:grpSp>
          <p:sp>
            <p:nvSpPr>
              <p:cNvPr id="27" name="TextBox 26"/>
              <p:cNvSpPr txBox="1"/>
              <p:nvPr/>
            </p:nvSpPr>
            <p:spPr>
              <a:xfrm>
                <a:off x="10898091" y="3002372"/>
                <a:ext cx="567413" cy="276999"/>
              </a:xfrm>
              <a:prstGeom prst="rect">
                <a:avLst/>
              </a:prstGeom>
              <a:noFill/>
            </p:spPr>
            <p:txBody>
              <a:bodyPr wrap="square" lIns="0" tIns="0" rIns="0" bIns="0" rtlCol="0">
                <a:spAutoFit/>
              </a:bodyPr>
              <a:lstStyle/>
              <a:p>
                <a:r>
                  <a:rPr lang="en-US" b="1" dirty="0">
                    <a:solidFill>
                      <a:schemeClr val="accent1"/>
                    </a:solidFill>
                  </a:rPr>
                  <a:t>7,2%</a:t>
                </a:r>
                <a:endParaRPr lang="en-US" dirty="0">
                  <a:solidFill>
                    <a:schemeClr val="accent1"/>
                  </a:solidFill>
                </a:endParaRPr>
              </a:p>
            </p:txBody>
          </p:sp>
        </p:grpSp>
      </p:grpSp>
      <p:grpSp>
        <p:nvGrpSpPr>
          <p:cNvPr id="32" name="Group 31"/>
          <p:cNvGrpSpPr/>
          <p:nvPr/>
        </p:nvGrpSpPr>
        <p:grpSpPr>
          <a:xfrm>
            <a:off x="7253789" y="3244632"/>
            <a:ext cx="4422273" cy="1451857"/>
            <a:chOff x="7253789" y="3477034"/>
            <a:chExt cx="4422273" cy="1451857"/>
          </a:xfrm>
        </p:grpSpPr>
        <p:sp>
          <p:nvSpPr>
            <p:cNvPr id="33" name="Chevron 387"/>
            <p:cNvSpPr>
              <a:spLocks noChangeAspect="1"/>
            </p:cNvSpPr>
            <p:nvPr/>
          </p:nvSpPr>
          <p:spPr>
            <a:xfrm rot="5400000">
              <a:off x="8738997" y="1991826"/>
              <a:ext cx="1451857" cy="442227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34" name="Group 33"/>
            <p:cNvGrpSpPr/>
            <p:nvPr/>
          </p:nvGrpSpPr>
          <p:grpSpPr>
            <a:xfrm>
              <a:off x="7429214" y="3600135"/>
              <a:ext cx="4071422" cy="1205654"/>
              <a:chOff x="7394082" y="3615524"/>
              <a:chExt cx="4071422" cy="1205654"/>
            </a:xfrm>
          </p:grpSpPr>
          <p:sp>
            <p:nvSpPr>
              <p:cNvPr id="35" name="TextBox 34"/>
              <p:cNvSpPr txBox="1"/>
              <p:nvPr/>
            </p:nvSpPr>
            <p:spPr>
              <a:xfrm>
                <a:off x="7394082" y="3910575"/>
                <a:ext cx="3498990" cy="646331"/>
              </a:xfrm>
              <a:prstGeom prst="rect">
                <a:avLst/>
              </a:prstGeom>
              <a:noFill/>
              <a:ln w="6350">
                <a:noFill/>
                <a:prstDash val="dash"/>
              </a:ln>
            </p:spPr>
            <p:txBody>
              <a:bodyPr wrap="square" lIns="0" tIns="0" rIns="0" bIns="0" rtlCol="0">
                <a:spAutoFit/>
              </a:bodyPr>
              <a:lstStyle/>
              <a:p>
                <a:r>
                  <a:rPr lang="en-US" sz="1400" dirty="0"/>
                  <a:t>It is the time needed to block a task through the Notification system API call, perform a context switch and start running a task.</a:t>
                </a:r>
              </a:p>
            </p:txBody>
          </p:sp>
          <p:grpSp>
            <p:nvGrpSpPr>
              <p:cNvPr id="36" name="Group 35"/>
              <p:cNvGrpSpPr/>
              <p:nvPr/>
            </p:nvGrpSpPr>
            <p:grpSpPr>
              <a:xfrm>
                <a:off x="7394082" y="3615524"/>
                <a:ext cx="4071422" cy="276999"/>
                <a:chOff x="7394082" y="3615524"/>
                <a:chExt cx="4071422" cy="276999"/>
              </a:xfrm>
            </p:grpSpPr>
            <p:sp>
              <p:nvSpPr>
                <p:cNvPr id="42" name="TextBox 41"/>
                <p:cNvSpPr txBox="1"/>
                <p:nvPr/>
              </p:nvSpPr>
              <p:spPr>
                <a:xfrm>
                  <a:off x="7394082" y="3615524"/>
                  <a:ext cx="1989106" cy="276999"/>
                </a:xfrm>
                <a:prstGeom prst="rect">
                  <a:avLst/>
                </a:prstGeom>
                <a:noFill/>
                <a:ln w="6350">
                  <a:noFill/>
                  <a:prstDash val="dash"/>
                </a:ln>
              </p:spPr>
              <p:txBody>
                <a:bodyPr wrap="square" lIns="0" tIns="0" rIns="0" bIns="0" rtlCol="0">
                  <a:spAutoFit/>
                </a:bodyPr>
                <a:lstStyle/>
                <a:p>
                  <a:r>
                    <a:rPr lang="en-US" b="1" dirty="0">
                      <a:solidFill>
                        <a:schemeClr val="accent2"/>
                      </a:solidFill>
                    </a:rPr>
                    <a:t>Context Switch Time</a:t>
                  </a:r>
                </a:p>
              </p:txBody>
            </p:sp>
            <p:sp>
              <p:nvSpPr>
                <p:cNvPr id="43" name="TextBox 42"/>
                <p:cNvSpPr txBox="1"/>
                <p:nvPr/>
              </p:nvSpPr>
              <p:spPr>
                <a:xfrm>
                  <a:off x="10480468" y="3615524"/>
                  <a:ext cx="985036" cy="246221"/>
                </a:xfrm>
                <a:prstGeom prst="rect">
                  <a:avLst/>
                </a:prstGeom>
                <a:noFill/>
              </p:spPr>
              <p:txBody>
                <a:bodyPr wrap="square" lIns="0" tIns="0" rIns="0" bIns="0" rtlCol="0">
                  <a:spAutoFit/>
                </a:bodyPr>
                <a:lstStyle/>
                <a:p>
                  <a:pPr algn="r"/>
                  <a:endParaRPr lang="en-US" sz="1600" dirty="0">
                    <a:solidFill>
                      <a:schemeClr val="accent2"/>
                    </a:solidFill>
                  </a:endParaRPr>
                </a:p>
              </p:txBody>
            </p:sp>
          </p:grpSp>
          <p:sp>
            <p:nvSpPr>
              <p:cNvPr id="39" name="TextBox 38"/>
              <p:cNvSpPr txBox="1"/>
              <p:nvPr/>
            </p:nvSpPr>
            <p:spPr>
              <a:xfrm>
                <a:off x="10948915" y="4544179"/>
                <a:ext cx="516589" cy="276999"/>
              </a:xfrm>
              <a:prstGeom prst="rect">
                <a:avLst/>
              </a:prstGeom>
              <a:noFill/>
            </p:spPr>
            <p:txBody>
              <a:bodyPr wrap="square" lIns="0" tIns="0" rIns="0" bIns="0" rtlCol="0">
                <a:spAutoFit/>
              </a:bodyPr>
              <a:lstStyle/>
              <a:p>
                <a:r>
                  <a:rPr lang="en-US" b="1" dirty="0">
                    <a:solidFill>
                      <a:schemeClr val="accent2"/>
                    </a:solidFill>
                  </a:rPr>
                  <a:t>5,8%</a:t>
                </a:r>
              </a:p>
            </p:txBody>
          </p:sp>
        </p:grpSp>
      </p:grpSp>
      <p:sp>
        <p:nvSpPr>
          <p:cNvPr id="44" name="Chevron 387"/>
          <p:cNvSpPr>
            <a:spLocks noChangeAspect="1"/>
          </p:cNvSpPr>
          <p:nvPr/>
        </p:nvSpPr>
        <p:spPr>
          <a:xfrm rot="5400000">
            <a:off x="8738997" y="3301231"/>
            <a:ext cx="1451857" cy="4422273"/>
          </a:xfrm>
          <a:prstGeom prst="round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black">
                  <a:lumMod val="65000"/>
                  <a:lumOff val="35000"/>
                </a:prstClr>
              </a:solidFill>
            </a:endParaRPr>
          </a:p>
        </p:txBody>
      </p:sp>
      <p:grpSp>
        <p:nvGrpSpPr>
          <p:cNvPr id="45" name="Group 44"/>
          <p:cNvGrpSpPr/>
          <p:nvPr/>
        </p:nvGrpSpPr>
        <p:grpSpPr>
          <a:xfrm>
            <a:off x="7429214" y="4909540"/>
            <a:ext cx="4071422" cy="1205654"/>
            <a:chOff x="7394082" y="5157330"/>
            <a:chExt cx="4071422" cy="1205654"/>
          </a:xfrm>
        </p:grpSpPr>
        <p:sp>
          <p:nvSpPr>
            <p:cNvPr id="46" name="TextBox 45"/>
            <p:cNvSpPr txBox="1"/>
            <p:nvPr/>
          </p:nvSpPr>
          <p:spPr>
            <a:xfrm>
              <a:off x="7394082" y="5452381"/>
              <a:ext cx="3498990" cy="646331"/>
            </a:xfrm>
            <a:prstGeom prst="rect">
              <a:avLst/>
            </a:prstGeom>
            <a:noFill/>
            <a:ln w="6350">
              <a:noFill/>
              <a:prstDash val="dash"/>
            </a:ln>
          </p:spPr>
          <p:txBody>
            <a:bodyPr wrap="square" lIns="0" tIns="0" rIns="0" bIns="0" rtlCol="0">
              <a:spAutoFit/>
            </a:bodyPr>
            <a:lstStyle/>
            <a:p>
              <a:r>
                <a:rPr lang="en-US" sz="1400" dirty="0"/>
                <a:t>At 50 MHz in a 500us periodic interval we have 25.000 cycles. </a:t>
              </a:r>
              <a:r>
                <a:rPr lang="en-US" sz="1400" b="1" dirty="0" err="1">
                  <a:solidFill>
                    <a:schemeClr val="tx1">
                      <a:lumMod val="65000"/>
                      <a:lumOff val="35000"/>
                    </a:schemeClr>
                  </a:solidFill>
                </a:rPr>
                <a:t>FreeRTOS</a:t>
              </a:r>
              <a:r>
                <a:rPr lang="en-US" sz="1400" b="1" dirty="0">
                  <a:solidFill>
                    <a:schemeClr val="tx1">
                      <a:lumMod val="65000"/>
                      <a:lumOff val="35000"/>
                    </a:schemeClr>
                  </a:solidFill>
                </a:rPr>
                <a:t> overheads are about 20% of the total amount of cycles.</a:t>
              </a:r>
            </a:p>
          </p:txBody>
        </p:sp>
        <p:grpSp>
          <p:nvGrpSpPr>
            <p:cNvPr id="47" name="Group 46"/>
            <p:cNvGrpSpPr/>
            <p:nvPr/>
          </p:nvGrpSpPr>
          <p:grpSpPr>
            <a:xfrm>
              <a:off x="7394082" y="5157330"/>
              <a:ext cx="4071422" cy="246221"/>
              <a:chOff x="7394082" y="5157330"/>
              <a:chExt cx="4071422" cy="246221"/>
            </a:xfrm>
          </p:grpSpPr>
          <p:sp>
            <p:nvSpPr>
              <p:cNvPr id="53" name="TextBox 52"/>
              <p:cNvSpPr txBox="1"/>
              <p:nvPr/>
            </p:nvSpPr>
            <p:spPr>
              <a:xfrm>
                <a:off x="7394082" y="5157330"/>
                <a:ext cx="1498458" cy="246221"/>
              </a:xfrm>
              <a:prstGeom prst="rect">
                <a:avLst/>
              </a:prstGeom>
              <a:noFill/>
              <a:ln w="6350">
                <a:noFill/>
                <a:prstDash val="dash"/>
              </a:ln>
            </p:spPr>
            <p:txBody>
              <a:bodyPr wrap="square" lIns="0" tIns="0" rIns="0" bIns="0" rtlCol="0">
                <a:spAutoFit/>
              </a:bodyPr>
              <a:lstStyle/>
              <a:p>
                <a:r>
                  <a:rPr lang="en-US" sz="1600" b="1" dirty="0">
                    <a:solidFill>
                      <a:srgbClr val="949494"/>
                    </a:solidFill>
                  </a:rPr>
                  <a:t>Total Time</a:t>
                </a:r>
              </a:p>
            </p:txBody>
          </p:sp>
          <p:sp>
            <p:nvSpPr>
              <p:cNvPr id="54" name="TextBox 53"/>
              <p:cNvSpPr txBox="1"/>
              <p:nvPr/>
            </p:nvSpPr>
            <p:spPr>
              <a:xfrm>
                <a:off x="10364090" y="5157330"/>
                <a:ext cx="1101414" cy="246221"/>
              </a:xfrm>
              <a:prstGeom prst="rect">
                <a:avLst/>
              </a:prstGeom>
              <a:noFill/>
            </p:spPr>
            <p:txBody>
              <a:bodyPr wrap="square" lIns="0" tIns="0" rIns="0" bIns="0" rtlCol="0">
                <a:spAutoFit/>
              </a:bodyPr>
              <a:lstStyle/>
              <a:p>
                <a:pPr algn="r"/>
                <a:r>
                  <a:rPr lang="en-US" sz="1600" dirty="0">
                    <a:solidFill>
                      <a:srgbClr val="949494"/>
                    </a:solidFill>
                  </a:rPr>
                  <a:t>25000 Cycles</a:t>
                </a:r>
              </a:p>
            </p:txBody>
          </p:sp>
        </p:grpSp>
        <p:sp>
          <p:nvSpPr>
            <p:cNvPr id="50" name="TextBox 49"/>
            <p:cNvSpPr txBox="1"/>
            <p:nvPr/>
          </p:nvSpPr>
          <p:spPr>
            <a:xfrm>
              <a:off x="10986240" y="6085985"/>
              <a:ext cx="479264" cy="276999"/>
            </a:xfrm>
            <a:prstGeom prst="rect">
              <a:avLst/>
            </a:prstGeom>
            <a:noFill/>
          </p:spPr>
          <p:txBody>
            <a:bodyPr wrap="square" lIns="0" tIns="0" rIns="0" bIns="0" rtlCol="0">
              <a:spAutoFit/>
            </a:bodyPr>
            <a:lstStyle/>
            <a:p>
              <a:r>
                <a:rPr lang="en-US" b="1" dirty="0">
                  <a:solidFill>
                    <a:srgbClr val="949494"/>
                  </a:solidFill>
                </a:rPr>
                <a:t>-20%</a:t>
              </a:r>
              <a:endParaRPr lang="en-US" dirty="0">
                <a:solidFill>
                  <a:srgbClr val="949494"/>
                </a:solidFill>
              </a:endParaRPr>
            </a:p>
          </p:txBody>
        </p:sp>
      </p:grpSp>
      <p:graphicFrame>
        <p:nvGraphicFramePr>
          <p:cNvPr id="2" name="Tabella 5">
            <a:extLst>
              <a:ext uri="{FF2B5EF4-FFF2-40B4-BE49-F238E27FC236}">
                <a16:creationId xmlns:a16="http://schemas.microsoft.com/office/drawing/2014/main" id="{2B0473A7-EB1D-447F-ADA9-17D40C7AFD5E}"/>
              </a:ext>
            </a:extLst>
          </p:cNvPr>
          <p:cNvGraphicFramePr>
            <a:graphicFrameLocks noGrp="1"/>
          </p:cNvGraphicFramePr>
          <p:nvPr>
            <p:extLst>
              <p:ext uri="{D42A27DB-BD31-4B8C-83A1-F6EECF244321}">
                <p14:modId xmlns:p14="http://schemas.microsoft.com/office/powerpoint/2010/main" val="1379372886"/>
              </p:ext>
            </p:extLst>
          </p:nvPr>
        </p:nvGraphicFramePr>
        <p:xfrm>
          <a:off x="624120" y="1938816"/>
          <a:ext cx="6218154" cy="1983822"/>
        </p:xfrm>
        <a:graphic>
          <a:graphicData uri="http://schemas.openxmlformats.org/drawingml/2006/table">
            <a:tbl>
              <a:tblPr firstRow="1" bandRow="1">
                <a:tableStyleId>{5C22544A-7EE6-4342-B048-85BDC9FD1C3A}</a:tableStyleId>
              </a:tblPr>
              <a:tblGrid>
                <a:gridCol w="2472134">
                  <a:extLst>
                    <a:ext uri="{9D8B030D-6E8A-4147-A177-3AD203B41FA5}">
                      <a16:colId xmlns:a16="http://schemas.microsoft.com/office/drawing/2014/main" val="4285766846"/>
                    </a:ext>
                  </a:extLst>
                </a:gridCol>
                <a:gridCol w="1895475">
                  <a:extLst>
                    <a:ext uri="{9D8B030D-6E8A-4147-A177-3AD203B41FA5}">
                      <a16:colId xmlns:a16="http://schemas.microsoft.com/office/drawing/2014/main" val="1945069722"/>
                    </a:ext>
                  </a:extLst>
                </a:gridCol>
                <a:gridCol w="1850545">
                  <a:extLst>
                    <a:ext uri="{9D8B030D-6E8A-4147-A177-3AD203B41FA5}">
                      <a16:colId xmlns:a16="http://schemas.microsoft.com/office/drawing/2014/main" val="4239175659"/>
                    </a:ext>
                  </a:extLst>
                </a:gridCol>
              </a:tblGrid>
              <a:tr h="447914">
                <a:tc>
                  <a:txBody>
                    <a:bodyPr/>
                    <a:lstStyle/>
                    <a:p>
                      <a:pPr algn="ctr"/>
                      <a:endParaRPr lang="it-IT" dirty="0"/>
                    </a:p>
                  </a:txBody>
                  <a:tcPr/>
                </a:tc>
                <a:tc>
                  <a:txBody>
                    <a:bodyPr/>
                    <a:lstStyle/>
                    <a:p>
                      <a:pPr algn="ctr"/>
                      <a:r>
                        <a:rPr lang="it-IT" dirty="0" err="1"/>
                        <a:t>Activation</a:t>
                      </a:r>
                      <a:r>
                        <a:rPr lang="it-IT" dirty="0"/>
                        <a:t> Time (in Cycles)</a:t>
                      </a:r>
                    </a:p>
                  </a:txBody>
                  <a:tcPr/>
                </a:tc>
                <a:tc>
                  <a:txBody>
                    <a:bodyPr/>
                    <a:lstStyle/>
                    <a:p>
                      <a:pPr algn="ctr"/>
                      <a:r>
                        <a:rPr lang="it-IT" dirty="0"/>
                        <a:t>Context Switch </a:t>
                      </a:r>
                    </a:p>
                    <a:p>
                      <a:pPr algn="ctr"/>
                      <a:r>
                        <a:rPr lang="it-IT" dirty="0"/>
                        <a:t>(in Cycles)</a:t>
                      </a:r>
                    </a:p>
                  </a:txBody>
                  <a:tcPr/>
                </a:tc>
                <a:extLst>
                  <a:ext uri="{0D108BD9-81ED-4DB2-BD59-A6C34878D82A}">
                    <a16:rowId xmlns:a16="http://schemas.microsoft.com/office/drawing/2014/main" val="3887023202"/>
                  </a:ext>
                </a:extLst>
              </a:tr>
              <a:tr h="447914">
                <a:tc>
                  <a:txBody>
                    <a:bodyPr/>
                    <a:lstStyle/>
                    <a:p>
                      <a:r>
                        <a:rPr lang="it-IT" dirty="0" err="1"/>
                        <a:t>Mean</a:t>
                      </a:r>
                      <a:endParaRPr lang="it-IT" dirty="0"/>
                    </a:p>
                  </a:txBody>
                  <a:tcPr/>
                </a:tc>
                <a:tc>
                  <a:txBody>
                    <a:bodyPr/>
                    <a:lstStyle/>
                    <a:p>
                      <a:r>
                        <a:rPr lang="it-IT" dirty="0"/>
                        <a:t>1810</a:t>
                      </a:r>
                    </a:p>
                  </a:txBody>
                  <a:tcPr/>
                </a:tc>
                <a:tc>
                  <a:txBody>
                    <a:bodyPr/>
                    <a:lstStyle/>
                    <a:p>
                      <a:r>
                        <a:rPr lang="it-IT" dirty="0"/>
                        <a:t>1453</a:t>
                      </a:r>
                    </a:p>
                  </a:txBody>
                  <a:tcPr/>
                </a:tc>
                <a:extLst>
                  <a:ext uri="{0D108BD9-81ED-4DB2-BD59-A6C34878D82A}">
                    <a16:rowId xmlns:a16="http://schemas.microsoft.com/office/drawing/2014/main" val="2197581025"/>
                  </a:ext>
                </a:extLst>
              </a:tr>
              <a:tr h="447914">
                <a:tc>
                  <a:txBody>
                    <a:bodyPr/>
                    <a:lstStyle/>
                    <a:p>
                      <a:r>
                        <a:rPr lang="it-IT" dirty="0"/>
                        <a:t>Standard </a:t>
                      </a:r>
                      <a:r>
                        <a:rPr lang="it-IT" dirty="0" err="1"/>
                        <a:t>Deviation</a:t>
                      </a:r>
                      <a:endParaRPr lang="it-IT" dirty="0"/>
                    </a:p>
                  </a:txBody>
                  <a:tcPr/>
                </a:tc>
                <a:tc>
                  <a:txBody>
                    <a:bodyPr/>
                    <a:lstStyle/>
                    <a:p>
                      <a:r>
                        <a:rPr lang="it-IT" dirty="0"/>
                        <a:t>8,78</a:t>
                      </a:r>
                    </a:p>
                  </a:txBody>
                  <a:tcPr/>
                </a:tc>
                <a:tc>
                  <a:txBody>
                    <a:bodyPr/>
                    <a:lstStyle/>
                    <a:p>
                      <a:r>
                        <a:rPr lang="it-IT" dirty="0"/>
                        <a:t>13,16</a:t>
                      </a:r>
                    </a:p>
                  </a:txBody>
                  <a:tcPr/>
                </a:tc>
                <a:extLst>
                  <a:ext uri="{0D108BD9-81ED-4DB2-BD59-A6C34878D82A}">
                    <a16:rowId xmlns:a16="http://schemas.microsoft.com/office/drawing/2014/main" val="215874864"/>
                  </a:ext>
                </a:extLst>
              </a:tr>
              <a:tr h="447914">
                <a:tc>
                  <a:txBody>
                    <a:bodyPr/>
                    <a:lstStyle/>
                    <a:p>
                      <a:r>
                        <a:rPr lang="it-IT" dirty="0"/>
                        <a:t>Range (Max – </a:t>
                      </a:r>
                      <a:r>
                        <a:rPr lang="it-IT" dirty="0" err="1"/>
                        <a:t>Min</a:t>
                      </a:r>
                      <a:r>
                        <a:rPr lang="it-IT" dirty="0"/>
                        <a:t>)</a:t>
                      </a:r>
                    </a:p>
                  </a:txBody>
                  <a:tcPr/>
                </a:tc>
                <a:tc>
                  <a:txBody>
                    <a:bodyPr/>
                    <a:lstStyle/>
                    <a:p>
                      <a:r>
                        <a:rPr lang="it-IT" dirty="0"/>
                        <a:t>34</a:t>
                      </a:r>
                    </a:p>
                  </a:txBody>
                  <a:tcPr/>
                </a:tc>
                <a:tc>
                  <a:txBody>
                    <a:bodyPr/>
                    <a:lstStyle/>
                    <a:p>
                      <a:r>
                        <a:rPr lang="it-IT" dirty="0"/>
                        <a:t>55</a:t>
                      </a:r>
                    </a:p>
                  </a:txBody>
                  <a:tcPr/>
                </a:tc>
                <a:extLst>
                  <a:ext uri="{0D108BD9-81ED-4DB2-BD59-A6C34878D82A}">
                    <a16:rowId xmlns:a16="http://schemas.microsoft.com/office/drawing/2014/main" val="4161360790"/>
                  </a:ext>
                </a:extLst>
              </a:tr>
            </a:tbl>
          </a:graphicData>
        </a:graphic>
      </p:graphicFrame>
      <p:sp>
        <p:nvSpPr>
          <p:cNvPr id="28" name="TextBox 222">
            <a:extLst>
              <a:ext uri="{FF2B5EF4-FFF2-40B4-BE49-F238E27FC236}">
                <a16:creationId xmlns:a16="http://schemas.microsoft.com/office/drawing/2014/main" id="{0E647D87-1601-4D1D-AFA5-9A053DF59932}"/>
              </a:ext>
            </a:extLst>
          </p:cNvPr>
          <p:cNvSpPr txBox="1"/>
          <p:nvPr/>
        </p:nvSpPr>
        <p:spPr>
          <a:xfrm>
            <a:off x="1030514" y="4915310"/>
            <a:ext cx="4236479" cy="2399767"/>
          </a:xfrm>
          <a:prstGeom prst="rect">
            <a:avLst/>
          </a:prstGeom>
          <a:noFill/>
          <a:ln w="6350">
            <a:noFill/>
            <a:prstDash val="dash"/>
          </a:ln>
        </p:spPr>
        <p:txBody>
          <a:bodyPr wrap="square" lIns="0" tIns="0" rIns="0" bIns="0" rtlCol="0" anchor="t" anchorCtr="0">
            <a:noAutofit/>
          </a:bodyPr>
          <a:lstStyle/>
          <a:p>
            <a:pPr marL="285750" indent="-285750">
              <a:buFont typeface="Arial" panose="020B0604020202020204" pitchFamily="34" charset="0"/>
              <a:buChar char="•"/>
              <a:defRPr/>
            </a:pPr>
            <a:r>
              <a:rPr lang="en-US" sz="1600" kern="0" dirty="0">
                <a:solidFill>
                  <a:schemeClr val="tx1">
                    <a:lumMod val="75000"/>
                    <a:lumOff val="25000"/>
                  </a:schemeClr>
                </a:solidFill>
              </a:rPr>
              <a:t>The jitter is negligible</a:t>
            </a:r>
          </a:p>
          <a:p>
            <a:pPr marL="285750" lvl="0" indent="-285750">
              <a:buFont typeface="Arial" panose="020B0604020202020204" pitchFamily="34" charset="0"/>
              <a:buChar char="•"/>
              <a:defRPr/>
            </a:pPr>
            <a:r>
              <a:rPr lang="en-US" sz="1600" kern="0" dirty="0">
                <a:solidFill>
                  <a:schemeClr val="tx1">
                    <a:lumMod val="75000"/>
                    <a:lumOff val="25000"/>
                  </a:schemeClr>
                </a:solidFill>
              </a:rPr>
              <a:t>The overheads are not negligible</a:t>
            </a:r>
          </a:p>
          <a:p>
            <a:pPr marL="285750" indent="-285750">
              <a:buFont typeface="Arial" panose="020B0604020202020204" pitchFamily="34" charset="0"/>
              <a:buChar char="•"/>
              <a:defRPr/>
            </a:pPr>
            <a:r>
              <a:rPr lang="en-US" sz="1600" kern="0" dirty="0">
                <a:solidFill>
                  <a:schemeClr val="tx1">
                    <a:lumMod val="75000"/>
                    <a:lumOff val="25000"/>
                  </a:schemeClr>
                </a:solidFill>
              </a:rPr>
              <a:t>Analyzing the Load stalls and Instructions miss, about 37% of the cycles overhead can be optimized by hardware modifications</a:t>
            </a:r>
          </a:p>
          <a:p>
            <a:pPr marL="285750" lvl="0" indent="-285750">
              <a:buFont typeface="Arial" panose="020B0604020202020204" pitchFamily="34" charset="0"/>
              <a:buChar char="•"/>
              <a:defRPr/>
            </a:pPr>
            <a:r>
              <a:rPr lang="en-US" sz="1600" kern="0" dirty="0">
                <a:solidFill>
                  <a:schemeClr val="tx1">
                    <a:lumMod val="75000"/>
                    <a:lumOff val="25000"/>
                  </a:schemeClr>
                </a:solidFill>
              </a:rPr>
              <a:t>If the </a:t>
            </a:r>
            <a:r>
              <a:rPr lang="en-US" sz="1600" kern="0" dirty="0" err="1">
                <a:solidFill>
                  <a:schemeClr val="tx1">
                    <a:lumMod val="75000"/>
                    <a:lumOff val="25000"/>
                  </a:schemeClr>
                </a:solidFill>
              </a:rPr>
              <a:t>uC</a:t>
            </a:r>
            <a:r>
              <a:rPr lang="en-US" sz="1600" kern="0" dirty="0">
                <a:solidFill>
                  <a:schemeClr val="tx1">
                    <a:lumMod val="75000"/>
                    <a:lumOff val="25000"/>
                  </a:schemeClr>
                </a:solidFill>
              </a:rPr>
              <a:t> runs at 250MHz the overheads reduces to the 4% of the total cycles</a:t>
            </a:r>
          </a:p>
          <a:p>
            <a:pPr marL="285750" lvl="0" indent="-285750">
              <a:buFont typeface="Arial" panose="020B0604020202020204" pitchFamily="34" charset="0"/>
              <a:buChar char="•"/>
              <a:defRPr/>
            </a:pPr>
            <a:endParaRPr lang="en-US" sz="1600" kern="0" dirty="0">
              <a:solidFill>
                <a:schemeClr val="tx1">
                  <a:lumMod val="75000"/>
                  <a:lumOff val="25000"/>
                </a:schemeClr>
              </a:solidFill>
            </a:endParaRPr>
          </a:p>
        </p:txBody>
      </p:sp>
      <p:sp>
        <p:nvSpPr>
          <p:cNvPr id="29" name="TextBox 223">
            <a:extLst>
              <a:ext uri="{FF2B5EF4-FFF2-40B4-BE49-F238E27FC236}">
                <a16:creationId xmlns:a16="http://schemas.microsoft.com/office/drawing/2014/main" id="{EC1B7638-7040-4B95-9BF0-9771E4B7606A}"/>
              </a:ext>
            </a:extLst>
          </p:cNvPr>
          <p:cNvSpPr txBox="1"/>
          <p:nvPr/>
        </p:nvSpPr>
        <p:spPr>
          <a:xfrm>
            <a:off x="1030514" y="4478653"/>
            <a:ext cx="4236479" cy="430887"/>
          </a:xfrm>
          <a:prstGeom prst="rect">
            <a:avLst/>
          </a:prstGeom>
          <a:noFill/>
          <a:ln w="6350">
            <a:noFill/>
            <a:prstDash val="dash"/>
          </a:ln>
        </p:spPr>
        <p:txBody>
          <a:bodyPr wrap="square" lIns="0" tIns="0" rIns="0" bIns="0" rtlCol="0" anchor="ctr">
            <a:spAutoFit/>
          </a:bodyPr>
          <a:lstStyle/>
          <a:p>
            <a:pPr lvl="0">
              <a:defRPr/>
            </a:pPr>
            <a:r>
              <a:rPr lang="en-US" sz="2800" b="1" kern="0" dirty="0" err="1">
                <a:solidFill>
                  <a:schemeClr val="accent1"/>
                </a:solidFill>
                <a:latin typeface="+mj-lt"/>
              </a:rPr>
              <a:t>Analisys</a:t>
            </a:r>
            <a:r>
              <a:rPr lang="en-US" sz="2800" b="1" kern="0" dirty="0">
                <a:solidFill>
                  <a:schemeClr val="accent1"/>
                </a:solidFill>
                <a:latin typeface="+mj-lt"/>
              </a:rPr>
              <a:t>:</a:t>
            </a:r>
          </a:p>
        </p:txBody>
      </p:sp>
      <p:sp>
        <p:nvSpPr>
          <p:cNvPr id="37" name="TextBox 1">
            <a:extLst>
              <a:ext uri="{FF2B5EF4-FFF2-40B4-BE49-F238E27FC236}">
                <a16:creationId xmlns:a16="http://schemas.microsoft.com/office/drawing/2014/main" id="{EFA93175-71E7-468D-AE86-2FEECFFBF1C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FREERTOS TEST: Feasibility</a:t>
            </a:r>
            <a:endParaRPr lang="id-ID" sz="4400" b="1" dirty="0">
              <a:solidFill>
                <a:schemeClr val="tx1">
                  <a:lumMod val="75000"/>
                  <a:lumOff val="25000"/>
                </a:schemeClr>
              </a:solidFill>
              <a:latin typeface="+mj-lt"/>
            </a:endParaRPr>
          </a:p>
        </p:txBody>
      </p:sp>
      <p:sp>
        <p:nvSpPr>
          <p:cNvPr id="38" name="Rectangle 2">
            <a:extLst>
              <a:ext uri="{FF2B5EF4-FFF2-40B4-BE49-F238E27FC236}">
                <a16:creationId xmlns:a16="http://schemas.microsoft.com/office/drawing/2014/main" id="{4B1CAC20-6312-4A35-8C9E-FEB986DACE2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numero diapositiva 2">
            <a:extLst>
              <a:ext uri="{FF2B5EF4-FFF2-40B4-BE49-F238E27FC236}">
                <a16:creationId xmlns:a16="http://schemas.microsoft.com/office/drawing/2014/main" id="{03FDE225-A2A6-4B1F-BEDB-A3D769795DC7}"/>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394811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935409" y="1866104"/>
            <a:ext cx="3521842" cy="4236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1149349" y="1920113"/>
            <a:ext cx="3521841" cy="4379101"/>
            <a:chOff x="627564" y="1972335"/>
            <a:chExt cx="2833875" cy="4010984"/>
          </a:xfrm>
        </p:grpSpPr>
        <p:grpSp>
          <p:nvGrpSpPr>
            <p:cNvPr id="34" name="Group 33"/>
            <p:cNvGrpSpPr/>
            <p:nvPr/>
          </p:nvGrpSpPr>
          <p:grpSpPr>
            <a:xfrm>
              <a:off x="1231022" y="1972335"/>
              <a:ext cx="1626958" cy="715464"/>
              <a:chOff x="1231022" y="1965154"/>
              <a:chExt cx="1626958" cy="715464"/>
            </a:xfrm>
          </p:grpSpPr>
          <p:sp>
            <p:nvSpPr>
              <p:cNvPr id="65" name="TextBox 64"/>
              <p:cNvSpPr txBox="1"/>
              <p:nvPr/>
            </p:nvSpPr>
            <p:spPr>
              <a:xfrm>
                <a:off x="1231022" y="1965154"/>
                <a:ext cx="1626958" cy="197333"/>
              </a:xfrm>
              <a:prstGeom prst="rect">
                <a:avLst/>
              </a:prstGeom>
              <a:noFill/>
              <a:ln w="6350">
                <a:noFill/>
                <a:prstDash val="dash"/>
              </a:ln>
            </p:spPr>
            <p:txBody>
              <a:bodyPr wrap="square" lIns="0" tIns="0" rIns="0" bIns="0" rtlCol="0">
                <a:spAutoFit/>
              </a:bodyPr>
              <a:lstStyle/>
              <a:p>
                <a:pPr algn="ctr"/>
                <a:r>
                  <a:rPr lang="en-US" sz="1400" b="1" dirty="0"/>
                  <a:t>Cycles used at 250MHz</a:t>
                </a:r>
              </a:p>
            </p:txBody>
          </p:sp>
          <p:sp>
            <p:nvSpPr>
              <p:cNvPr id="66" name="TextBox 65"/>
              <p:cNvSpPr txBox="1"/>
              <p:nvPr/>
            </p:nvSpPr>
            <p:spPr>
              <a:xfrm>
                <a:off x="1622425" y="2116810"/>
                <a:ext cx="882650" cy="563808"/>
              </a:xfrm>
              <a:prstGeom prst="rect">
                <a:avLst/>
              </a:prstGeom>
              <a:noFill/>
              <a:ln w="6350">
                <a:noFill/>
                <a:prstDash val="dash"/>
              </a:ln>
            </p:spPr>
            <p:txBody>
              <a:bodyPr wrap="square" lIns="0" tIns="0" rIns="0" bIns="0" rtlCol="0">
                <a:spAutoFit/>
              </a:bodyPr>
              <a:lstStyle/>
              <a:p>
                <a:pPr algn="ctr"/>
                <a:r>
                  <a:rPr lang="en-US" sz="4000" b="1" dirty="0"/>
                  <a:t>35%</a:t>
                </a:r>
              </a:p>
            </p:txBody>
          </p:sp>
        </p:grpSp>
        <p:grpSp>
          <p:nvGrpSpPr>
            <p:cNvPr id="35" name="Group 34"/>
            <p:cNvGrpSpPr/>
            <p:nvPr/>
          </p:nvGrpSpPr>
          <p:grpSpPr>
            <a:xfrm>
              <a:off x="627564" y="2839304"/>
              <a:ext cx="2833875" cy="3144015"/>
              <a:chOff x="627564" y="2839304"/>
              <a:chExt cx="2833875" cy="3144015"/>
            </a:xfrm>
          </p:grpSpPr>
          <p:cxnSp>
            <p:nvCxnSpPr>
              <p:cNvPr id="60" name="Straight Connector 59"/>
              <p:cNvCxnSpPr/>
              <p:nvPr/>
            </p:nvCxnSpPr>
            <p:spPr>
              <a:xfrm>
                <a:off x="690141" y="2839304"/>
                <a:ext cx="2747219"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666060" y="3001919"/>
                <a:ext cx="2795379" cy="2621709"/>
                <a:chOff x="554632" y="2992703"/>
                <a:chExt cx="2795379" cy="2621709"/>
              </a:xfrm>
            </p:grpSpPr>
            <p:sp>
              <p:nvSpPr>
                <p:cNvPr id="63" name="TextBox 62"/>
                <p:cNvSpPr txBox="1"/>
                <p:nvPr/>
              </p:nvSpPr>
              <p:spPr>
                <a:xfrm>
                  <a:off x="554632" y="2992703"/>
                  <a:ext cx="1852166" cy="2621709"/>
                </a:xfrm>
                <a:prstGeom prst="rect">
                  <a:avLst/>
                </a:prstGeom>
                <a:noFill/>
                <a:ln w="6350">
                  <a:noFill/>
                  <a:prstDash val="dash"/>
                </a:ln>
              </p:spPr>
              <p:txBody>
                <a:bodyPr wrap="square" lIns="0" tIns="0" rIns="0" bIns="0" rtlCol="0">
                  <a:spAutoFit/>
                </a:bodyPr>
                <a:lstStyle/>
                <a:p>
                  <a:pPr>
                    <a:spcAft>
                      <a:spcPts val="1200"/>
                    </a:spcAft>
                  </a:pPr>
                  <a:r>
                    <a:rPr lang="en-US" dirty="0"/>
                    <a:t>Section A</a:t>
                  </a:r>
                </a:p>
                <a:p>
                  <a:pPr>
                    <a:spcAft>
                      <a:spcPts val="1200"/>
                    </a:spcAft>
                  </a:pPr>
                  <a:r>
                    <a:rPr lang="en-US" dirty="0"/>
                    <a:t>Section B</a:t>
                  </a:r>
                </a:p>
                <a:p>
                  <a:pPr>
                    <a:spcAft>
                      <a:spcPts val="1200"/>
                    </a:spcAft>
                  </a:pPr>
                  <a:r>
                    <a:rPr lang="en-US" dirty="0"/>
                    <a:t>Alpha Reduction</a:t>
                  </a:r>
                </a:p>
                <a:p>
                  <a:pPr>
                    <a:spcAft>
                      <a:spcPts val="1200"/>
                    </a:spcAft>
                  </a:pPr>
                  <a:r>
                    <a:rPr lang="en-US" dirty="0"/>
                    <a:t>PIDs Computation</a:t>
                  </a:r>
                </a:p>
                <a:p>
                  <a:pPr>
                    <a:spcAft>
                      <a:spcPts val="1200"/>
                    </a:spcAft>
                  </a:pPr>
                  <a:r>
                    <a:rPr lang="en-US" dirty="0"/>
                    <a:t>Power Bindings</a:t>
                  </a:r>
                </a:p>
                <a:p>
                  <a:pPr>
                    <a:spcAft>
                      <a:spcPts val="1200"/>
                    </a:spcAft>
                  </a:pPr>
                  <a:r>
                    <a:rPr lang="en-US" dirty="0"/>
                    <a:t>Frequency Computation</a:t>
                  </a:r>
                </a:p>
                <a:p>
                  <a:pPr>
                    <a:spcAft>
                      <a:spcPts val="1200"/>
                    </a:spcAft>
                  </a:pPr>
                  <a:r>
                    <a:rPr lang="en-US" dirty="0" err="1"/>
                    <a:t>TaskOS</a:t>
                  </a:r>
                  <a:r>
                    <a:rPr lang="en-US" dirty="0"/>
                    <a:t> Execution</a:t>
                  </a:r>
                </a:p>
              </p:txBody>
            </p:sp>
            <p:sp>
              <p:nvSpPr>
                <p:cNvPr id="64" name="TextBox 63"/>
                <p:cNvSpPr txBox="1"/>
                <p:nvPr/>
              </p:nvSpPr>
              <p:spPr>
                <a:xfrm>
                  <a:off x="2812840" y="2992703"/>
                  <a:ext cx="537171" cy="2621708"/>
                </a:xfrm>
                <a:prstGeom prst="rect">
                  <a:avLst/>
                </a:prstGeom>
                <a:noFill/>
                <a:ln w="6350">
                  <a:noFill/>
                  <a:prstDash val="dash"/>
                </a:ln>
              </p:spPr>
              <p:txBody>
                <a:bodyPr wrap="square" lIns="0" tIns="0" rIns="0" bIns="0" rtlCol="0">
                  <a:spAutoFit/>
                </a:bodyPr>
                <a:lstStyle/>
                <a:p>
                  <a:pPr>
                    <a:spcAft>
                      <a:spcPts val="1200"/>
                    </a:spcAft>
                  </a:pPr>
                  <a:r>
                    <a:rPr lang="en-US" dirty="0"/>
                    <a:t>9153</a:t>
                  </a:r>
                </a:p>
                <a:p>
                  <a:pPr>
                    <a:spcAft>
                      <a:spcPts val="1200"/>
                    </a:spcAft>
                  </a:pPr>
                  <a:r>
                    <a:rPr lang="en-US" dirty="0"/>
                    <a:t>6696</a:t>
                  </a:r>
                </a:p>
                <a:p>
                  <a:pPr>
                    <a:spcAft>
                      <a:spcPts val="1200"/>
                    </a:spcAft>
                  </a:pPr>
                  <a:r>
                    <a:rPr lang="en-US" dirty="0"/>
                    <a:t>6156</a:t>
                  </a:r>
                </a:p>
                <a:p>
                  <a:pPr>
                    <a:spcAft>
                      <a:spcPts val="1200"/>
                    </a:spcAft>
                  </a:pPr>
                  <a:r>
                    <a:rPr lang="en-US" dirty="0"/>
                    <a:t>7498</a:t>
                  </a:r>
                </a:p>
                <a:p>
                  <a:pPr>
                    <a:spcAft>
                      <a:spcPts val="1200"/>
                    </a:spcAft>
                  </a:pPr>
                  <a:r>
                    <a:rPr lang="en-US" dirty="0"/>
                    <a:t>2324</a:t>
                  </a:r>
                </a:p>
                <a:p>
                  <a:pPr>
                    <a:spcAft>
                      <a:spcPts val="1200"/>
                    </a:spcAft>
                  </a:pPr>
                  <a:r>
                    <a:rPr lang="en-US" dirty="0"/>
                    <a:t>4806</a:t>
                  </a:r>
                </a:p>
                <a:p>
                  <a:pPr>
                    <a:spcAft>
                      <a:spcPts val="1200"/>
                    </a:spcAft>
                  </a:pPr>
                  <a:r>
                    <a:rPr lang="en-US" dirty="0"/>
                    <a:t>4310</a:t>
                  </a:r>
                </a:p>
              </p:txBody>
            </p:sp>
          </p:grpSp>
          <p:cxnSp>
            <p:nvCxnSpPr>
              <p:cNvPr id="62" name="Straight Connector 61"/>
              <p:cNvCxnSpPr/>
              <p:nvPr/>
            </p:nvCxnSpPr>
            <p:spPr>
              <a:xfrm>
                <a:off x="627564" y="5983318"/>
                <a:ext cx="2747219" cy="1"/>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26" name="Straight Connector 125"/>
          <p:cNvCxnSpPr>
            <a:cxnSpLocks/>
          </p:cNvCxnSpPr>
          <p:nvPr/>
        </p:nvCxnSpPr>
        <p:spPr>
          <a:xfrm>
            <a:off x="5886690" y="6299214"/>
            <a:ext cx="5457825"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screenshot&#10;&#10;Descrizione generata automaticamente">
            <a:extLst>
              <a:ext uri="{FF2B5EF4-FFF2-40B4-BE49-F238E27FC236}">
                <a16:creationId xmlns:a16="http://schemas.microsoft.com/office/drawing/2014/main" id="{8EBE61F4-E832-4F1E-AC65-C4DC805B7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204" y="1555655"/>
            <a:ext cx="6574796" cy="4743559"/>
          </a:xfrm>
          <a:prstGeom prst="rect">
            <a:avLst/>
          </a:prstGeom>
        </p:spPr>
      </p:pic>
      <p:sp>
        <p:nvSpPr>
          <p:cNvPr id="96" name="TextBox 1">
            <a:extLst>
              <a:ext uri="{FF2B5EF4-FFF2-40B4-BE49-F238E27FC236}">
                <a16:creationId xmlns:a16="http://schemas.microsoft.com/office/drawing/2014/main" id="{FD10320B-B57C-4D95-B63B-EB74B70D3AAF}"/>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TEST: Control Execution Timings Verification</a:t>
            </a:r>
            <a:endParaRPr lang="id-ID" sz="4400" b="1" dirty="0">
              <a:solidFill>
                <a:schemeClr val="tx1">
                  <a:lumMod val="75000"/>
                  <a:lumOff val="25000"/>
                </a:schemeClr>
              </a:solidFill>
              <a:latin typeface="+mj-lt"/>
            </a:endParaRPr>
          </a:p>
        </p:txBody>
      </p:sp>
      <p:sp>
        <p:nvSpPr>
          <p:cNvPr id="99" name="Rectangle 2">
            <a:extLst>
              <a:ext uri="{FF2B5EF4-FFF2-40B4-BE49-F238E27FC236}">
                <a16:creationId xmlns:a16="http://schemas.microsoft.com/office/drawing/2014/main" id="{FCDBE6D7-C860-440E-8645-889A177618BF}"/>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numero diapositiva 1">
            <a:extLst>
              <a:ext uri="{FF2B5EF4-FFF2-40B4-BE49-F238E27FC236}">
                <a16:creationId xmlns:a16="http://schemas.microsoft.com/office/drawing/2014/main" id="{8C0032E8-2945-42FC-A2A5-F6467C820592}"/>
              </a:ext>
            </a:extLst>
          </p:cNvPr>
          <p:cNvSpPr>
            <a:spLocks noGrp="1"/>
          </p:cNvSpPr>
          <p:nvPr>
            <p:ph type="sldNum" sz="quarter" idx="12"/>
          </p:nvPr>
        </p:nvSpPr>
        <p:spPr/>
        <p:txBody>
          <a:bodyPr/>
          <a:lstStyle/>
          <a:p>
            <a:r>
              <a:rPr lang="en-US" dirty="0"/>
              <a:t>12</a:t>
            </a:r>
          </a:p>
        </p:txBody>
      </p:sp>
    </p:spTree>
    <p:extLst>
      <p:ext uri="{BB962C8B-B14F-4D97-AF65-F5344CB8AC3E}">
        <p14:creationId xmlns:p14="http://schemas.microsoft.com/office/powerpoint/2010/main" val="296691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Lst>
          </p:cNvPr>
          <p:cNvSpPr/>
          <p:nvPr/>
        </p:nvSpPr>
        <p:spPr>
          <a:xfrm>
            <a:off x="5316144" y="1524824"/>
            <a:ext cx="6875856" cy="4520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9F7E025-DDEC-4748-AAE9-9FA2A4BF1E49}"/>
              </a:ext>
            </a:extLst>
          </p:cNvPr>
          <p:cNvSpPr/>
          <p:nvPr/>
        </p:nvSpPr>
        <p:spPr>
          <a:xfrm>
            <a:off x="949600" y="1688481"/>
            <a:ext cx="2743195" cy="243656"/>
          </a:xfrm>
          <a:prstGeom prst="rect">
            <a:avLst/>
          </a:prstGeom>
        </p:spPr>
        <p:txBody>
          <a:bodyPr wrap="square" lIns="0" tIns="0" rIns="0" bIns="0" anchor="t">
            <a:spAutoFit/>
          </a:bodyPr>
          <a:lstStyle/>
          <a:p>
            <a:pPr>
              <a:lnSpc>
                <a:spcPts val="1900"/>
              </a:lnSpc>
            </a:pPr>
            <a:r>
              <a:rPr lang="en-US" b="1" kern="0" dirty="0">
                <a:solidFill>
                  <a:schemeClr val="accent1"/>
                </a:solidFill>
                <a:latin typeface="+mj-lt"/>
              </a:rPr>
              <a:t>Scalability Equation</a:t>
            </a:r>
          </a:p>
        </p:txBody>
      </p:sp>
      <p:sp>
        <p:nvSpPr>
          <p:cNvPr id="46" name="Rectangle 45">
            <a:extLst>
              <a:ext uri="{FF2B5EF4-FFF2-40B4-BE49-F238E27FC236}">
                <a16:creationId xmlns:a16="http://schemas.microsoft.com/office/drawing/2014/main" id="{84176128-6116-4C3C-9CC3-394E6E116762}"/>
              </a:ext>
            </a:extLst>
          </p:cNvPr>
          <p:cNvSpPr/>
          <p:nvPr/>
        </p:nvSpPr>
        <p:spPr>
          <a:xfrm>
            <a:off x="949599" y="3395928"/>
            <a:ext cx="3246697" cy="96109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The amount of Fixed Cycles is high (4,5% of the amount of Cycles in the Periodic Interval). The amount of Cycles per Core is good (0,7% of the total).</a:t>
            </a:r>
          </a:p>
        </p:txBody>
      </p:sp>
      <p:sp>
        <p:nvSpPr>
          <p:cNvPr id="48" name="Rectangle 47">
            <a:extLst>
              <a:ext uri="{FF2B5EF4-FFF2-40B4-BE49-F238E27FC236}">
                <a16:creationId xmlns:a16="http://schemas.microsoft.com/office/drawing/2014/main" id="{7DDB637A-4822-4FE9-8AEA-11DEA7859049}"/>
              </a:ext>
            </a:extLst>
          </p:cNvPr>
          <p:cNvSpPr/>
          <p:nvPr/>
        </p:nvSpPr>
        <p:spPr>
          <a:xfrm>
            <a:off x="949599" y="3143808"/>
            <a:ext cx="2743195" cy="243656"/>
          </a:xfrm>
          <a:prstGeom prst="rect">
            <a:avLst/>
          </a:prstGeom>
        </p:spPr>
        <p:txBody>
          <a:bodyPr wrap="square" lIns="0" tIns="0" rIns="0" bIns="0" anchor="t">
            <a:spAutoFit/>
          </a:bodyPr>
          <a:lstStyle/>
          <a:p>
            <a:pPr>
              <a:lnSpc>
                <a:spcPts val="1900"/>
              </a:lnSpc>
            </a:pPr>
            <a:r>
              <a:rPr lang="en-US" b="1" kern="0" dirty="0">
                <a:solidFill>
                  <a:schemeClr val="tx2"/>
                </a:solidFill>
                <a:latin typeface="+mj-lt"/>
              </a:rPr>
              <a:t>Analysis</a:t>
            </a:r>
          </a:p>
        </p:txBody>
      </p:sp>
      <p:pic>
        <p:nvPicPr>
          <p:cNvPr id="3" name="Immagine 2" descr="Immagine che contiene oggetto, orologio&#10;&#10;Descrizione generata automaticamente">
            <a:extLst>
              <a:ext uri="{FF2B5EF4-FFF2-40B4-BE49-F238E27FC236}">
                <a16:creationId xmlns:a16="http://schemas.microsoft.com/office/drawing/2014/main" id="{49548F00-08FA-488B-8601-A9D42ABF0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605" y="2287130"/>
            <a:ext cx="3009691" cy="444545"/>
          </a:xfrm>
          <a:prstGeom prst="rect">
            <a:avLst/>
          </a:prstGeom>
        </p:spPr>
      </p:pic>
      <p:sp>
        <p:nvSpPr>
          <p:cNvPr id="26" name="Rectangle 45">
            <a:extLst>
              <a:ext uri="{FF2B5EF4-FFF2-40B4-BE49-F238E27FC236}">
                <a16:creationId xmlns:a16="http://schemas.microsoft.com/office/drawing/2014/main" id="{B5CE671B-970C-46E1-8FEE-95CD93DB6AA4}"/>
              </a:ext>
            </a:extLst>
          </p:cNvPr>
          <p:cNvSpPr/>
          <p:nvPr/>
        </p:nvSpPr>
        <p:spPr>
          <a:xfrm>
            <a:off x="949598" y="1918609"/>
            <a:ext cx="2005677" cy="230128"/>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of the Periodic Control Task</a:t>
            </a:r>
          </a:p>
        </p:txBody>
      </p:sp>
      <p:sp>
        <p:nvSpPr>
          <p:cNvPr id="33" name="TextBox 1">
            <a:extLst>
              <a:ext uri="{FF2B5EF4-FFF2-40B4-BE49-F238E27FC236}">
                <a16:creationId xmlns:a16="http://schemas.microsoft.com/office/drawing/2014/main" id="{C8BCC147-03FB-4848-A966-761C5D2D207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Scalability Linearity and Max Cores Projection</a:t>
            </a:r>
            <a:endParaRPr lang="id-ID" sz="4400" b="1" dirty="0">
              <a:solidFill>
                <a:schemeClr val="tx1">
                  <a:lumMod val="75000"/>
                  <a:lumOff val="25000"/>
                </a:schemeClr>
              </a:solidFill>
              <a:latin typeface="+mj-lt"/>
            </a:endParaRPr>
          </a:p>
        </p:txBody>
      </p:sp>
      <p:sp>
        <p:nvSpPr>
          <p:cNvPr id="34" name="Rectangle 2">
            <a:extLst>
              <a:ext uri="{FF2B5EF4-FFF2-40B4-BE49-F238E27FC236}">
                <a16:creationId xmlns:a16="http://schemas.microsoft.com/office/drawing/2014/main" id="{B37D9C37-A7F7-4E32-8102-FA29C4A91D9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Connettore diritto 3">
            <a:extLst>
              <a:ext uri="{FF2B5EF4-FFF2-40B4-BE49-F238E27FC236}">
                <a16:creationId xmlns:a16="http://schemas.microsoft.com/office/drawing/2014/main" id="{331CB3DE-1F5B-4ECA-9543-1105B15776A7}"/>
              </a:ext>
            </a:extLst>
          </p:cNvPr>
          <p:cNvCxnSpPr/>
          <p:nvPr/>
        </p:nvCxnSpPr>
        <p:spPr>
          <a:xfrm>
            <a:off x="949600" y="2946400"/>
            <a:ext cx="3484919" cy="0"/>
          </a:xfrm>
          <a:prstGeom prst="line">
            <a:avLst/>
          </a:prstGeom>
        </p:spPr>
        <p:style>
          <a:lnRef idx="2">
            <a:schemeClr val="dk1"/>
          </a:lnRef>
          <a:fillRef idx="0">
            <a:schemeClr val="dk1"/>
          </a:fillRef>
          <a:effectRef idx="1">
            <a:schemeClr val="dk1"/>
          </a:effectRef>
          <a:fontRef idx="minor">
            <a:schemeClr val="tx1"/>
          </a:fontRef>
        </p:style>
      </p:cxnSp>
      <p:sp>
        <p:nvSpPr>
          <p:cNvPr id="17" name="Rectangle 45">
            <a:extLst>
              <a:ext uri="{FF2B5EF4-FFF2-40B4-BE49-F238E27FC236}">
                <a16:creationId xmlns:a16="http://schemas.microsoft.com/office/drawing/2014/main" id="{65842627-4EE5-49FF-B95A-FF4E2381115B}"/>
              </a:ext>
            </a:extLst>
          </p:cNvPr>
          <p:cNvSpPr/>
          <p:nvPr/>
        </p:nvSpPr>
        <p:spPr>
          <a:xfrm>
            <a:off x="948989" y="5100128"/>
            <a:ext cx="3246697" cy="473784"/>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Considering to occupy only just 51% of the available cycles per periodic iteration</a:t>
            </a:r>
          </a:p>
        </p:txBody>
      </p:sp>
      <p:sp>
        <p:nvSpPr>
          <p:cNvPr id="18" name="Rectangle 47">
            <a:extLst>
              <a:ext uri="{FF2B5EF4-FFF2-40B4-BE49-F238E27FC236}">
                <a16:creationId xmlns:a16="http://schemas.microsoft.com/office/drawing/2014/main" id="{032D8352-CB7B-436B-B9D8-0A2639C0423A}"/>
              </a:ext>
            </a:extLst>
          </p:cNvPr>
          <p:cNvSpPr/>
          <p:nvPr/>
        </p:nvSpPr>
        <p:spPr>
          <a:xfrm>
            <a:off x="948989" y="4848008"/>
            <a:ext cx="3484919" cy="243656"/>
          </a:xfrm>
          <a:prstGeom prst="rect">
            <a:avLst/>
          </a:prstGeom>
        </p:spPr>
        <p:txBody>
          <a:bodyPr wrap="square" lIns="0" tIns="0" rIns="0" bIns="0" anchor="t">
            <a:spAutoFit/>
          </a:bodyPr>
          <a:lstStyle/>
          <a:p>
            <a:pPr>
              <a:lnSpc>
                <a:spcPts val="1900"/>
              </a:lnSpc>
            </a:pPr>
            <a:r>
              <a:rPr lang="en-US" b="1" kern="0" dirty="0">
                <a:solidFill>
                  <a:schemeClr val="tx1">
                    <a:lumMod val="65000"/>
                    <a:lumOff val="35000"/>
                  </a:schemeClr>
                </a:solidFill>
                <a:latin typeface="+mj-lt"/>
              </a:rPr>
              <a:t>Projected Maximum number of Cores</a:t>
            </a:r>
          </a:p>
        </p:txBody>
      </p:sp>
      <p:cxnSp>
        <p:nvCxnSpPr>
          <p:cNvPr id="21" name="Connettore diritto 20">
            <a:extLst>
              <a:ext uri="{FF2B5EF4-FFF2-40B4-BE49-F238E27FC236}">
                <a16:creationId xmlns:a16="http://schemas.microsoft.com/office/drawing/2014/main" id="{DD6B461E-9543-4085-BB00-1DB0ADC95081}"/>
              </a:ext>
            </a:extLst>
          </p:cNvPr>
          <p:cNvCxnSpPr/>
          <p:nvPr/>
        </p:nvCxnSpPr>
        <p:spPr>
          <a:xfrm>
            <a:off x="948990" y="4650600"/>
            <a:ext cx="3484919" cy="0"/>
          </a:xfrm>
          <a:prstGeom prst="line">
            <a:avLst/>
          </a:prstGeom>
        </p:spPr>
        <p:style>
          <a:lnRef idx="2">
            <a:schemeClr val="dk1"/>
          </a:lnRef>
          <a:fillRef idx="0">
            <a:schemeClr val="dk1"/>
          </a:fillRef>
          <a:effectRef idx="1">
            <a:schemeClr val="dk1"/>
          </a:effectRef>
          <a:fontRef idx="minor">
            <a:schemeClr val="tx1"/>
          </a:fontRef>
        </p:style>
      </p:cxnSp>
      <p:graphicFrame>
        <p:nvGraphicFramePr>
          <p:cNvPr id="22" name="Grafico 21">
            <a:extLst>
              <a:ext uri="{FF2B5EF4-FFF2-40B4-BE49-F238E27FC236}">
                <a16:creationId xmlns:a16="http://schemas.microsoft.com/office/drawing/2014/main" id="{FF7D37DE-0B43-4E09-A009-A62EF6B7C331}"/>
              </a:ext>
            </a:extLst>
          </p:cNvPr>
          <p:cNvGraphicFramePr>
            <a:graphicFrameLocks/>
          </p:cNvGraphicFramePr>
          <p:nvPr>
            <p:extLst>
              <p:ext uri="{D42A27DB-BD31-4B8C-83A1-F6EECF244321}">
                <p14:modId xmlns:p14="http://schemas.microsoft.com/office/powerpoint/2010/main" val="710991254"/>
              </p:ext>
            </p:extLst>
          </p:nvPr>
        </p:nvGraphicFramePr>
        <p:xfrm>
          <a:off x="5435581" y="1561587"/>
          <a:ext cx="6636981" cy="4520375"/>
        </p:xfrm>
        <a:graphic>
          <a:graphicData uri="http://schemas.openxmlformats.org/drawingml/2006/chart">
            <c:chart xmlns:c="http://schemas.openxmlformats.org/drawingml/2006/chart" xmlns:r="http://schemas.openxmlformats.org/officeDocument/2006/relationships" r:id="rId3"/>
          </a:graphicData>
        </a:graphic>
      </p:graphicFrame>
      <p:pic>
        <p:nvPicPr>
          <p:cNvPr id="6" name="Immagine 5">
            <a:extLst>
              <a:ext uri="{FF2B5EF4-FFF2-40B4-BE49-F238E27FC236}">
                <a16:creationId xmlns:a16="http://schemas.microsoft.com/office/drawing/2014/main" id="{92703F66-62EE-46A4-8D0B-FA58AD6F8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560" y="5709567"/>
            <a:ext cx="2495429" cy="593768"/>
          </a:xfrm>
          <a:prstGeom prst="rect">
            <a:avLst/>
          </a:prstGeom>
        </p:spPr>
      </p:pic>
      <p:sp>
        <p:nvSpPr>
          <p:cNvPr id="7" name="Segnaposto numero diapositiva 6">
            <a:extLst>
              <a:ext uri="{FF2B5EF4-FFF2-40B4-BE49-F238E27FC236}">
                <a16:creationId xmlns:a16="http://schemas.microsoft.com/office/drawing/2014/main" id="{5697CA64-842F-429E-AB1C-70C8C2018170}"/>
              </a:ext>
            </a:extLst>
          </p:cNvPr>
          <p:cNvSpPr>
            <a:spLocks noGrp="1"/>
          </p:cNvSpPr>
          <p:nvPr>
            <p:ph type="sldNum" sz="quarter" idx="12"/>
          </p:nvPr>
        </p:nvSpPr>
        <p:spPr/>
        <p:txBody>
          <a:bodyPr/>
          <a:lstStyle/>
          <a:p>
            <a:r>
              <a:rPr lang="it-IT" dirty="0"/>
              <a:t>13</a:t>
            </a:r>
          </a:p>
        </p:txBody>
      </p:sp>
    </p:spTree>
    <p:extLst>
      <p:ext uri="{BB962C8B-B14F-4D97-AF65-F5344CB8AC3E}">
        <p14:creationId xmlns:p14="http://schemas.microsoft.com/office/powerpoint/2010/main" val="810315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Lst>
          </p:cNvPr>
          <p:cNvSpPr/>
          <p:nvPr/>
        </p:nvSpPr>
        <p:spPr>
          <a:xfrm>
            <a:off x="-1" y="1499424"/>
            <a:ext cx="6875856" cy="45711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1">
            <a:extLst>
              <a:ext uri="{FF2B5EF4-FFF2-40B4-BE49-F238E27FC236}">
                <a16:creationId xmlns:a16="http://schemas.microsoft.com/office/drawing/2014/main" id="{C8BCC147-03FB-4848-A966-761C5D2D2072}"/>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CODE PERFORMANCE IMPROVEMENT</a:t>
            </a:r>
            <a:endParaRPr lang="id-ID" sz="4400" b="1" dirty="0">
              <a:solidFill>
                <a:schemeClr val="tx1">
                  <a:lumMod val="75000"/>
                  <a:lumOff val="25000"/>
                </a:schemeClr>
              </a:solidFill>
              <a:latin typeface="+mj-lt"/>
            </a:endParaRPr>
          </a:p>
        </p:txBody>
      </p:sp>
      <p:sp>
        <p:nvSpPr>
          <p:cNvPr id="34" name="Rectangle 2">
            <a:extLst>
              <a:ext uri="{FF2B5EF4-FFF2-40B4-BE49-F238E27FC236}">
                <a16:creationId xmlns:a16="http://schemas.microsoft.com/office/drawing/2014/main" id="{B37D9C37-A7F7-4E32-8102-FA29C4A91D93}"/>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4">
            <a:extLst>
              <a:ext uri="{FF2B5EF4-FFF2-40B4-BE49-F238E27FC236}">
                <a16:creationId xmlns:a16="http://schemas.microsoft.com/office/drawing/2014/main" id="{F9071D31-F017-42F4-B9AB-9C70EE768C4E}"/>
              </a:ext>
            </a:extLst>
          </p:cNvPr>
          <p:cNvSpPr/>
          <p:nvPr/>
        </p:nvSpPr>
        <p:spPr>
          <a:xfrm>
            <a:off x="7643108" y="1931848"/>
            <a:ext cx="2743195" cy="243656"/>
          </a:xfrm>
          <a:prstGeom prst="rect">
            <a:avLst/>
          </a:prstGeom>
        </p:spPr>
        <p:txBody>
          <a:bodyPr wrap="square" lIns="0" tIns="0" rIns="0" bIns="0" anchor="t">
            <a:spAutoFit/>
          </a:bodyPr>
          <a:lstStyle/>
          <a:p>
            <a:pPr>
              <a:lnSpc>
                <a:spcPts val="1900"/>
              </a:lnSpc>
            </a:pPr>
            <a:r>
              <a:rPr lang="en-US" b="1" kern="0" dirty="0">
                <a:solidFill>
                  <a:schemeClr val="accent1"/>
                </a:solidFill>
                <a:latin typeface="+mj-lt"/>
              </a:rPr>
              <a:t>Fixed Cycles value is too high</a:t>
            </a:r>
          </a:p>
        </p:txBody>
      </p:sp>
      <p:sp>
        <p:nvSpPr>
          <p:cNvPr id="16" name="Rectangle 45">
            <a:extLst>
              <a:ext uri="{FF2B5EF4-FFF2-40B4-BE49-F238E27FC236}">
                <a16:creationId xmlns:a16="http://schemas.microsoft.com/office/drawing/2014/main" id="{BABB23C6-2B92-4C49-8625-7F01BB090E6E}"/>
              </a:ext>
            </a:extLst>
          </p:cNvPr>
          <p:cNvSpPr/>
          <p:nvPr/>
        </p:nvSpPr>
        <p:spPr>
          <a:xfrm>
            <a:off x="7643108" y="4456690"/>
            <a:ext cx="3483701" cy="1204753"/>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With the new design the cycles decreased in multiple sections. In the last they increased because is where memory is accessed. Now the Periodic Task executes in 31.750 cycles with 13,30% cycles improvement.</a:t>
            </a:r>
          </a:p>
        </p:txBody>
      </p:sp>
      <p:sp>
        <p:nvSpPr>
          <p:cNvPr id="17" name="Rectangle 47">
            <a:extLst>
              <a:ext uri="{FF2B5EF4-FFF2-40B4-BE49-F238E27FC236}">
                <a16:creationId xmlns:a16="http://schemas.microsoft.com/office/drawing/2014/main" id="{6FD76FCF-8A54-46DE-9EED-C62270838CBB}"/>
              </a:ext>
            </a:extLst>
          </p:cNvPr>
          <p:cNvSpPr/>
          <p:nvPr/>
        </p:nvSpPr>
        <p:spPr>
          <a:xfrm>
            <a:off x="7643108" y="4204570"/>
            <a:ext cx="2743195" cy="243656"/>
          </a:xfrm>
          <a:prstGeom prst="rect">
            <a:avLst/>
          </a:prstGeom>
        </p:spPr>
        <p:txBody>
          <a:bodyPr wrap="square" lIns="0" tIns="0" rIns="0" bIns="0" anchor="t">
            <a:spAutoFit/>
          </a:bodyPr>
          <a:lstStyle/>
          <a:p>
            <a:pPr>
              <a:lnSpc>
                <a:spcPts val="1900"/>
              </a:lnSpc>
            </a:pPr>
            <a:r>
              <a:rPr lang="en-US" b="1" kern="0" dirty="0">
                <a:solidFill>
                  <a:schemeClr val="tx2"/>
                </a:solidFill>
                <a:latin typeface="+mj-lt"/>
              </a:rPr>
              <a:t>Improvements</a:t>
            </a:r>
          </a:p>
        </p:txBody>
      </p:sp>
      <p:sp>
        <p:nvSpPr>
          <p:cNvPr id="19" name="Rectangle 45">
            <a:extLst>
              <a:ext uri="{FF2B5EF4-FFF2-40B4-BE49-F238E27FC236}">
                <a16:creationId xmlns:a16="http://schemas.microsoft.com/office/drawing/2014/main" id="{B47C0AA5-10FB-4B33-B163-C141408BD24F}"/>
              </a:ext>
            </a:extLst>
          </p:cNvPr>
          <p:cNvSpPr/>
          <p:nvPr/>
        </p:nvSpPr>
        <p:spPr>
          <a:xfrm>
            <a:off x="7643106" y="2161975"/>
            <a:ext cx="3484311" cy="1448410"/>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Caused by multiple accesses to the Shared Memory variables: Mutex add overheads. New Design access Shared variables only once (at start or in the end) storing the data into a Local Variable, increasing the memory footprint of the Firmware.</a:t>
            </a:r>
          </a:p>
        </p:txBody>
      </p:sp>
      <p:cxnSp>
        <p:nvCxnSpPr>
          <p:cNvPr id="21" name="Connettore diritto 20">
            <a:extLst>
              <a:ext uri="{FF2B5EF4-FFF2-40B4-BE49-F238E27FC236}">
                <a16:creationId xmlns:a16="http://schemas.microsoft.com/office/drawing/2014/main" id="{EE95080B-D464-4C46-A8B5-A92E5A781DF3}"/>
              </a:ext>
            </a:extLst>
          </p:cNvPr>
          <p:cNvCxnSpPr/>
          <p:nvPr/>
        </p:nvCxnSpPr>
        <p:spPr>
          <a:xfrm>
            <a:off x="7642498" y="3834873"/>
            <a:ext cx="3484919" cy="0"/>
          </a:xfrm>
          <a:prstGeom prst="line">
            <a:avLst/>
          </a:prstGeom>
        </p:spPr>
        <p:style>
          <a:lnRef idx="2">
            <a:schemeClr val="dk1"/>
          </a:lnRef>
          <a:fillRef idx="0">
            <a:schemeClr val="dk1"/>
          </a:fillRef>
          <a:effectRef idx="1">
            <a:schemeClr val="dk1"/>
          </a:effectRef>
          <a:fontRef idx="minor">
            <a:schemeClr val="tx1"/>
          </a:fontRef>
        </p:style>
      </p:cxnSp>
      <p:graphicFrame>
        <p:nvGraphicFramePr>
          <p:cNvPr id="18" name="Grafico 17">
            <a:extLst>
              <a:ext uri="{FF2B5EF4-FFF2-40B4-BE49-F238E27FC236}">
                <a16:creationId xmlns:a16="http://schemas.microsoft.com/office/drawing/2014/main" id="{D81C5B76-15CF-4D7E-B337-413394F25E21}"/>
              </a:ext>
            </a:extLst>
          </p:cNvPr>
          <p:cNvGraphicFramePr>
            <a:graphicFrameLocks/>
          </p:cNvGraphicFramePr>
          <p:nvPr>
            <p:extLst>
              <p:ext uri="{D42A27DB-BD31-4B8C-83A1-F6EECF244321}">
                <p14:modId xmlns:p14="http://schemas.microsoft.com/office/powerpoint/2010/main" val="2575909253"/>
              </p:ext>
            </p:extLst>
          </p:nvPr>
        </p:nvGraphicFramePr>
        <p:xfrm>
          <a:off x="66558" y="1619506"/>
          <a:ext cx="6742737" cy="4387914"/>
        </p:xfrm>
        <a:graphic>
          <a:graphicData uri="http://schemas.openxmlformats.org/drawingml/2006/chart">
            <c:chart xmlns:c="http://schemas.openxmlformats.org/drawingml/2006/chart" xmlns:r="http://schemas.openxmlformats.org/officeDocument/2006/relationships" r:id="rId3"/>
          </a:graphicData>
        </a:graphic>
      </p:graphicFrame>
      <p:sp>
        <p:nvSpPr>
          <p:cNvPr id="2" name="Segnaposto numero diapositiva 1">
            <a:extLst>
              <a:ext uri="{FF2B5EF4-FFF2-40B4-BE49-F238E27FC236}">
                <a16:creationId xmlns:a16="http://schemas.microsoft.com/office/drawing/2014/main" id="{A95E8B2C-75BF-4F60-A640-38C2F2B2D611}"/>
              </a:ext>
            </a:extLst>
          </p:cNvPr>
          <p:cNvSpPr>
            <a:spLocks noGrp="1"/>
          </p:cNvSpPr>
          <p:nvPr>
            <p:ph type="sldNum" sz="quarter" idx="12"/>
          </p:nvPr>
        </p:nvSpPr>
        <p:spPr/>
        <p:txBody>
          <a:bodyPr/>
          <a:lstStyle/>
          <a:p>
            <a:r>
              <a:rPr lang="it-IT" dirty="0"/>
              <a:t>14</a:t>
            </a:r>
          </a:p>
        </p:txBody>
      </p:sp>
    </p:spTree>
    <p:extLst>
      <p:ext uri="{BB962C8B-B14F-4D97-AF65-F5344CB8AC3E}">
        <p14:creationId xmlns:p14="http://schemas.microsoft.com/office/powerpoint/2010/main" val="222569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Lst>
          </p:cNvPr>
          <p:cNvSpPr/>
          <p:nvPr/>
        </p:nvSpPr>
        <p:spPr>
          <a:xfrm>
            <a:off x="4111626" y="189230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3" name="Oval 12">
            <a:extLst>
              <a:ext uri="{FF2B5EF4-FFF2-40B4-BE49-F238E27FC236}">
                <a16:creationId xmlns:a16="http://schemas.microsoft.com/office/drawing/2014/main" id="{E3ECCC05-FF78-40FA-84FF-172821D8B58A}"/>
              </a:ext>
            </a:extLst>
          </p:cNvPr>
          <p:cNvSpPr/>
          <p:nvPr/>
        </p:nvSpPr>
        <p:spPr>
          <a:xfrm>
            <a:off x="5248275" y="3028950"/>
            <a:ext cx="1695450" cy="169545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PROJECT</a:t>
            </a:r>
          </a:p>
        </p:txBody>
      </p:sp>
      <p:sp>
        <p:nvSpPr>
          <p:cNvPr id="16" name="Rectangle: Rounded Corners 15">
            <a:extLst>
              <a:ext uri="{FF2B5EF4-FFF2-40B4-BE49-F238E27FC236}">
                <a16:creationId xmlns:a16="http://schemas.microsoft.com/office/drawing/2014/main" id="{D6178536-4D8A-4FF2-BBDC-4B3E7E0FCF26}"/>
              </a:ext>
            </a:extLst>
          </p:cNvPr>
          <p:cNvSpPr/>
          <p:nvPr/>
        </p:nvSpPr>
        <p:spPr>
          <a:xfrm>
            <a:off x="6943725" y="1785327"/>
            <a:ext cx="3660775" cy="740997"/>
          </a:xfrm>
          <a:prstGeom prst="roundRect">
            <a:avLst>
              <a:gd name="adj" fmla="val 50000"/>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Light"/>
                <a:ea typeface="+mn-ea"/>
                <a:cs typeface="+mn-cs"/>
              </a:rPr>
              <a:t>Firmware on a RTOS</a:t>
            </a:r>
          </a:p>
        </p:txBody>
      </p:sp>
      <p:sp>
        <p:nvSpPr>
          <p:cNvPr id="15" name="Oval 14">
            <a:extLst>
              <a:ext uri="{FF2B5EF4-FFF2-40B4-BE49-F238E27FC236}">
                <a16:creationId xmlns:a16="http://schemas.microsoft.com/office/drawing/2014/main" id="{416F1356-9015-4B5C-9C64-3C1D963E5F59}"/>
              </a:ext>
            </a:extLst>
          </p:cNvPr>
          <p:cNvSpPr/>
          <p:nvPr/>
        </p:nvSpPr>
        <p:spPr>
          <a:xfrm>
            <a:off x="6832600" y="1685925"/>
            <a:ext cx="939800" cy="939800"/>
          </a:xfrm>
          <a:prstGeom prst="ellipse">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9" name="Rectangle: Rounded Corners 18">
            <a:extLst>
              <a:ext uri="{FF2B5EF4-FFF2-40B4-BE49-F238E27FC236}">
                <a16:creationId xmlns:a16="http://schemas.microsoft.com/office/drawing/2014/main" id="{EB7F2E37-0ACF-4E8A-9C1D-EC5B65BA2906}"/>
              </a:ext>
            </a:extLst>
          </p:cNvPr>
          <p:cNvSpPr/>
          <p:nvPr/>
        </p:nvSpPr>
        <p:spPr>
          <a:xfrm>
            <a:off x="7693025" y="3506177"/>
            <a:ext cx="3660775" cy="740997"/>
          </a:xfrm>
          <a:prstGeom prst="roundRect">
            <a:avLst>
              <a:gd name="adj" fmla="val 50000"/>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            </a:t>
            </a:r>
            <a:r>
              <a:rPr kumimoji="0" lang="en-US" sz="1600" b="1" i="0" u="none" strike="noStrike" kern="1200" cap="none" spc="0" normalizeH="0" baseline="0" noProof="0" dirty="0">
                <a:ln>
                  <a:noFill/>
                </a:ln>
                <a:solidFill>
                  <a:prstClr val="white"/>
                </a:solidFill>
                <a:effectLst/>
                <a:uLnTx/>
                <a:uFillTx/>
                <a:latin typeface="Segoe UI Light"/>
                <a:ea typeface="+mn-ea"/>
                <a:cs typeface="+mn-cs"/>
              </a:rPr>
              <a:t>Characterization of Overheads</a:t>
            </a:r>
          </a:p>
        </p:txBody>
      </p:sp>
      <p:sp>
        <p:nvSpPr>
          <p:cNvPr id="20" name="Oval 19">
            <a:extLst>
              <a:ext uri="{FF2B5EF4-FFF2-40B4-BE49-F238E27FC236}">
                <a16:creationId xmlns:a16="http://schemas.microsoft.com/office/drawing/2014/main" id="{88F812F5-70AF-4FBD-80D9-D59B3C456D5E}"/>
              </a:ext>
            </a:extLst>
          </p:cNvPr>
          <p:cNvSpPr/>
          <p:nvPr/>
        </p:nvSpPr>
        <p:spPr>
          <a:xfrm>
            <a:off x="7581900" y="3406775"/>
            <a:ext cx="939800" cy="939800"/>
          </a:xfrm>
          <a:prstGeom prst="ellipse">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21" name="Rectangle: Rounded Corners 20">
            <a:extLst>
              <a:ext uri="{FF2B5EF4-FFF2-40B4-BE49-F238E27FC236}">
                <a16:creationId xmlns:a16="http://schemas.microsoft.com/office/drawing/2014/main" id="{952C5002-7E64-4069-ACA0-6876E54A9B46}"/>
              </a:ext>
            </a:extLst>
          </p:cNvPr>
          <p:cNvSpPr/>
          <p:nvPr/>
        </p:nvSpPr>
        <p:spPr>
          <a:xfrm>
            <a:off x="6943725" y="5326428"/>
            <a:ext cx="3660775" cy="740997"/>
          </a:xfrm>
          <a:prstGeom prst="roundRect">
            <a:avLst>
              <a:gd name="adj" fmla="val 50000"/>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          </a:t>
            </a:r>
            <a:r>
              <a:rPr kumimoji="0" lang="en-US" sz="1600" b="1" i="0" u="none" strike="noStrike" kern="1200" cap="none" spc="0" normalizeH="0" baseline="0" noProof="0" dirty="0">
                <a:ln>
                  <a:noFill/>
                </a:ln>
                <a:solidFill>
                  <a:prstClr val="white"/>
                </a:solidFill>
                <a:effectLst/>
                <a:uLnTx/>
                <a:uFillTx/>
                <a:latin typeface="Segoe UI Light"/>
                <a:ea typeface="+mn-ea"/>
                <a:cs typeface="+mn-cs"/>
              </a:rPr>
              <a:t>HIL Successful Testing </a:t>
            </a:r>
          </a:p>
        </p:txBody>
      </p:sp>
      <p:sp>
        <p:nvSpPr>
          <p:cNvPr id="22" name="Oval 21">
            <a:extLst>
              <a:ext uri="{FF2B5EF4-FFF2-40B4-BE49-F238E27FC236}">
                <a16:creationId xmlns:a16="http://schemas.microsoft.com/office/drawing/2014/main" id="{A49C5F3A-6F0D-4A0F-AE6E-92F342C22ACD}"/>
              </a:ext>
            </a:extLst>
          </p:cNvPr>
          <p:cNvSpPr/>
          <p:nvPr/>
        </p:nvSpPr>
        <p:spPr>
          <a:xfrm>
            <a:off x="6832600" y="5227026"/>
            <a:ext cx="939800" cy="939800"/>
          </a:xfrm>
          <a:prstGeom prst="ellipse">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25" name="Rectangle: Rounded Corners 24">
            <a:extLst>
              <a:ext uri="{FF2B5EF4-FFF2-40B4-BE49-F238E27FC236}">
                <a16:creationId xmlns:a16="http://schemas.microsoft.com/office/drawing/2014/main" id="{94A75A79-A67A-4A23-8588-7FC5EB9A5183}"/>
              </a:ext>
            </a:extLst>
          </p:cNvPr>
          <p:cNvSpPr/>
          <p:nvPr/>
        </p:nvSpPr>
        <p:spPr>
          <a:xfrm>
            <a:off x="1587500" y="1785327"/>
            <a:ext cx="3660775" cy="740997"/>
          </a:xfrm>
          <a:prstGeom prst="roundRect">
            <a:avLst>
              <a:gd name="adj" fmla="val 50000"/>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Light"/>
                <a:ea typeface="+mn-ea"/>
                <a:cs typeface="+mn-cs"/>
              </a:rPr>
              <a:t>         First Power Controller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Light"/>
                <a:ea typeface="+mn-ea"/>
                <a:cs typeface="+mn-cs"/>
              </a:rPr>
              <a:t>          Firmware for RISC-V</a:t>
            </a:r>
          </a:p>
        </p:txBody>
      </p:sp>
      <p:sp>
        <p:nvSpPr>
          <p:cNvPr id="26" name="Oval 25">
            <a:extLst>
              <a:ext uri="{FF2B5EF4-FFF2-40B4-BE49-F238E27FC236}">
                <a16:creationId xmlns:a16="http://schemas.microsoft.com/office/drawing/2014/main" id="{BBC62739-FA35-49F8-8929-743B31F55A69}"/>
              </a:ext>
            </a:extLst>
          </p:cNvPr>
          <p:cNvSpPr/>
          <p:nvPr/>
        </p:nvSpPr>
        <p:spPr>
          <a:xfrm>
            <a:off x="4419600" y="1685925"/>
            <a:ext cx="939800" cy="939800"/>
          </a:xfrm>
          <a:prstGeom prst="ellipse">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27" name="Rectangle: Rounded Corners 26">
            <a:extLst>
              <a:ext uri="{FF2B5EF4-FFF2-40B4-BE49-F238E27FC236}">
                <a16:creationId xmlns:a16="http://schemas.microsoft.com/office/drawing/2014/main" id="{71BB375D-5EE6-4428-9817-2C7DB6B94332}"/>
              </a:ext>
            </a:extLst>
          </p:cNvPr>
          <p:cNvSpPr/>
          <p:nvPr/>
        </p:nvSpPr>
        <p:spPr>
          <a:xfrm>
            <a:off x="838200" y="3506177"/>
            <a:ext cx="3660775" cy="740997"/>
          </a:xfrm>
          <a:prstGeom prst="roundRect">
            <a:avLst>
              <a:gd name="adj" fmla="val 50000"/>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600" b="1" dirty="0">
                <a:solidFill>
                  <a:prstClr val="white"/>
                </a:solidFill>
              </a:rPr>
              <a:t> Implementation on GW GAP8</a:t>
            </a:r>
          </a:p>
        </p:txBody>
      </p:sp>
      <p:sp>
        <p:nvSpPr>
          <p:cNvPr id="28" name="Oval 27">
            <a:extLst>
              <a:ext uri="{FF2B5EF4-FFF2-40B4-BE49-F238E27FC236}">
                <a16:creationId xmlns:a16="http://schemas.microsoft.com/office/drawing/2014/main" id="{B3A511B7-C7F3-4107-9962-1E10D2E087DD}"/>
              </a:ext>
            </a:extLst>
          </p:cNvPr>
          <p:cNvSpPr/>
          <p:nvPr/>
        </p:nvSpPr>
        <p:spPr>
          <a:xfrm>
            <a:off x="3670300" y="3406775"/>
            <a:ext cx="939800" cy="939800"/>
          </a:xfrm>
          <a:prstGeom prst="ellipse">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29" name="Rectangle: Rounded Corners 28">
            <a:extLst>
              <a:ext uri="{FF2B5EF4-FFF2-40B4-BE49-F238E27FC236}">
                <a16:creationId xmlns:a16="http://schemas.microsoft.com/office/drawing/2014/main" id="{D4D7D4B6-62C2-45AB-89A5-3A41DA021FD2}"/>
              </a:ext>
            </a:extLst>
          </p:cNvPr>
          <p:cNvSpPr/>
          <p:nvPr/>
        </p:nvSpPr>
        <p:spPr>
          <a:xfrm>
            <a:off x="1587500" y="5326428"/>
            <a:ext cx="3660775" cy="740997"/>
          </a:xfrm>
          <a:prstGeom prst="roundRect">
            <a:avLst>
              <a:gd name="adj" fmla="val 50000"/>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dirty="0">
                <a:solidFill>
                  <a:prstClr val="white"/>
                </a:solidFill>
                <a:latin typeface="Segoe UI Light"/>
              </a:rPr>
              <a:t> </a:t>
            </a:r>
            <a:r>
              <a:rPr lang="en-US" sz="1600" b="1" dirty="0">
                <a:solidFill>
                  <a:prstClr val="white"/>
                </a:solidFill>
              </a:rPr>
              <a:t>Control up to 64 Cores </a:t>
            </a:r>
          </a:p>
        </p:txBody>
      </p:sp>
      <p:sp>
        <p:nvSpPr>
          <p:cNvPr id="30" name="Oval 29">
            <a:extLst>
              <a:ext uri="{FF2B5EF4-FFF2-40B4-BE49-F238E27FC236}">
                <a16:creationId xmlns:a16="http://schemas.microsoft.com/office/drawing/2014/main" id="{83902602-D4BC-4D44-AC14-BB55A86C5D06}"/>
              </a:ext>
            </a:extLst>
          </p:cNvPr>
          <p:cNvSpPr/>
          <p:nvPr/>
        </p:nvSpPr>
        <p:spPr>
          <a:xfrm>
            <a:off x="4419600" y="5227026"/>
            <a:ext cx="939800" cy="939800"/>
          </a:xfrm>
          <a:prstGeom prst="ellipse">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5" name="Freeform 4665">
            <a:extLst>
              <a:ext uri="{FF2B5EF4-FFF2-40B4-BE49-F238E27FC236}">
                <a16:creationId xmlns:a16="http://schemas.microsoft.com/office/drawing/2014/main" id="{557E39B2-E017-4E5C-B53E-DDE3B9D4C92C}"/>
              </a:ext>
            </a:extLst>
          </p:cNvPr>
          <p:cNvSpPr>
            <a:spLocks/>
          </p:cNvSpPr>
          <p:nvPr/>
        </p:nvSpPr>
        <p:spPr bwMode="auto">
          <a:xfrm>
            <a:off x="7877961" y="370283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42" name="Freeform 4346">
            <a:extLst>
              <a:ext uri="{FF2B5EF4-FFF2-40B4-BE49-F238E27FC236}">
                <a16:creationId xmlns:a16="http://schemas.microsoft.com/office/drawing/2014/main" id="{D131817A-5B27-4718-8BAC-45C9CEDA45D9}"/>
              </a:ext>
            </a:extLst>
          </p:cNvPr>
          <p:cNvSpPr>
            <a:spLocks noEditPoints="1"/>
          </p:cNvSpPr>
          <p:nvPr/>
        </p:nvSpPr>
        <p:spPr bwMode="auto">
          <a:xfrm>
            <a:off x="3967321" y="370379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a:ea typeface="+mn-ea"/>
              <a:cs typeface="+mn-cs"/>
            </a:endParaRPr>
          </a:p>
        </p:txBody>
      </p:sp>
      <p:sp>
        <p:nvSpPr>
          <p:cNvPr id="44" name="Rectangle: Rounded Corners 5">
            <a:extLst>
              <a:ext uri="{FF2B5EF4-FFF2-40B4-BE49-F238E27FC236}">
                <a16:creationId xmlns:a16="http://schemas.microsoft.com/office/drawing/2014/main" id="{83291B1A-4F6B-4FCF-877B-00D697DD2C47}"/>
              </a:ext>
            </a:extLst>
          </p:cNvPr>
          <p:cNvSpPr/>
          <p:nvPr/>
        </p:nvSpPr>
        <p:spPr>
          <a:xfrm>
            <a:off x="12401550" y="3175750"/>
            <a:ext cx="2997200" cy="908729"/>
          </a:xfrm>
          <a:prstGeom prst="roundRect">
            <a:avLst>
              <a:gd name="adj" fmla="val 10898"/>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Light" panose="020F0302020204030204"/>
                <a:ea typeface="+mn-ea"/>
                <a:cs typeface="+mn-cs"/>
              </a:rPr>
              <a:t>Power Controller System</a:t>
            </a:r>
          </a:p>
        </p:txBody>
      </p:sp>
      <p:sp>
        <p:nvSpPr>
          <p:cNvPr id="45" name="Rectangle 82">
            <a:extLst>
              <a:ext uri="{FF2B5EF4-FFF2-40B4-BE49-F238E27FC236}">
                <a16:creationId xmlns:a16="http://schemas.microsoft.com/office/drawing/2014/main" id="{C386C70A-4AE0-4D5C-9D75-847A87579E6B}"/>
              </a:ext>
            </a:extLst>
          </p:cNvPr>
          <p:cNvSpPr/>
          <p:nvPr/>
        </p:nvSpPr>
        <p:spPr>
          <a:xfrm>
            <a:off x="12446276" y="1594919"/>
            <a:ext cx="667657" cy="667657"/>
          </a:xfrm>
          <a:prstGeom prst="rect">
            <a:avLst/>
          </a:prstGeom>
          <a:solidFill>
            <a:srgbClr val="FE8D2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Rectangle 5">
            <a:extLst>
              <a:ext uri="{FF2B5EF4-FFF2-40B4-BE49-F238E27FC236}">
                <a16:creationId xmlns:a16="http://schemas.microsoft.com/office/drawing/2014/main" id="{DD28B071-434F-4408-B671-8138ABD14F1E}"/>
              </a:ext>
            </a:extLst>
          </p:cNvPr>
          <p:cNvSpPr/>
          <p:nvPr/>
        </p:nvSpPr>
        <p:spPr>
          <a:xfrm>
            <a:off x="13232493" y="2404699"/>
            <a:ext cx="667657" cy="667657"/>
          </a:xfrm>
          <a:prstGeom prst="rect">
            <a:avLst/>
          </a:prstGeom>
          <a:solidFill>
            <a:srgbClr val="AAAA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6">
            <a:extLst>
              <a:ext uri="{FF2B5EF4-FFF2-40B4-BE49-F238E27FC236}">
                <a16:creationId xmlns:a16="http://schemas.microsoft.com/office/drawing/2014/main" id="{2687D53A-613B-4E47-AD9E-0AB158E95C41}"/>
              </a:ext>
            </a:extLst>
          </p:cNvPr>
          <p:cNvSpPr/>
          <p:nvPr/>
        </p:nvSpPr>
        <p:spPr>
          <a:xfrm>
            <a:off x="13232493" y="0"/>
            <a:ext cx="667657" cy="667657"/>
          </a:xfrm>
          <a:prstGeom prst="rect">
            <a:avLst/>
          </a:prstGeom>
          <a:solidFill>
            <a:srgbClr val="016A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Rectangle 8">
            <a:extLst>
              <a:ext uri="{FF2B5EF4-FFF2-40B4-BE49-F238E27FC236}">
                <a16:creationId xmlns:a16="http://schemas.microsoft.com/office/drawing/2014/main" id="{D424D4A9-198A-45BD-891E-C2E04A8394E5}"/>
              </a:ext>
            </a:extLst>
          </p:cNvPr>
          <p:cNvSpPr/>
          <p:nvPr/>
        </p:nvSpPr>
        <p:spPr>
          <a:xfrm>
            <a:off x="13232493" y="798285"/>
            <a:ext cx="667657" cy="667657"/>
          </a:xfrm>
          <a:prstGeom prst="rect">
            <a:avLst/>
          </a:prstGeom>
          <a:solidFill>
            <a:srgbClr val="46B68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72">
            <a:extLst>
              <a:ext uri="{FF2B5EF4-FFF2-40B4-BE49-F238E27FC236}">
                <a16:creationId xmlns:a16="http://schemas.microsoft.com/office/drawing/2014/main" id="{FAB82BF3-367A-4472-B488-8A1CFE441DFB}"/>
              </a:ext>
            </a:extLst>
          </p:cNvPr>
          <p:cNvSpPr/>
          <p:nvPr/>
        </p:nvSpPr>
        <p:spPr>
          <a:xfrm>
            <a:off x="12446277" y="2404699"/>
            <a:ext cx="667657" cy="667657"/>
          </a:xfrm>
          <a:prstGeom prst="rect">
            <a:avLst/>
          </a:prstGeom>
          <a:solidFill>
            <a:srgbClr val="7C7C7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73">
            <a:extLst>
              <a:ext uri="{FF2B5EF4-FFF2-40B4-BE49-F238E27FC236}">
                <a16:creationId xmlns:a16="http://schemas.microsoft.com/office/drawing/2014/main" id="{BA5F115B-196D-4527-A6DE-23640545B52E}"/>
              </a:ext>
            </a:extLst>
          </p:cNvPr>
          <p:cNvSpPr/>
          <p:nvPr/>
        </p:nvSpPr>
        <p:spPr>
          <a:xfrm>
            <a:off x="12446277" y="0"/>
            <a:ext cx="667657" cy="667657"/>
          </a:xfrm>
          <a:prstGeom prst="rect">
            <a:avLst/>
          </a:prstGeom>
          <a:solidFill>
            <a:srgbClr val="01568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74">
            <a:extLst>
              <a:ext uri="{FF2B5EF4-FFF2-40B4-BE49-F238E27FC236}">
                <a16:creationId xmlns:a16="http://schemas.microsoft.com/office/drawing/2014/main" id="{DFCABDD5-82A5-4158-9B47-E0EF4A062FE8}"/>
              </a:ext>
            </a:extLst>
          </p:cNvPr>
          <p:cNvSpPr/>
          <p:nvPr/>
        </p:nvSpPr>
        <p:spPr>
          <a:xfrm>
            <a:off x="12446277" y="798285"/>
            <a:ext cx="667657" cy="667657"/>
          </a:xfrm>
          <a:prstGeom prst="rect">
            <a:avLst/>
          </a:prstGeom>
          <a:solidFill>
            <a:srgbClr val="38906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76">
            <a:extLst>
              <a:ext uri="{FF2B5EF4-FFF2-40B4-BE49-F238E27FC236}">
                <a16:creationId xmlns:a16="http://schemas.microsoft.com/office/drawing/2014/main" id="{AAA665A7-A287-428A-A64A-39C4F9BBE007}"/>
              </a:ext>
            </a:extLst>
          </p:cNvPr>
          <p:cNvSpPr/>
          <p:nvPr/>
        </p:nvSpPr>
        <p:spPr>
          <a:xfrm>
            <a:off x="14018709" y="2404699"/>
            <a:ext cx="667657" cy="667657"/>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77">
            <a:extLst>
              <a:ext uri="{FF2B5EF4-FFF2-40B4-BE49-F238E27FC236}">
                <a16:creationId xmlns:a16="http://schemas.microsoft.com/office/drawing/2014/main" id="{1AE0AABA-5ED4-45A2-AE63-3DABD2AEBBF3}"/>
              </a:ext>
            </a:extLst>
          </p:cNvPr>
          <p:cNvSpPr/>
          <p:nvPr/>
        </p:nvSpPr>
        <p:spPr>
          <a:xfrm>
            <a:off x="14018709" y="0"/>
            <a:ext cx="667657" cy="667657"/>
          </a:xfrm>
          <a:prstGeom prst="rect">
            <a:avLst/>
          </a:prstGeom>
          <a:solidFill>
            <a:srgbClr val="0185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78">
            <a:extLst>
              <a:ext uri="{FF2B5EF4-FFF2-40B4-BE49-F238E27FC236}">
                <a16:creationId xmlns:a16="http://schemas.microsoft.com/office/drawing/2014/main" id="{24BD28F1-7D7A-4ECB-8AF0-1A034B30FB54}"/>
              </a:ext>
            </a:extLst>
          </p:cNvPr>
          <p:cNvSpPr/>
          <p:nvPr/>
        </p:nvSpPr>
        <p:spPr>
          <a:xfrm>
            <a:off x="14018709" y="798285"/>
            <a:ext cx="667657" cy="667657"/>
          </a:xfrm>
          <a:prstGeom prst="rect">
            <a:avLst/>
          </a:prstGeom>
          <a:solidFill>
            <a:srgbClr val="7ACC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80">
            <a:extLst>
              <a:ext uri="{FF2B5EF4-FFF2-40B4-BE49-F238E27FC236}">
                <a16:creationId xmlns:a16="http://schemas.microsoft.com/office/drawing/2014/main" id="{F5985716-EFAB-4C88-BA79-1781D46EA8C7}"/>
              </a:ext>
            </a:extLst>
          </p:cNvPr>
          <p:cNvSpPr/>
          <p:nvPr/>
        </p:nvSpPr>
        <p:spPr>
          <a:xfrm>
            <a:off x="13232493" y="1594919"/>
            <a:ext cx="667657" cy="667657"/>
          </a:xfrm>
          <a:prstGeom prst="rect">
            <a:avLst/>
          </a:prstGeom>
          <a:solidFill>
            <a:srgbClr val="FEA34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82">
            <a:extLst>
              <a:ext uri="{FF2B5EF4-FFF2-40B4-BE49-F238E27FC236}">
                <a16:creationId xmlns:a16="http://schemas.microsoft.com/office/drawing/2014/main" id="{596BF934-6148-441E-934B-3731B207B446}"/>
              </a:ext>
            </a:extLst>
          </p:cNvPr>
          <p:cNvSpPr/>
          <p:nvPr/>
        </p:nvSpPr>
        <p:spPr>
          <a:xfrm>
            <a:off x="12446276" y="1594919"/>
            <a:ext cx="667657" cy="667657"/>
          </a:xfrm>
          <a:prstGeom prst="rect">
            <a:avLst/>
          </a:prstGeom>
          <a:solidFill>
            <a:srgbClr val="FE8D2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Rectangle 83">
            <a:extLst>
              <a:ext uri="{FF2B5EF4-FFF2-40B4-BE49-F238E27FC236}">
                <a16:creationId xmlns:a16="http://schemas.microsoft.com/office/drawing/2014/main" id="{EB6039D3-E202-4F5A-BFF3-4FBC118BEBB9}"/>
              </a:ext>
            </a:extLst>
          </p:cNvPr>
          <p:cNvSpPr/>
          <p:nvPr/>
        </p:nvSpPr>
        <p:spPr>
          <a:xfrm>
            <a:off x="14018709" y="1594919"/>
            <a:ext cx="667657" cy="667657"/>
          </a:xfrm>
          <a:prstGeom prst="rect">
            <a:avLst/>
          </a:prstGeom>
          <a:solidFill>
            <a:srgbClr val="FEBF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Connector 7">
            <a:extLst>
              <a:ext uri="{FF2B5EF4-FFF2-40B4-BE49-F238E27FC236}">
                <a16:creationId xmlns:a16="http://schemas.microsoft.com/office/drawing/2014/main" id="{E3846FA7-BD46-4104-B621-CA1467234E74}"/>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2" name="Title 1">
            <a:extLst>
              <a:ext uri="{FF2B5EF4-FFF2-40B4-BE49-F238E27FC236}">
                <a16:creationId xmlns:a16="http://schemas.microsoft.com/office/drawing/2014/main" id="{4F4210EB-2364-4C26-91C6-6C21E5A34336}"/>
              </a:ext>
            </a:extLst>
          </p:cNvPr>
          <p:cNvSpPr txBox="1">
            <a:spLocks/>
          </p:cNvSpPr>
          <p:nvPr/>
        </p:nvSpPr>
        <p:spPr>
          <a:xfrm>
            <a:off x="228600" y="36454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alibri Light" panose="020F0302020204030204" pitchFamily="34" charset="0"/>
                <a:cs typeface="Calibri Light" panose="020F0302020204030204" pitchFamily="34" charset="0"/>
              </a:rPr>
              <a:t>Contribution</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lang="en-US" sz="2000" dirty="0">
                <a:solidFill>
                  <a:srgbClr val="000000">
                    <a:lumMod val="75000"/>
                    <a:lumOff val="25000"/>
                  </a:srgbClr>
                </a:solidFill>
                <a:latin typeface="Century Gothic"/>
              </a:rPr>
              <a:t>Project Analysis</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73" name="Straight Connector 13">
            <a:extLst>
              <a:ext uri="{FF2B5EF4-FFF2-40B4-BE49-F238E27FC236}">
                <a16:creationId xmlns:a16="http://schemas.microsoft.com/office/drawing/2014/main" id="{B424107C-A482-4854-8ADC-88B93C76A36D}"/>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luce&#10;&#10;Descrizione generata automaticamente">
            <a:extLst>
              <a:ext uri="{FF2B5EF4-FFF2-40B4-BE49-F238E27FC236}">
                <a16:creationId xmlns:a16="http://schemas.microsoft.com/office/drawing/2014/main" id="{BD2E57E2-5616-4E91-86EA-0733E579D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661" y="5454764"/>
            <a:ext cx="415906" cy="415906"/>
          </a:xfrm>
          <a:prstGeom prst="rect">
            <a:avLst/>
          </a:prstGeom>
        </p:spPr>
      </p:pic>
      <p:pic>
        <p:nvPicPr>
          <p:cNvPr id="7" name="Immagine 6" descr="Immagine che contiene segnale, disegnando&#10;&#10;Descrizione generata automaticamente">
            <a:extLst>
              <a:ext uri="{FF2B5EF4-FFF2-40B4-BE49-F238E27FC236}">
                <a16:creationId xmlns:a16="http://schemas.microsoft.com/office/drawing/2014/main" id="{C095B160-DE10-48ED-B133-6FB14A361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3070" y="1959167"/>
            <a:ext cx="393315" cy="393315"/>
          </a:xfrm>
          <a:prstGeom prst="rect">
            <a:avLst/>
          </a:prstGeom>
        </p:spPr>
      </p:pic>
      <p:pic>
        <p:nvPicPr>
          <p:cNvPr id="10" name="Immagine 9" descr="Immagine che contiene disegnando&#10;&#10;Descrizione generata automaticamente">
            <a:extLst>
              <a:ext uri="{FF2B5EF4-FFF2-40B4-BE49-F238E27FC236}">
                <a16:creationId xmlns:a16="http://schemas.microsoft.com/office/drawing/2014/main" id="{EB38AE10-7CD8-40FD-BA2A-0FDDAE9F9A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5230" y="5479230"/>
            <a:ext cx="538575" cy="538575"/>
          </a:xfrm>
          <a:prstGeom prst="rect">
            <a:avLst/>
          </a:prstGeom>
        </p:spPr>
      </p:pic>
      <p:pic>
        <p:nvPicPr>
          <p:cNvPr id="17" name="Immagine 16" descr="Immagine che contiene disegnando&#10;&#10;Descrizione generata automaticamente">
            <a:extLst>
              <a:ext uri="{FF2B5EF4-FFF2-40B4-BE49-F238E27FC236}">
                <a16:creationId xmlns:a16="http://schemas.microsoft.com/office/drawing/2014/main" id="{A0C33FAB-EA78-4A7D-9B0B-2C95F697C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2493" y="1892300"/>
            <a:ext cx="504048" cy="504048"/>
          </a:xfrm>
          <a:prstGeom prst="rect">
            <a:avLst/>
          </a:prstGeom>
        </p:spPr>
      </p:pic>
      <p:sp>
        <p:nvSpPr>
          <p:cNvPr id="2" name="Segnaposto numero diapositiva 1">
            <a:extLst>
              <a:ext uri="{FF2B5EF4-FFF2-40B4-BE49-F238E27FC236}">
                <a16:creationId xmlns:a16="http://schemas.microsoft.com/office/drawing/2014/main" id="{6D9FDDDA-346D-4105-89D0-BD7C5621735B}"/>
              </a:ext>
            </a:extLst>
          </p:cNvPr>
          <p:cNvSpPr>
            <a:spLocks noGrp="1"/>
          </p:cNvSpPr>
          <p:nvPr>
            <p:ph type="sldNum" sz="quarter" idx="12"/>
          </p:nvPr>
        </p:nvSpPr>
        <p:spPr/>
        <p:txBody>
          <a:bodyPr/>
          <a:lstStyle/>
          <a:p>
            <a:fld id="{06FEDF93-2BFD-41CA-ABC7-B039102F3792}" type="slidenum">
              <a:rPr lang="en-US" smtClean="0"/>
              <a:t>2</a:t>
            </a:fld>
            <a:endParaRPr lang="en-US"/>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D356BD42-F5A0-43E9-B4DE-3CC18E382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956" y="1498707"/>
            <a:ext cx="10099741" cy="5276063"/>
          </a:xfrm>
          <a:prstGeom prst="rect">
            <a:avLst/>
          </a:prstGeom>
        </p:spPr>
      </p:pic>
      <p:sp>
        <p:nvSpPr>
          <p:cNvPr id="2" name="TextBox 1">
            <a:extLst>
              <a:ext uri="{FF2B5EF4-FFF2-40B4-BE49-F238E27FC236}">
                <a16:creationId xmlns:a16="http://schemas.microsoft.com/office/drawing/2014/main" id="{F25853CB-B8B0-493A-B265-AA7795626625}"/>
              </a:ext>
            </a:extLst>
          </p:cNvPr>
          <p:cNvSpPr txBox="1"/>
          <p:nvPr/>
        </p:nvSpPr>
        <p:spPr>
          <a:xfrm>
            <a:off x="383135" y="24960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HIL RESULTS</a:t>
            </a:r>
            <a:endParaRPr lang="id-ID" sz="4400" b="1" dirty="0">
              <a:solidFill>
                <a:schemeClr val="tx1">
                  <a:lumMod val="75000"/>
                  <a:lumOff val="25000"/>
                </a:schemeClr>
              </a:solidFill>
              <a:latin typeface="+mj-lt"/>
            </a:endParaRPr>
          </a:p>
        </p:txBody>
      </p:sp>
      <p:sp>
        <p:nvSpPr>
          <p:cNvPr id="3" name="Rectangle 2">
            <a:extLst>
              <a:ext uri="{FF2B5EF4-FFF2-40B4-BE49-F238E27FC236}">
                <a16:creationId xmlns:a16="http://schemas.microsoft.com/office/drawing/2014/main" id="{5F940AB4-727D-477B-96AC-45E6CF3E8291}"/>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9E60AC67-B952-4735-B6D8-5D900C42CF22}"/>
              </a:ext>
            </a:extLst>
          </p:cNvPr>
          <p:cNvGrpSpPr/>
          <p:nvPr/>
        </p:nvGrpSpPr>
        <p:grpSpPr>
          <a:xfrm>
            <a:off x="7322498" y="2071843"/>
            <a:ext cx="287338" cy="277813"/>
            <a:chOff x="4892675" y="787400"/>
            <a:chExt cx="287338" cy="277813"/>
          </a:xfrm>
          <a:solidFill>
            <a:schemeClr val="bg1"/>
          </a:solidFill>
        </p:grpSpPr>
        <p:sp>
          <p:nvSpPr>
            <p:cNvPr id="126" name="Freeform 78">
              <a:extLst>
                <a:ext uri="{FF2B5EF4-FFF2-40B4-BE49-F238E27FC236}">
                  <a16:creationId xmlns:a16="http://schemas.microsoft.com/office/drawing/2014/main" id="{AAFC065F-0725-4003-92CF-3C1641AD205E}"/>
                </a:ext>
              </a:extLst>
            </p:cNvPr>
            <p:cNvSpPr>
              <a:spLocks/>
            </p:cNvSpPr>
            <p:nvPr/>
          </p:nvSpPr>
          <p:spPr bwMode="auto">
            <a:xfrm>
              <a:off x="4892675" y="787400"/>
              <a:ext cx="287338" cy="201613"/>
            </a:xfrm>
            <a:custGeom>
              <a:avLst/>
              <a:gdLst>
                <a:gd name="T0" fmla="*/ 53 w 903"/>
                <a:gd name="T1" fmla="*/ 0 h 633"/>
                <a:gd name="T2" fmla="*/ 36 w 903"/>
                <a:gd name="T3" fmla="*/ 5 h 633"/>
                <a:gd name="T4" fmla="*/ 21 w 903"/>
                <a:gd name="T5" fmla="*/ 14 h 633"/>
                <a:gd name="T6" fmla="*/ 10 w 903"/>
                <a:gd name="T7" fmla="*/ 27 h 633"/>
                <a:gd name="T8" fmla="*/ 2 w 903"/>
                <a:gd name="T9" fmla="*/ 43 h 633"/>
                <a:gd name="T10" fmla="*/ 0 w 903"/>
                <a:gd name="T11" fmla="*/ 60 h 633"/>
                <a:gd name="T12" fmla="*/ 1 w 903"/>
                <a:gd name="T13" fmla="*/ 584 h 633"/>
                <a:gd name="T14" fmla="*/ 6 w 903"/>
                <a:gd name="T15" fmla="*/ 600 h 633"/>
                <a:gd name="T16" fmla="*/ 17 w 903"/>
                <a:gd name="T17" fmla="*/ 614 h 633"/>
                <a:gd name="T18" fmla="*/ 31 w 903"/>
                <a:gd name="T19" fmla="*/ 625 h 633"/>
                <a:gd name="T20" fmla="*/ 47 w 903"/>
                <a:gd name="T21" fmla="*/ 631 h 633"/>
                <a:gd name="T22" fmla="*/ 315 w 903"/>
                <a:gd name="T23" fmla="*/ 633 h 633"/>
                <a:gd name="T24" fmla="*/ 324 w 903"/>
                <a:gd name="T25" fmla="*/ 629 h 633"/>
                <a:gd name="T26" fmla="*/ 329 w 903"/>
                <a:gd name="T27" fmla="*/ 623 h 633"/>
                <a:gd name="T28" fmla="*/ 330 w 903"/>
                <a:gd name="T29" fmla="*/ 614 h 633"/>
                <a:gd name="T30" fmla="*/ 326 w 903"/>
                <a:gd name="T31" fmla="*/ 607 h 633"/>
                <a:gd name="T32" fmla="*/ 318 w 903"/>
                <a:gd name="T33" fmla="*/ 603 h 633"/>
                <a:gd name="T34" fmla="*/ 53 w 903"/>
                <a:gd name="T35" fmla="*/ 601 h 633"/>
                <a:gd name="T36" fmla="*/ 38 w 903"/>
                <a:gd name="T37" fmla="*/ 593 h 633"/>
                <a:gd name="T38" fmla="*/ 30 w 903"/>
                <a:gd name="T39" fmla="*/ 578 h 633"/>
                <a:gd name="T40" fmla="*/ 30 w 903"/>
                <a:gd name="T41" fmla="*/ 54 h 633"/>
                <a:gd name="T42" fmla="*/ 38 w 903"/>
                <a:gd name="T43" fmla="*/ 39 h 633"/>
                <a:gd name="T44" fmla="*/ 53 w 903"/>
                <a:gd name="T45" fmla="*/ 31 h 633"/>
                <a:gd name="T46" fmla="*/ 848 w 903"/>
                <a:gd name="T47" fmla="*/ 31 h 633"/>
                <a:gd name="T48" fmla="*/ 863 w 903"/>
                <a:gd name="T49" fmla="*/ 39 h 633"/>
                <a:gd name="T50" fmla="*/ 872 w 903"/>
                <a:gd name="T51" fmla="*/ 54 h 633"/>
                <a:gd name="T52" fmla="*/ 872 w 903"/>
                <a:gd name="T53" fmla="*/ 578 h 633"/>
                <a:gd name="T54" fmla="*/ 863 w 903"/>
                <a:gd name="T55" fmla="*/ 593 h 633"/>
                <a:gd name="T56" fmla="*/ 848 w 903"/>
                <a:gd name="T57" fmla="*/ 601 h 633"/>
                <a:gd name="T58" fmla="*/ 795 w 903"/>
                <a:gd name="T59" fmla="*/ 603 h 633"/>
                <a:gd name="T60" fmla="*/ 787 w 903"/>
                <a:gd name="T61" fmla="*/ 607 h 633"/>
                <a:gd name="T62" fmla="*/ 783 w 903"/>
                <a:gd name="T63" fmla="*/ 614 h 633"/>
                <a:gd name="T64" fmla="*/ 784 w 903"/>
                <a:gd name="T65" fmla="*/ 623 h 633"/>
                <a:gd name="T66" fmla="*/ 789 w 903"/>
                <a:gd name="T67" fmla="*/ 629 h 633"/>
                <a:gd name="T68" fmla="*/ 798 w 903"/>
                <a:gd name="T69" fmla="*/ 633 h 633"/>
                <a:gd name="T70" fmla="*/ 855 w 903"/>
                <a:gd name="T71" fmla="*/ 631 h 633"/>
                <a:gd name="T72" fmla="*/ 871 w 903"/>
                <a:gd name="T73" fmla="*/ 625 h 633"/>
                <a:gd name="T74" fmla="*/ 885 w 903"/>
                <a:gd name="T75" fmla="*/ 614 h 633"/>
                <a:gd name="T76" fmla="*/ 895 w 903"/>
                <a:gd name="T77" fmla="*/ 600 h 633"/>
                <a:gd name="T78" fmla="*/ 902 w 903"/>
                <a:gd name="T79" fmla="*/ 584 h 633"/>
                <a:gd name="T80" fmla="*/ 903 w 903"/>
                <a:gd name="T81" fmla="*/ 60 h 633"/>
                <a:gd name="T82" fmla="*/ 900 w 903"/>
                <a:gd name="T83" fmla="*/ 43 h 633"/>
                <a:gd name="T84" fmla="*/ 892 w 903"/>
                <a:gd name="T85" fmla="*/ 27 h 633"/>
                <a:gd name="T86" fmla="*/ 880 w 903"/>
                <a:gd name="T87" fmla="*/ 14 h 633"/>
                <a:gd name="T88" fmla="*/ 866 w 903"/>
                <a:gd name="T89" fmla="*/ 5 h 633"/>
                <a:gd name="T90" fmla="*/ 848 w 903"/>
                <a:gd name="T91" fmla="*/ 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3" h="633">
                  <a:moveTo>
                    <a:pt x="843" y="0"/>
                  </a:moveTo>
                  <a:lnTo>
                    <a:pt x="60" y="0"/>
                  </a:lnTo>
                  <a:lnTo>
                    <a:pt x="53" y="0"/>
                  </a:lnTo>
                  <a:lnTo>
                    <a:pt x="48" y="1"/>
                  </a:lnTo>
                  <a:lnTo>
                    <a:pt x="42" y="3"/>
                  </a:lnTo>
                  <a:lnTo>
                    <a:pt x="36" y="5"/>
                  </a:lnTo>
                  <a:lnTo>
                    <a:pt x="31" y="7"/>
                  </a:lnTo>
                  <a:lnTo>
                    <a:pt x="26" y="10"/>
                  </a:lnTo>
                  <a:lnTo>
                    <a:pt x="21" y="14"/>
                  </a:lnTo>
                  <a:lnTo>
                    <a:pt x="17" y="18"/>
                  </a:lnTo>
                  <a:lnTo>
                    <a:pt x="14" y="22"/>
                  </a:lnTo>
                  <a:lnTo>
                    <a:pt x="10" y="27"/>
                  </a:lnTo>
                  <a:lnTo>
                    <a:pt x="6" y="32"/>
                  </a:lnTo>
                  <a:lnTo>
                    <a:pt x="4" y="37"/>
                  </a:lnTo>
                  <a:lnTo>
                    <a:pt x="2" y="43"/>
                  </a:lnTo>
                  <a:lnTo>
                    <a:pt x="1" y="48"/>
                  </a:lnTo>
                  <a:lnTo>
                    <a:pt x="0" y="54"/>
                  </a:lnTo>
                  <a:lnTo>
                    <a:pt x="0" y="60"/>
                  </a:lnTo>
                  <a:lnTo>
                    <a:pt x="0" y="571"/>
                  </a:lnTo>
                  <a:lnTo>
                    <a:pt x="0" y="578"/>
                  </a:lnTo>
                  <a:lnTo>
                    <a:pt x="1" y="584"/>
                  </a:lnTo>
                  <a:lnTo>
                    <a:pt x="2" y="590"/>
                  </a:lnTo>
                  <a:lnTo>
                    <a:pt x="4" y="595"/>
                  </a:lnTo>
                  <a:lnTo>
                    <a:pt x="6" y="600"/>
                  </a:lnTo>
                  <a:lnTo>
                    <a:pt x="10" y="606"/>
                  </a:lnTo>
                  <a:lnTo>
                    <a:pt x="13" y="610"/>
                  </a:lnTo>
                  <a:lnTo>
                    <a:pt x="17" y="614"/>
                  </a:lnTo>
                  <a:lnTo>
                    <a:pt x="21" y="619"/>
                  </a:lnTo>
                  <a:lnTo>
                    <a:pt x="26" y="622"/>
                  </a:lnTo>
                  <a:lnTo>
                    <a:pt x="31" y="625"/>
                  </a:lnTo>
                  <a:lnTo>
                    <a:pt x="36" y="627"/>
                  </a:lnTo>
                  <a:lnTo>
                    <a:pt x="42" y="629"/>
                  </a:lnTo>
                  <a:lnTo>
                    <a:pt x="47" y="631"/>
                  </a:lnTo>
                  <a:lnTo>
                    <a:pt x="53" y="631"/>
                  </a:lnTo>
                  <a:lnTo>
                    <a:pt x="60" y="633"/>
                  </a:lnTo>
                  <a:lnTo>
                    <a:pt x="315" y="633"/>
                  </a:lnTo>
                  <a:lnTo>
                    <a:pt x="318" y="631"/>
                  </a:lnTo>
                  <a:lnTo>
                    <a:pt x="322" y="631"/>
                  </a:lnTo>
                  <a:lnTo>
                    <a:pt x="324" y="629"/>
                  </a:lnTo>
                  <a:lnTo>
                    <a:pt x="326" y="628"/>
                  </a:lnTo>
                  <a:lnTo>
                    <a:pt x="328" y="625"/>
                  </a:lnTo>
                  <a:lnTo>
                    <a:pt x="329" y="623"/>
                  </a:lnTo>
                  <a:lnTo>
                    <a:pt x="330" y="620"/>
                  </a:lnTo>
                  <a:lnTo>
                    <a:pt x="330" y="618"/>
                  </a:lnTo>
                  <a:lnTo>
                    <a:pt x="330" y="614"/>
                  </a:lnTo>
                  <a:lnTo>
                    <a:pt x="329" y="611"/>
                  </a:lnTo>
                  <a:lnTo>
                    <a:pt x="328" y="609"/>
                  </a:lnTo>
                  <a:lnTo>
                    <a:pt x="326" y="607"/>
                  </a:lnTo>
                  <a:lnTo>
                    <a:pt x="324" y="605"/>
                  </a:lnTo>
                  <a:lnTo>
                    <a:pt x="322" y="604"/>
                  </a:lnTo>
                  <a:lnTo>
                    <a:pt x="318" y="603"/>
                  </a:lnTo>
                  <a:lnTo>
                    <a:pt x="315" y="603"/>
                  </a:lnTo>
                  <a:lnTo>
                    <a:pt x="60" y="603"/>
                  </a:lnTo>
                  <a:lnTo>
                    <a:pt x="53" y="601"/>
                  </a:lnTo>
                  <a:lnTo>
                    <a:pt x="48" y="599"/>
                  </a:lnTo>
                  <a:lnTo>
                    <a:pt x="43" y="597"/>
                  </a:lnTo>
                  <a:lnTo>
                    <a:pt x="38" y="593"/>
                  </a:lnTo>
                  <a:lnTo>
                    <a:pt x="35" y="589"/>
                  </a:lnTo>
                  <a:lnTo>
                    <a:pt x="32" y="583"/>
                  </a:lnTo>
                  <a:lnTo>
                    <a:pt x="30" y="578"/>
                  </a:lnTo>
                  <a:lnTo>
                    <a:pt x="30" y="572"/>
                  </a:lnTo>
                  <a:lnTo>
                    <a:pt x="30" y="60"/>
                  </a:lnTo>
                  <a:lnTo>
                    <a:pt x="30" y="54"/>
                  </a:lnTo>
                  <a:lnTo>
                    <a:pt x="32" y="48"/>
                  </a:lnTo>
                  <a:lnTo>
                    <a:pt x="35" y="44"/>
                  </a:lnTo>
                  <a:lnTo>
                    <a:pt x="38" y="39"/>
                  </a:lnTo>
                  <a:lnTo>
                    <a:pt x="43" y="35"/>
                  </a:lnTo>
                  <a:lnTo>
                    <a:pt x="48" y="33"/>
                  </a:lnTo>
                  <a:lnTo>
                    <a:pt x="53" y="31"/>
                  </a:lnTo>
                  <a:lnTo>
                    <a:pt x="60" y="30"/>
                  </a:lnTo>
                  <a:lnTo>
                    <a:pt x="843" y="30"/>
                  </a:lnTo>
                  <a:lnTo>
                    <a:pt x="848" y="31"/>
                  </a:lnTo>
                  <a:lnTo>
                    <a:pt x="855" y="32"/>
                  </a:lnTo>
                  <a:lnTo>
                    <a:pt x="859" y="35"/>
                  </a:lnTo>
                  <a:lnTo>
                    <a:pt x="863" y="39"/>
                  </a:lnTo>
                  <a:lnTo>
                    <a:pt x="868" y="44"/>
                  </a:lnTo>
                  <a:lnTo>
                    <a:pt x="870" y="48"/>
                  </a:lnTo>
                  <a:lnTo>
                    <a:pt x="872" y="54"/>
                  </a:lnTo>
                  <a:lnTo>
                    <a:pt x="873" y="60"/>
                  </a:lnTo>
                  <a:lnTo>
                    <a:pt x="873" y="571"/>
                  </a:lnTo>
                  <a:lnTo>
                    <a:pt x="872" y="578"/>
                  </a:lnTo>
                  <a:lnTo>
                    <a:pt x="871" y="583"/>
                  </a:lnTo>
                  <a:lnTo>
                    <a:pt x="868" y="589"/>
                  </a:lnTo>
                  <a:lnTo>
                    <a:pt x="863" y="593"/>
                  </a:lnTo>
                  <a:lnTo>
                    <a:pt x="859" y="597"/>
                  </a:lnTo>
                  <a:lnTo>
                    <a:pt x="855" y="599"/>
                  </a:lnTo>
                  <a:lnTo>
                    <a:pt x="848" y="601"/>
                  </a:lnTo>
                  <a:lnTo>
                    <a:pt x="843" y="603"/>
                  </a:lnTo>
                  <a:lnTo>
                    <a:pt x="798" y="603"/>
                  </a:lnTo>
                  <a:lnTo>
                    <a:pt x="795" y="603"/>
                  </a:lnTo>
                  <a:lnTo>
                    <a:pt x="791" y="604"/>
                  </a:lnTo>
                  <a:lnTo>
                    <a:pt x="789" y="605"/>
                  </a:lnTo>
                  <a:lnTo>
                    <a:pt x="787" y="607"/>
                  </a:lnTo>
                  <a:lnTo>
                    <a:pt x="785" y="609"/>
                  </a:lnTo>
                  <a:lnTo>
                    <a:pt x="784" y="611"/>
                  </a:lnTo>
                  <a:lnTo>
                    <a:pt x="783" y="614"/>
                  </a:lnTo>
                  <a:lnTo>
                    <a:pt x="783" y="618"/>
                  </a:lnTo>
                  <a:lnTo>
                    <a:pt x="783" y="620"/>
                  </a:lnTo>
                  <a:lnTo>
                    <a:pt x="784" y="623"/>
                  </a:lnTo>
                  <a:lnTo>
                    <a:pt x="785" y="625"/>
                  </a:lnTo>
                  <a:lnTo>
                    <a:pt x="787" y="628"/>
                  </a:lnTo>
                  <a:lnTo>
                    <a:pt x="789" y="629"/>
                  </a:lnTo>
                  <a:lnTo>
                    <a:pt x="791" y="631"/>
                  </a:lnTo>
                  <a:lnTo>
                    <a:pt x="795" y="631"/>
                  </a:lnTo>
                  <a:lnTo>
                    <a:pt x="798" y="633"/>
                  </a:lnTo>
                  <a:lnTo>
                    <a:pt x="843" y="633"/>
                  </a:lnTo>
                  <a:lnTo>
                    <a:pt x="848" y="631"/>
                  </a:lnTo>
                  <a:lnTo>
                    <a:pt x="855" y="631"/>
                  </a:lnTo>
                  <a:lnTo>
                    <a:pt x="860" y="629"/>
                  </a:lnTo>
                  <a:lnTo>
                    <a:pt x="866" y="627"/>
                  </a:lnTo>
                  <a:lnTo>
                    <a:pt x="871" y="625"/>
                  </a:lnTo>
                  <a:lnTo>
                    <a:pt x="876" y="622"/>
                  </a:lnTo>
                  <a:lnTo>
                    <a:pt x="880" y="619"/>
                  </a:lnTo>
                  <a:lnTo>
                    <a:pt x="885" y="614"/>
                  </a:lnTo>
                  <a:lnTo>
                    <a:pt x="889" y="610"/>
                  </a:lnTo>
                  <a:lnTo>
                    <a:pt x="892" y="606"/>
                  </a:lnTo>
                  <a:lnTo>
                    <a:pt x="895" y="600"/>
                  </a:lnTo>
                  <a:lnTo>
                    <a:pt x="898" y="595"/>
                  </a:lnTo>
                  <a:lnTo>
                    <a:pt x="900" y="590"/>
                  </a:lnTo>
                  <a:lnTo>
                    <a:pt x="902" y="584"/>
                  </a:lnTo>
                  <a:lnTo>
                    <a:pt x="902" y="578"/>
                  </a:lnTo>
                  <a:lnTo>
                    <a:pt x="903" y="572"/>
                  </a:lnTo>
                  <a:lnTo>
                    <a:pt x="903" y="60"/>
                  </a:lnTo>
                  <a:lnTo>
                    <a:pt x="903" y="54"/>
                  </a:lnTo>
                  <a:lnTo>
                    <a:pt x="902" y="48"/>
                  </a:lnTo>
                  <a:lnTo>
                    <a:pt x="900" y="43"/>
                  </a:lnTo>
                  <a:lnTo>
                    <a:pt x="898" y="36"/>
                  </a:lnTo>
                  <a:lnTo>
                    <a:pt x="895" y="32"/>
                  </a:lnTo>
                  <a:lnTo>
                    <a:pt x="892" y="27"/>
                  </a:lnTo>
                  <a:lnTo>
                    <a:pt x="889" y="22"/>
                  </a:lnTo>
                  <a:lnTo>
                    <a:pt x="885" y="18"/>
                  </a:lnTo>
                  <a:lnTo>
                    <a:pt x="880" y="14"/>
                  </a:lnTo>
                  <a:lnTo>
                    <a:pt x="876" y="10"/>
                  </a:lnTo>
                  <a:lnTo>
                    <a:pt x="871" y="7"/>
                  </a:lnTo>
                  <a:lnTo>
                    <a:pt x="866" y="5"/>
                  </a:lnTo>
                  <a:lnTo>
                    <a:pt x="860" y="3"/>
                  </a:lnTo>
                  <a:lnTo>
                    <a:pt x="855" y="1"/>
                  </a:lnTo>
                  <a:lnTo>
                    <a:pt x="848" y="1"/>
                  </a:lnTo>
                  <a:lnTo>
                    <a:pt x="843" y="0"/>
                  </a:lnTo>
                  <a:lnTo>
                    <a:pt x="8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a:extLst>
                <a:ext uri="{FF2B5EF4-FFF2-40B4-BE49-F238E27FC236}">
                  <a16:creationId xmlns:a16="http://schemas.microsoft.com/office/drawing/2014/main" id="{FB40D6AC-236A-43ED-B251-7D6713361685}"/>
                </a:ext>
              </a:extLst>
            </p:cNvPr>
            <p:cNvSpPr>
              <a:spLocks/>
            </p:cNvSpPr>
            <p:nvPr/>
          </p:nvSpPr>
          <p:spPr bwMode="auto">
            <a:xfrm>
              <a:off x="4911725" y="806450"/>
              <a:ext cx="249238" cy="161925"/>
            </a:xfrm>
            <a:custGeom>
              <a:avLst/>
              <a:gdLst>
                <a:gd name="T0" fmla="*/ 738 w 783"/>
                <a:gd name="T1" fmla="*/ 481 h 512"/>
                <a:gd name="T2" fmla="*/ 735 w 783"/>
                <a:gd name="T3" fmla="*/ 482 h 512"/>
                <a:gd name="T4" fmla="*/ 731 w 783"/>
                <a:gd name="T5" fmla="*/ 484 h 512"/>
                <a:gd name="T6" fmla="*/ 729 w 783"/>
                <a:gd name="T7" fmla="*/ 485 h 512"/>
                <a:gd name="T8" fmla="*/ 727 w 783"/>
                <a:gd name="T9" fmla="*/ 487 h 512"/>
                <a:gd name="T10" fmla="*/ 725 w 783"/>
                <a:gd name="T11" fmla="*/ 489 h 512"/>
                <a:gd name="T12" fmla="*/ 724 w 783"/>
                <a:gd name="T13" fmla="*/ 491 h 512"/>
                <a:gd name="T14" fmla="*/ 723 w 783"/>
                <a:gd name="T15" fmla="*/ 494 h 512"/>
                <a:gd name="T16" fmla="*/ 723 w 783"/>
                <a:gd name="T17" fmla="*/ 497 h 512"/>
                <a:gd name="T18" fmla="*/ 723 w 783"/>
                <a:gd name="T19" fmla="*/ 500 h 512"/>
                <a:gd name="T20" fmla="*/ 724 w 783"/>
                <a:gd name="T21" fmla="*/ 503 h 512"/>
                <a:gd name="T22" fmla="*/ 725 w 783"/>
                <a:gd name="T23" fmla="*/ 505 h 512"/>
                <a:gd name="T24" fmla="*/ 727 w 783"/>
                <a:gd name="T25" fmla="*/ 507 h 512"/>
                <a:gd name="T26" fmla="*/ 729 w 783"/>
                <a:gd name="T27" fmla="*/ 509 h 512"/>
                <a:gd name="T28" fmla="*/ 731 w 783"/>
                <a:gd name="T29" fmla="*/ 510 h 512"/>
                <a:gd name="T30" fmla="*/ 735 w 783"/>
                <a:gd name="T31" fmla="*/ 511 h 512"/>
                <a:gd name="T32" fmla="*/ 738 w 783"/>
                <a:gd name="T33" fmla="*/ 512 h 512"/>
                <a:gd name="T34" fmla="*/ 783 w 783"/>
                <a:gd name="T35" fmla="*/ 511 h 512"/>
                <a:gd name="T36" fmla="*/ 783 w 783"/>
                <a:gd name="T37" fmla="*/ 0 h 512"/>
                <a:gd name="T38" fmla="*/ 0 w 783"/>
                <a:gd name="T39" fmla="*/ 0 h 512"/>
                <a:gd name="T40" fmla="*/ 0 w 783"/>
                <a:gd name="T41" fmla="*/ 511 h 512"/>
                <a:gd name="T42" fmla="*/ 255 w 783"/>
                <a:gd name="T43" fmla="*/ 511 h 512"/>
                <a:gd name="T44" fmla="*/ 258 w 783"/>
                <a:gd name="T45" fmla="*/ 511 h 512"/>
                <a:gd name="T46" fmla="*/ 262 w 783"/>
                <a:gd name="T47" fmla="*/ 510 h 512"/>
                <a:gd name="T48" fmla="*/ 264 w 783"/>
                <a:gd name="T49" fmla="*/ 509 h 512"/>
                <a:gd name="T50" fmla="*/ 266 w 783"/>
                <a:gd name="T51" fmla="*/ 507 h 512"/>
                <a:gd name="T52" fmla="*/ 268 w 783"/>
                <a:gd name="T53" fmla="*/ 505 h 512"/>
                <a:gd name="T54" fmla="*/ 269 w 783"/>
                <a:gd name="T55" fmla="*/ 503 h 512"/>
                <a:gd name="T56" fmla="*/ 270 w 783"/>
                <a:gd name="T57" fmla="*/ 500 h 512"/>
                <a:gd name="T58" fmla="*/ 270 w 783"/>
                <a:gd name="T59" fmla="*/ 497 h 512"/>
                <a:gd name="T60" fmla="*/ 270 w 783"/>
                <a:gd name="T61" fmla="*/ 494 h 512"/>
                <a:gd name="T62" fmla="*/ 269 w 783"/>
                <a:gd name="T63" fmla="*/ 491 h 512"/>
                <a:gd name="T64" fmla="*/ 268 w 783"/>
                <a:gd name="T65" fmla="*/ 489 h 512"/>
                <a:gd name="T66" fmla="*/ 266 w 783"/>
                <a:gd name="T67" fmla="*/ 487 h 512"/>
                <a:gd name="T68" fmla="*/ 264 w 783"/>
                <a:gd name="T69" fmla="*/ 485 h 512"/>
                <a:gd name="T70" fmla="*/ 262 w 783"/>
                <a:gd name="T71" fmla="*/ 484 h 512"/>
                <a:gd name="T72" fmla="*/ 258 w 783"/>
                <a:gd name="T73" fmla="*/ 482 h 512"/>
                <a:gd name="T74" fmla="*/ 255 w 783"/>
                <a:gd name="T75" fmla="*/ 481 h 512"/>
                <a:gd name="T76" fmla="*/ 30 w 783"/>
                <a:gd name="T77" fmla="*/ 481 h 512"/>
                <a:gd name="T78" fmla="*/ 30 w 783"/>
                <a:gd name="T79" fmla="*/ 30 h 512"/>
                <a:gd name="T80" fmla="*/ 753 w 783"/>
                <a:gd name="T81" fmla="*/ 30 h 512"/>
                <a:gd name="T82" fmla="*/ 753 w 783"/>
                <a:gd name="T83" fmla="*/ 481 h 512"/>
                <a:gd name="T84" fmla="*/ 738 w 783"/>
                <a:gd name="T85" fmla="*/ 4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3" h="512">
                  <a:moveTo>
                    <a:pt x="738" y="481"/>
                  </a:moveTo>
                  <a:lnTo>
                    <a:pt x="735" y="482"/>
                  </a:lnTo>
                  <a:lnTo>
                    <a:pt x="731" y="484"/>
                  </a:lnTo>
                  <a:lnTo>
                    <a:pt x="729" y="485"/>
                  </a:lnTo>
                  <a:lnTo>
                    <a:pt x="727" y="487"/>
                  </a:lnTo>
                  <a:lnTo>
                    <a:pt x="725" y="489"/>
                  </a:lnTo>
                  <a:lnTo>
                    <a:pt x="724" y="491"/>
                  </a:lnTo>
                  <a:lnTo>
                    <a:pt x="723" y="494"/>
                  </a:lnTo>
                  <a:lnTo>
                    <a:pt x="723" y="497"/>
                  </a:lnTo>
                  <a:lnTo>
                    <a:pt x="723" y="500"/>
                  </a:lnTo>
                  <a:lnTo>
                    <a:pt x="724" y="503"/>
                  </a:lnTo>
                  <a:lnTo>
                    <a:pt x="725" y="505"/>
                  </a:lnTo>
                  <a:lnTo>
                    <a:pt x="727" y="507"/>
                  </a:lnTo>
                  <a:lnTo>
                    <a:pt x="729" y="509"/>
                  </a:lnTo>
                  <a:lnTo>
                    <a:pt x="731" y="510"/>
                  </a:lnTo>
                  <a:lnTo>
                    <a:pt x="735" y="511"/>
                  </a:lnTo>
                  <a:lnTo>
                    <a:pt x="738" y="512"/>
                  </a:lnTo>
                  <a:lnTo>
                    <a:pt x="783" y="511"/>
                  </a:lnTo>
                  <a:lnTo>
                    <a:pt x="783" y="0"/>
                  </a:lnTo>
                  <a:lnTo>
                    <a:pt x="0" y="0"/>
                  </a:lnTo>
                  <a:lnTo>
                    <a:pt x="0" y="511"/>
                  </a:lnTo>
                  <a:lnTo>
                    <a:pt x="255" y="511"/>
                  </a:lnTo>
                  <a:lnTo>
                    <a:pt x="258" y="511"/>
                  </a:lnTo>
                  <a:lnTo>
                    <a:pt x="262" y="510"/>
                  </a:lnTo>
                  <a:lnTo>
                    <a:pt x="264" y="509"/>
                  </a:lnTo>
                  <a:lnTo>
                    <a:pt x="266" y="507"/>
                  </a:lnTo>
                  <a:lnTo>
                    <a:pt x="268" y="505"/>
                  </a:lnTo>
                  <a:lnTo>
                    <a:pt x="269" y="503"/>
                  </a:lnTo>
                  <a:lnTo>
                    <a:pt x="270" y="500"/>
                  </a:lnTo>
                  <a:lnTo>
                    <a:pt x="270" y="497"/>
                  </a:lnTo>
                  <a:lnTo>
                    <a:pt x="270" y="494"/>
                  </a:lnTo>
                  <a:lnTo>
                    <a:pt x="269" y="491"/>
                  </a:lnTo>
                  <a:lnTo>
                    <a:pt x="268" y="489"/>
                  </a:lnTo>
                  <a:lnTo>
                    <a:pt x="266" y="487"/>
                  </a:lnTo>
                  <a:lnTo>
                    <a:pt x="264" y="485"/>
                  </a:lnTo>
                  <a:lnTo>
                    <a:pt x="262" y="484"/>
                  </a:lnTo>
                  <a:lnTo>
                    <a:pt x="258" y="482"/>
                  </a:lnTo>
                  <a:lnTo>
                    <a:pt x="255" y="481"/>
                  </a:lnTo>
                  <a:lnTo>
                    <a:pt x="30" y="481"/>
                  </a:lnTo>
                  <a:lnTo>
                    <a:pt x="30" y="30"/>
                  </a:lnTo>
                  <a:lnTo>
                    <a:pt x="753" y="30"/>
                  </a:lnTo>
                  <a:lnTo>
                    <a:pt x="753" y="481"/>
                  </a:lnTo>
                  <a:lnTo>
                    <a:pt x="738"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0">
              <a:extLst>
                <a:ext uri="{FF2B5EF4-FFF2-40B4-BE49-F238E27FC236}">
                  <a16:creationId xmlns:a16="http://schemas.microsoft.com/office/drawing/2014/main" id="{DD9C4ACC-15D3-451C-B1E1-C0F6D5B39B1C}"/>
                </a:ext>
              </a:extLst>
            </p:cNvPr>
            <p:cNvSpPr>
              <a:spLocks noEditPoints="1"/>
            </p:cNvSpPr>
            <p:nvPr/>
          </p:nvSpPr>
          <p:spPr bwMode="auto">
            <a:xfrm>
              <a:off x="5026025" y="930275"/>
              <a:ext cx="87313" cy="134938"/>
            </a:xfrm>
            <a:custGeom>
              <a:avLst/>
              <a:gdLst>
                <a:gd name="T0" fmla="*/ 30 w 271"/>
                <a:gd name="T1" fmla="*/ 30 h 422"/>
                <a:gd name="T2" fmla="*/ 241 w 271"/>
                <a:gd name="T3" fmla="*/ 30 h 422"/>
                <a:gd name="T4" fmla="*/ 241 w 271"/>
                <a:gd name="T5" fmla="*/ 392 h 422"/>
                <a:gd name="T6" fmla="*/ 30 w 271"/>
                <a:gd name="T7" fmla="*/ 392 h 422"/>
                <a:gd name="T8" fmla="*/ 30 w 271"/>
                <a:gd name="T9" fmla="*/ 30 h 422"/>
                <a:gd name="T10" fmla="*/ 0 w 271"/>
                <a:gd name="T11" fmla="*/ 422 h 422"/>
                <a:gd name="T12" fmla="*/ 271 w 271"/>
                <a:gd name="T13" fmla="*/ 422 h 422"/>
                <a:gd name="T14" fmla="*/ 271 w 271"/>
                <a:gd name="T15" fmla="*/ 0 h 422"/>
                <a:gd name="T16" fmla="*/ 0 w 271"/>
                <a:gd name="T17" fmla="*/ 0 h 422"/>
                <a:gd name="T18" fmla="*/ 0 w 271"/>
                <a:gd name="T19"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22">
                  <a:moveTo>
                    <a:pt x="30" y="30"/>
                  </a:moveTo>
                  <a:lnTo>
                    <a:pt x="241" y="30"/>
                  </a:lnTo>
                  <a:lnTo>
                    <a:pt x="241" y="392"/>
                  </a:lnTo>
                  <a:lnTo>
                    <a:pt x="30" y="392"/>
                  </a:lnTo>
                  <a:lnTo>
                    <a:pt x="30" y="30"/>
                  </a:lnTo>
                  <a:close/>
                  <a:moveTo>
                    <a:pt x="0" y="422"/>
                  </a:moveTo>
                  <a:lnTo>
                    <a:pt x="271" y="422"/>
                  </a:lnTo>
                  <a:lnTo>
                    <a:pt x="271" y="0"/>
                  </a:lnTo>
                  <a:lnTo>
                    <a:pt x="0" y="0"/>
                  </a:lnTo>
                  <a:lnTo>
                    <a:pt x="0"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a:extLst>
                <a:ext uri="{FF2B5EF4-FFF2-40B4-BE49-F238E27FC236}">
                  <a16:creationId xmlns:a16="http://schemas.microsoft.com/office/drawing/2014/main" id="{EA8193F8-324E-4852-8718-FEF01104BA4E}"/>
                </a:ext>
              </a:extLst>
            </p:cNvPr>
            <p:cNvSpPr>
              <a:spLocks/>
            </p:cNvSpPr>
            <p:nvPr/>
          </p:nvSpPr>
          <p:spPr bwMode="auto">
            <a:xfrm>
              <a:off x="5045075" y="958850"/>
              <a:ext cx="9525" cy="9525"/>
            </a:xfrm>
            <a:custGeom>
              <a:avLst/>
              <a:gdLst>
                <a:gd name="T0" fmla="*/ 15 w 30"/>
                <a:gd name="T1" fmla="*/ 0 h 31"/>
                <a:gd name="T2" fmla="*/ 12 w 30"/>
                <a:gd name="T3" fmla="*/ 1 h 31"/>
                <a:gd name="T4" fmla="*/ 9 w 30"/>
                <a:gd name="T5" fmla="*/ 3 h 31"/>
                <a:gd name="T6" fmla="*/ 7 w 30"/>
                <a:gd name="T7" fmla="*/ 4 h 31"/>
                <a:gd name="T8" fmla="*/ 5 w 30"/>
                <a:gd name="T9" fmla="*/ 6 h 31"/>
                <a:gd name="T10" fmla="*/ 3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3 w 30"/>
                <a:gd name="T23" fmla="*/ 24 h 31"/>
                <a:gd name="T24" fmla="*/ 5 w 30"/>
                <a:gd name="T25" fmla="*/ 26 h 31"/>
                <a:gd name="T26" fmla="*/ 7 w 30"/>
                <a:gd name="T27" fmla="*/ 28 h 31"/>
                <a:gd name="T28" fmla="*/ 9 w 30"/>
                <a:gd name="T29" fmla="*/ 29 h 31"/>
                <a:gd name="T30" fmla="*/ 12 w 30"/>
                <a:gd name="T31" fmla="*/ 30 h 31"/>
                <a:gd name="T32" fmla="*/ 15 w 30"/>
                <a:gd name="T33" fmla="*/ 31 h 31"/>
                <a:gd name="T34" fmla="*/ 19 w 30"/>
                <a:gd name="T35" fmla="*/ 30 h 31"/>
                <a:gd name="T36" fmla="*/ 21 w 30"/>
                <a:gd name="T37" fmla="*/ 29 h 31"/>
                <a:gd name="T38" fmla="*/ 24 w 30"/>
                <a:gd name="T39" fmla="*/ 28 h 31"/>
                <a:gd name="T40" fmla="*/ 26 w 30"/>
                <a:gd name="T41" fmla="*/ 26 h 31"/>
                <a:gd name="T42" fmla="*/ 27 w 30"/>
                <a:gd name="T43" fmla="*/ 24 h 31"/>
                <a:gd name="T44" fmla="*/ 29 w 30"/>
                <a:gd name="T45" fmla="*/ 22 h 31"/>
                <a:gd name="T46" fmla="*/ 30 w 30"/>
                <a:gd name="T47" fmla="*/ 19 h 31"/>
                <a:gd name="T48" fmla="*/ 30 w 30"/>
                <a:gd name="T49" fmla="*/ 16 h 31"/>
                <a:gd name="T50" fmla="*/ 30 w 30"/>
                <a:gd name="T51" fmla="*/ 13 h 31"/>
                <a:gd name="T52" fmla="*/ 29 w 30"/>
                <a:gd name="T53" fmla="*/ 10 h 31"/>
                <a:gd name="T54" fmla="*/ 27 w 30"/>
                <a:gd name="T55" fmla="*/ 8 h 31"/>
                <a:gd name="T56" fmla="*/ 26 w 30"/>
                <a:gd name="T57" fmla="*/ 6 h 31"/>
                <a:gd name="T58" fmla="*/ 24 w 30"/>
                <a:gd name="T59" fmla="*/ 4 h 31"/>
                <a:gd name="T60" fmla="*/ 21 w 30"/>
                <a:gd name="T61" fmla="*/ 3 h 31"/>
                <a:gd name="T62" fmla="*/ 19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2" y="1"/>
                  </a:lnTo>
                  <a:lnTo>
                    <a:pt x="9" y="3"/>
                  </a:lnTo>
                  <a:lnTo>
                    <a:pt x="7" y="4"/>
                  </a:lnTo>
                  <a:lnTo>
                    <a:pt x="5" y="6"/>
                  </a:lnTo>
                  <a:lnTo>
                    <a:pt x="3" y="8"/>
                  </a:lnTo>
                  <a:lnTo>
                    <a:pt x="1" y="10"/>
                  </a:lnTo>
                  <a:lnTo>
                    <a:pt x="0" y="13"/>
                  </a:lnTo>
                  <a:lnTo>
                    <a:pt x="0" y="16"/>
                  </a:lnTo>
                  <a:lnTo>
                    <a:pt x="0" y="19"/>
                  </a:lnTo>
                  <a:lnTo>
                    <a:pt x="1" y="22"/>
                  </a:lnTo>
                  <a:lnTo>
                    <a:pt x="3" y="24"/>
                  </a:lnTo>
                  <a:lnTo>
                    <a:pt x="5" y="26"/>
                  </a:lnTo>
                  <a:lnTo>
                    <a:pt x="7" y="28"/>
                  </a:lnTo>
                  <a:lnTo>
                    <a:pt x="9" y="29"/>
                  </a:lnTo>
                  <a:lnTo>
                    <a:pt x="12" y="30"/>
                  </a:lnTo>
                  <a:lnTo>
                    <a:pt x="15" y="31"/>
                  </a:lnTo>
                  <a:lnTo>
                    <a:pt x="19" y="30"/>
                  </a:lnTo>
                  <a:lnTo>
                    <a:pt x="21" y="29"/>
                  </a:lnTo>
                  <a:lnTo>
                    <a:pt x="24" y="28"/>
                  </a:lnTo>
                  <a:lnTo>
                    <a:pt x="26" y="26"/>
                  </a:lnTo>
                  <a:lnTo>
                    <a:pt x="27" y="24"/>
                  </a:lnTo>
                  <a:lnTo>
                    <a:pt x="29" y="22"/>
                  </a:lnTo>
                  <a:lnTo>
                    <a:pt x="30" y="19"/>
                  </a:lnTo>
                  <a:lnTo>
                    <a:pt x="30" y="16"/>
                  </a:lnTo>
                  <a:lnTo>
                    <a:pt x="30" y="13"/>
                  </a:lnTo>
                  <a:lnTo>
                    <a:pt x="29" y="10"/>
                  </a:lnTo>
                  <a:lnTo>
                    <a:pt x="27"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a:extLst>
                <a:ext uri="{FF2B5EF4-FFF2-40B4-BE49-F238E27FC236}">
                  <a16:creationId xmlns:a16="http://schemas.microsoft.com/office/drawing/2014/main" id="{80FC791C-2B85-423B-84EE-29B0ED94B4EC}"/>
                </a:ext>
              </a:extLst>
            </p:cNvPr>
            <p:cNvSpPr>
              <a:spLocks/>
            </p:cNvSpPr>
            <p:nvPr/>
          </p:nvSpPr>
          <p:spPr bwMode="auto">
            <a:xfrm>
              <a:off x="5064125" y="958850"/>
              <a:ext cx="11113" cy="9525"/>
            </a:xfrm>
            <a:custGeom>
              <a:avLst/>
              <a:gdLst>
                <a:gd name="T0" fmla="*/ 15 w 31"/>
                <a:gd name="T1" fmla="*/ 0 h 31"/>
                <a:gd name="T2" fmla="*/ 12 w 31"/>
                <a:gd name="T3" fmla="*/ 1 h 31"/>
                <a:gd name="T4" fmla="*/ 10 w 31"/>
                <a:gd name="T5" fmla="*/ 3 h 31"/>
                <a:gd name="T6" fmla="*/ 7 w 31"/>
                <a:gd name="T7" fmla="*/ 4 h 31"/>
                <a:gd name="T8" fmla="*/ 5 w 31"/>
                <a:gd name="T9" fmla="*/ 6 h 31"/>
                <a:gd name="T10" fmla="*/ 3 w 31"/>
                <a:gd name="T11" fmla="*/ 8 h 31"/>
                <a:gd name="T12" fmla="*/ 2 w 31"/>
                <a:gd name="T13" fmla="*/ 10 h 31"/>
                <a:gd name="T14" fmla="*/ 0 w 31"/>
                <a:gd name="T15" fmla="*/ 13 h 31"/>
                <a:gd name="T16" fmla="*/ 0 w 31"/>
                <a:gd name="T17" fmla="*/ 16 h 31"/>
                <a:gd name="T18" fmla="*/ 0 w 31"/>
                <a:gd name="T19" fmla="*/ 19 h 31"/>
                <a:gd name="T20" fmla="*/ 2 w 31"/>
                <a:gd name="T21" fmla="*/ 22 h 31"/>
                <a:gd name="T22" fmla="*/ 3 w 31"/>
                <a:gd name="T23" fmla="*/ 24 h 31"/>
                <a:gd name="T24" fmla="*/ 5 w 31"/>
                <a:gd name="T25" fmla="*/ 26 h 31"/>
                <a:gd name="T26" fmla="*/ 7 w 31"/>
                <a:gd name="T27" fmla="*/ 28 h 31"/>
                <a:gd name="T28" fmla="*/ 10 w 31"/>
                <a:gd name="T29" fmla="*/ 29 h 31"/>
                <a:gd name="T30" fmla="*/ 12 w 31"/>
                <a:gd name="T31" fmla="*/ 30 h 31"/>
                <a:gd name="T32" fmla="*/ 15 w 31"/>
                <a:gd name="T33" fmla="*/ 31 h 31"/>
                <a:gd name="T34" fmla="*/ 19 w 31"/>
                <a:gd name="T35" fmla="*/ 30 h 31"/>
                <a:gd name="T36" fmla="*/ 21 w 31"/>
                <a:gd name="T37" fmla="*/ 29 h 31"/>
                <a:gd name="T38" fmla="*/ 24 w 31"/>
                <a:gd name="T39" fmla="*/ 28 h 31"/>
                <a:gd name="T40" fmla="*/ 26 w 31"/>
                <a:gd name="T41" fmla="*/ 26 h 31"/>
                <a:gd name="T42" fmla="*/ 28 w 31"/>
                <a:gd name="T43" fmla="*/ 24 h 31"/>
                <a:gd name="T44" fmla="*/ 29 w 31"/>
                <a:gd name="T45" fmla="*/ 22 h 31"/>
                <a:gd name="T46" fmla="*/ 31 w 31"/>
                <a:gd name="T47" fmla="*/ 19 h 31"/>
                <a:gd name="T48" fmla="*/ 31 w 31"/>
                <a:gd name="T49" fmla="*/ 16 h 31"/>
                <a:gd name="T50" fmla="*/ 31 w 31"/>
                <a:gd name="T51" fmla="*/ 13 h 31"/>
                <a:gd name="T52" fmla="*/ 29 w 31"/>
                <a:gd name="T53" fmla="*/ 10 h 31"/>
                <a:gd name="T54" fmla="*/ 28 w 31"/>
                <a:gd name="T55" fmla="*/ 8 h 31"/>
                <a:gd name="T56" fmla="*/ 26 w 31"/>
                <a:gd name="T57" fmla="*/ 6 h 31"/>
                <a:gd name="T58" fmla="*/ 24 w 31"/>
                <a:gd name="T59" fmla="*/ 4 h 31"/>
                <a:gd name="T60" fmla="*/ 21 w 31"/>
                <a:gd name="T61" fmla="*/ 3 h 31"/>
                <a:gd name="T62" fmla="*/ 19 w 31"/>
                <a:gd name="T63" fmla="*/ 1 h 31"/>
                <a:gd name="T64" fmla="*/ 15 w 31"/>
                <a:gd name="T65" fmla="*/ 0 h 31"/>
                <a:gd name="T66" fmla="*/ 15 w 31"/>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1">
                  <a:moveTo>
                    <a:pt x="15" y="0"/>
                  </a:moveTo>
                  <a:lnTo>
                    <a:pt x="12" y="1"/>
                  </a:lnTo>
                  <a:lnTo>
                    <a:pt x="10" y="3"/>
                  </a:lnTo>
                  <a:lnTo>
                    <a:pt x="7" y="4"/>
                  </a:lnTo>
                  <a:lnTo>
                    <a:pt x="5" y="6"/>
                  </a:lnTo>
                  <a:lnTo>
                    <a:pt x="3" y="8"/>
                  </a:lnTo>
                  <a:lnTo>
                    <a:pt x="2" y="10"/>
                  </a:lnTo>
                  <a:lnTo>
                    <a:pt x="0" y="13"/>
                  </a:lnTo>
                  <a:lnTo>
                    <a:pt x="0" y="16"/>
                  </a:lnTo>
                  <a:lnTo>
                    <a:pt x="0" y="19"/>
                  </a:lnTo>
                  <a:lnTo>
                    <a:pt x="2" y="22"/>
                  </a:lnTo>
                  <a:lnTo>
                    <a:pt x="3" y="24"/>
                  </a:lnTo>
                  <a:lnTo>
                    <a:pt x="5" y="26"/>
                  </a:lnTo>
                  <a:lnTo>
                    <a:pt x="7" y="28"/>
                  </a:lnTo>
                  <a:lnTo>
                    <a:pt x="10" y="29"/>
                  </a:lnTo>
                  <a:lnTo>
                    <a:pt x="12" y="30"/>
                  </a:lnTo>
                  <a:lnTo>
                    <a:pt x="15" y="31"/>
                  </a:lnTo>
                  <a:lnTo>
                    <a:pt x="19" y="30"/>
                  </a:lnTo>
                  <a:lnTo>
                    <a:pt x="21" y="29"/>
                  </a:lnTo>
                  <a:lnTo>
                    <a:pt x="24" y="28"/>
                  </a:lnTo>
                  <a:lnTo>
                    <a:pt x="26" y="26"/>
                  </a:lnTo>
                  <a:lnTo>
                    <a:pt x="28" y="24"/>
                  </a:lnTo>
                  <a:lnTo>
                    <a:pt x="29" y="22"/>
                  </a:lnTo>
                  <a:lnTo>
                    <a:pt x="31" y="19"/>
                  </a:lnTo>
                  <a:lnTo>
                    <a:pt x="31" y="16"/>
                  </a:lnTo>
                  <a:lnTo>
                    <a:pt x="31" y="13"/>
                  </a:lnTo>
                  <a:lnTo>
                    <a:pt x="29" y="10"/>
                  </a:lnTo>
                  <a:lnTo>
                    <a:pt x="28"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3">
              <a:extLst>
                <a:ext uri="{FF2B5EF4-FFF2-40B4-BE49-F238E27FC236}">
                  <a16:creationId xmlns:a16="http://schemas.microsoft.com/office/drawing/2014/main" id="{43F3EBE8-6594-41E3-BEDD-6E5D73519D43}"/>
                </a:ext>
              </a:extLst>
            </p:cNvPr>
            <p:cNvSpPr>
              <a:spLocks/>
            </p:cNvSpPr>
            <p:nvPr/>
          </p:nvSpPr>
          <p:spPr bwMode="auto">
            <a:xfrm>
              <a:off x="5045075" y="989013"/>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6 h 30"/>
                <a:gd name="T28" fmla="*/ 9 w 30"/>
                <a:gd name="T29" fmla="*/ 28 h 30"/>
                <a:gd name="T30" fmla="*/ 12 w 30"/>
                <a:gd name="T31" fmla="*/ 28 h 30"/>
                <a:gd name="T32" fmla="*/ 15 w 30"/>
                <a:gd name="T33" fmla="*/ 30 h 30"/>
                <a:gd name="T34" fmla="*/ 19 w 30"/>
                <a:gd name="T35" fmla="*/ 28 h 30"/>
                <a:gd name="T36" fmla="*/ 21 w 30"/>
                <a:gd name="T37" fmla="*/ 28 h 30"/>
                <a:gd name="T38" fmla="*/ 24 w 30"/>
                <a:gd name="T39" fmla="*/ 26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6"/>
                  </a:lnTo>
                  <a:lnTo>
                    <a:pt x="9" y="28"/>
                  </a:lnTo>
                  <a:lnTo>
                    <a:pt x="12" y="28"/>
                  </a:lnTo>
                  <a:lnTo>
                    <a:pt x="15" y="30"/>
                  </a:lnTo>
                  <a:lnTo>
                    <a:pt x="19" y="28"/>
                  </a:lnTo>
                  <a:lnTo>
                    <a:pt x="21" y="28"/>
                  </a:lnTo>
                  <a:lnTo>
                    <a:pt x="24" y="26"/>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4">
              <a:extLst>
                <a:ext uri="{FF2B5EF4-FFF2-40B4-BE49-F238E27FC236}">
                  <a16:creationId xmlns:a16="http://schemas.microsoft.com/office/drawing/2014/main" id="{FB75307C-5CE0-45E2-B715-E787B11F08EE}"/>
                </a:ext>
              </a:extLst>
            </p:cNvPr>
            <p:cNvSpPr>
              <a:spLocks/>
            </p:cNvSpPr>
            <p:nvPr/>
          </p:nvSpPr>
          <p:spPr bwMode="auto">
            <a:xfrm>
              <a:off x="5064125" y="989013"/>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6 h 30"/>
                <a:gd name="T28" fmla="*/ 10 w 31"/>
                <a:gd name="T29" fmla="*/ 28 h 30"/>
                <a:gd name="T30" fmla="*/ 12 w 31"/>
                <a:gd name="T31" fmla="*/ 28 h 30"/>
                <a:gd name="T32" fmla="*/ 15 w 31"/>
                <a:gd name="T33" fmla="*/ 30 h 30"/>
                <a:gd name="T34" fmla="*/ 19 w 31"/>
                <a:gd name="T35" fmla="*/ 28 h 30"/>
                <a:gd name="T36" fmla="*/ 21 w 31"/>
                <a:gd name="T37" fmla="*/ 28 h 30"/>
                <a:gd name="T38" fmla="*/ 24 w 31"/>
                <a:gd name="T39" fmla="*/ 26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6"/>
                  </a:lnTo>
                  <a:lnTo>
                    <a:pt x="10" y="28"/>
                  </a:lnTo>
                  <a:lnTo>
                    <a:pt x="12" y="28"/>
                  </a:lnTo>
                  <a:lnTo>
                    <a:pt x="15" y="30"/>
                  </a:lnTo>
                  <a:lnTo>
                    <a:pt x="19" y="28"/>
                  </a:lnTo>
                  <a:lnTo>
                    <a:pt x="21" y="28"/>
                  </a:lnTo>
                  <a:lnTo>
                    <a:pt x="24" y="26"/>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658C7B0F-6FE4-4FBD-ABB6-1AEBDCC730AC}"/>
                </a:ext>
              </a:extLst>
            </p:cNvPr>
            <p:cNvSpPr>
              <a:spLocks/>
            </p:cNvSpPr>
            <p:nvPr/>
          </p:nvSpPr>
          <p:spPr bwMode="auto">
            <a:xfrm>
              <a:off x="5045075" y="1017588"/>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8 h 30"/>
                <a:gd name="T28" fmla="*/ 9 w 30"/>
                <a:gd name="T29" fmla="*/ 29 h 30"/>
                <a:gd name="T30" fmla="*/ 12 w 30"/>
                <a:gd name="T31" fmla="*/ 30 h 30"/>
                <a:gd name="T32" fmla="*/ 15 w 30"/>
                <a:gd name="T33" fmla="*/ 30 h 30"/>
                <a:gd name="T34" fmla="*/ 19 w 30"/>
                <a:gd name="T35" fmla="*/ 30 h 30"/>
                <a:gd name="T36" fmla="*/ 21 w 30"/>
                <a:gd name="T37" fmla="*/ 29 h 30"/>
                <a:gd name="T38" fmla="*/ 24 w 30"/>
                <a:gd name="T39" fmla="*/ 28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8"/>
                  </a:lnTo>
                  <a:lnTo>
                    <a:pt x="9" y="29"/>
                  </a:lnTo>
                  <a:lnTo>
                    <a:pt x="12" y="30"/>
                  </a:lnTo>
                  <a:lnTo>
                    <a:pt x="15" y="30"/>
                  </a:lnTo>
                  <a:lnTo>
                    <a:pt x="19" y="30"/>
                  </a:lnTo>
                  <a:lnTo>
                    <a:pt x="21" y="29"/>
                  </a:lnTo>
                  <a:lnTo>
                    <a:pt x="24" y="28"/>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6">
              <a:extLst>
                <a:ext uri="{FF2B5EF4-FFF2-40B4-BE49-F238E27FC236}">
                  <a16:creationId xmlns:a16="http://schemas.microsoft.com/office/drawing/2014/main" id="{7858645B-91C4-4BB2-93F0-EE78B6F54755}"/>
                </a:ext>
              </a:extLst>
            </p:cNvPr>
            <p:cNvSpPr>
              <a:spLocks/>
            </p:cNvSpPr>
            <p:nvPr/>
          </p:nvSpPr>
          <p:spPr bwMode="auto">
            <a:xfrm>
              <a:off x="5064125" y="1017588"/>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8 h 30"/>
                <a:gd name="T28" fmla="*/ 10 w 31"/>
                <a:gd name="T29" fmla="*/ 29 h 30"/>
                <a:gd name="T30" fmla="*/ 12 w 31"/>
                <a:gd name="T31" fmla="*/ 30 h 30"/>
                <a:gd name="T32" fmla="*/ 15 w 31"/>
                <a:gd name="T33" fmla="*/ 30 h 30"/>
                <a:gd name="T34" fmla="*/ 19 w 31"/>
                <a:gd name="T35" fmla="*/ 30 h 30"/>
                <a:gd name="T36" fmla="*/ 21 w 31"/>
                <a:gd name="T37" fmla="*/ 29 h 30"/>
                <a:gd name="T38" fmla="*/ 24 w 31"/>
                <a:gd name="T39" fmla="*/ 28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 name="T66" fmla="*/ 15 w 31"/>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8"/>
                  </a:lnTo>
                  <a:lnTo>
                    <a:pt x="10" y="29"/>
                  </a:lnTo>
                  <a:lnTo>
                    <a:pt x="12" y="30"/>
                  </a:lnTo>
                  <a:lnTo>
                    <a:pt x="15" y="30"/>
                  </a:lnTo>
                  <a:lnTo>
                    <a:pt x="19" y="30"/>
                  </a:lnTo>
                  <a:lnTo>
                    <a:pt x="21" y="29"/>
                  </a:lnTo>
                  <a:lnTo>
                    <a:pt x="24" y="28"/>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2D8F7509-1240-464D-9ECC-45D6EA442254}"/>
                </a:ext>
              </a:extLst>
            </p:cNvPr>
            <p:cNvSpPr>
              <a:spLocks/>
            </p:cNvSpPr>
            <p:nvPr/>
          </p:nvSpPr>
          <p:spPr bwMode="auto">
            <a:xfrm>
              <a:off x="5084763" y="958850"/>
              <a:ext cx="9525" cy="9525"/>
            </a:xfrm>
            <a:custGeom>
              <a:avLst/>
              <a:gdLst>
                <a:gd name="T0" fmla="*/ 15 w 30"/>
                <a:gd name="T1" fmla="*/ 0 h 31"/>
                <a:gd name="T2" fmla="*/ 11 w 30"/>
                <a:gd name="T3" fmla="*/ 1 h 31"/>
                <a:gd name="T4" fmla="*/ 9 w 30"/>
                <a:gd name="T5" fmla="*/ 3 h 31"/>
                <a:gd name="T6" fmla="*/ 6 w 30"/>
                <a:gd name="T7" fmla="*/ 4 h 31"/>
                <a:gd name="T8" fmla="*/ 4 w 30"/>
                <a:gd name="T9" fmla="*/ 6 h 31"/>
                <a:gd name="T10" fmla="*/ 2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2 w 30"/>
                <a:gd name="T23" fmla="*/ 24 h 31"/>
                <a:gd name="T24" fmla="*/ 4 w 30"/>
                <a:gd name="T25" fmla="*/ 26 h 31"/>
                <a:gd name="T26" fmla="*/ 6 w 30"/>
                <a:gd name="T27" fmla="*/ 28 h 31"/>
                <a:gd name="T28" fmla="*/ 9 w 30"/>
                <a:gd name="T29" fmla="*/ 29 h 31"/>
                <a:gd name="T30" fmla="*/ 11 w 30"/>
                <a:gd name="T31" fmla="*/ 30 h 31"/>
                <a:gd name="T32" fmla="*/ 15 w 30"/>
                <a:gd name="T33" fmla="*/ 31 h 31"/>
                <a:gd name="T34" fmla="*/ 18 w 30"/>
                <a:gd name="T35" fmla="*/ 30 h 31"/>
                <a:gd name="T36" fmla="*/ 21 w 30"/>
                <a:gd name="T37" fmla="*/ 29 h 31"/>
                <a:gd name="T38" fmla="*/ 23 w 30"/>
                <a:gd name="T39" fmla="*/ 28 h 31"/>
                <a:gd name="T40" fmla="*/ 25 w 30"/>
                <a:gd name="T41" fmla="*/ 26 h 31"/>
                <a:gd name="T42" fmla="*/ 27 w 30"/>
                <a:gd name="T43" fmla="*/ 24 h 31"/>
                <a:gd name="T44" fmla="*/ 28 w 30"/>
                <a:gd name="T45" fmla="*/ 22 h 31"/>
                <a:gd name="T46" fmla="*/ 30 w 30"/>
                <a:gd name="T47" fmla="*/ 19 h 31"/>
                <a:gd name="T48" fmla="*/ 30 w 30"/>
                <a:gd name="T49" fmla="*/ 16 h 31"/>
                <a:gd name="T50" fmla="*/ 30 w 30"/>
                <a:gd name="T51" fmla="*/ 13 h 31"/>
                <a:gd name="T52" fmla="*/ 28 w 30"/>
                <a:gd name="T53" fmla="*/ 10 h 31"/>
                <a:gd name="T54" fmla="*/ 27 w 30"/>
                <a:gd name="T55" fmla="*/ 8 h 31"/>
                <a:gd name="T56" fmla="*/ 25 w 30"/>
                <a:gd name="T57" fmla="*/ 6 h 31"/>
                <a:gd name="T58" fmla="*/ 23 w 30"/>
                <a:gd name="T59" fmla="*/ 4 h 31"/>
                <a:gd name="T60" fmla="*/ 21 w 30"/>
                <a:gd name="T61" fmla="*/ 3 h 31"/>
                <a:gd name="T62" fmla="*/ 18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1" y="1"/>
                  </a:lnTo>
                  <a:lnTo>
                    <a:pt x="9" y="3"/>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1" y="30"/>
                  </a:lnTo>
                  <a:lnTo>
                    <a:pt x="15" y="31"/>
                  </a:lnTo>
                  <a:lnTo>
                    <a:pt x="18" y="30"/>
                  </a:lnTo>
                  <a:lnTo>
                    <a:pt x="21" y="29"/>
                  </a:lnTo>
                  <a:lnTo>
                    <a:pt x="23" y="28"/>
                  </a:lnTo>
                  <a:lnTo>
                    <a:pt x="25" y="26"/>
                  </a:lnTo>
                  <a:lnTo>
                    <a:pt x="27" y="24"/>
                  </a:lnTo>
                  <a:lnTo>
                    <a:pt x="28" y="22"/>
                  </a:lnTo>
                  <a:lnTo>
                    <a:pt x="30" y="19"/>
                  </a:lnTo>
                  <a:lnTo>
                    <a:pt x="30" y="16"/>
                  </a:lnTo>
                  <a:lnTo>
                    <a:pt x="30" y="13"/>
                  </a:lnTo>
                  <a:lnTo>
                    <a:pt x="28" y="10"/>
                  </a:lnTo>
                  <a:lnTo>
                    <a:pt x="27" y="8"/>
                  </a:lnTo>
                  <a:lnTo>
                    <a:pt x="25" y="6"/>
                  </a:lnTo>
                  <a:lnTo>
                    <a:pt x="23" y="4"/>
                  </a:lnTo>
                  <a:lnTo>
                    <a:pt x="21"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8">
              <a:extLst>
                <a:ext uri="{FF2B5EF4-FFF2-40B4-BE49-F238E27FC236}">
                  <a16:creationId xmlns:a16="http://schemas.microsoft.com/office/drawing/2014/main" id="{AB292BF7-FA8E-45FE-99D7-08526F3FAD14}"/>
                </a:ext>
              </a:extLst>
            </p:cNvPr>
            <p:cNvSpPr>
              <a:spLocks/>
            </p:cNvSpPr>
            <p:nvPr/>
          </p:nvSpPr>
          <p:spPr bwMode="auto">
            <a:xfrm>
              <a:off x="5084763" y="989013"/>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6 h 30"/>
                <a:gd name="T28" fmla="*/ 9 w 30"/>
                <a:gd name="T29" fmla="*/ 28 h 30"/>
                <a:gd name="T30" fmla="*/ 11 w 30"/>
                <a:gd name="T31" fmla="*/ 28 h 30"/>
                <a:gd name="T32" fmla="*/ 15 w 30"/>
                <a:gd name="T33" fmla="*/ 30 h 30"/>
                <a:gd name="T34" fmla="*/ 18 w 30"/>
                <a:gd name="T35" fmla="*/ 28 h 30"/>
                <a:gd name="T36" fmla="*/ 21 w 30"/>
                <a:gd name="T37" fmla="*/ 28 h 30"/>
                <a:gd name="T38" fmla="*/ 23 w 30"/>
                <a:gd name="T39" fmla="*/ 26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6"/>
                  </a:lnTo>
                  <a:lnTo>
                    <a:pt x="9" y="28"/>
                  </a:lnTo>
                  <a:lnTo>
                    <a:pt x="11" y="28"/>
                  </a:lnTo>
                  <a:lnTo>
                    <a:pt x="15" y="30"/>
                  </a:lnTo>
                  <a:lnTo>
                    <a:pt x="18" y="28"/>
                  </a:lnTo>
                  <a:lnTo>
                    <a:pt x="21" y="28"/>
                  </a:lnTo>
                  <a:lnTo>
                    <a:pt x="23" y="26"/>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9">
              <a:extLst>
                <a:ext uri="{FF2B5EF4-FFF2-40B4-BE49-F238E27FC236}">
                  <a16:creationId xmlns:a16="http://schemas.microsoft.com/office/drawing/2014/main" id="{12785C70-D98A-4C3F-BE7E-27E457B29B83}"/>
                </a:ext>
              </a:extLst>
            </p:cNvPr>
            <p:cNvSpPr>
              <a:spLocks/>
            </p:cNvSpPr>
            <p:nvPr/>
          </p:nvSpPr>
          <p:spPr bwMode="auto">
            <a:xfrm>
              <a:off x="5084763" y="1017588"/>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8"/>
                  </a:lnTo>
                  <a:lnTo>
                    <a:pt x="9" y="29"/>
                  </a:lnTo>
                  <a:lnTo>
                    <a:pt x="11" y="30"/>
                  </a:lnTo>
                  <a:lnTo>
                    <a:pt x="15" y="30"/>
                  </a:lnTo>
                  <a:lnTo>
                    <a:pt x="18" y="30"/>
                  </a:lnTo>
                  <a:lnTo>
                    <a:pt x="21" y="29"/>
                  </a:lnTo>
                  <a:lnTo>
                    <a:pt x="23" y="28"/>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0">
              <a:extLst>
                <a:ext uri="{FF2B5EF4-FFF2-40B4-BE49-F238E27FC236}">
                  <a16:creationId xmlns:a16="http://schemas.microsoft.com/office/drawing/2014/main" id="{7E1E6AB3-7CB8-40BE-AE16-19C87C3296F5}"/>
                </a:ext>
              </a:extLst>
            </p:cNvPr>
            <p:cNvSpPr>
              <a:spLocks/>
            </p:cNvSpPr>
            <p:nvPr/>
          </p:nvSpPr>
          <p:spPr bwMode="auto">
            <a:xfrm>
              <a:off x="5035550" y="873125"/>
              <a:ext cx="68263" cy="19050"/>
            </a:xfrm>
            <a:custGeom>
              <a:avLst/>
              <a:gdLst>
                <a:gd name="T0" fmla="*/ 204 w 215"/>
                <a:gd name="T1" fmla="*/ 58 h 58"/>
                <a:gd name="T2" fmla="*/ 210 w 215"/>
                <a:gd name="T3" fmla="*/ 55 h 58"/>
                <a:gd name="T4" fmla="*/ 214 w 215"/>
                <a:gd name="T5" fmla="*/ 49 h 58"/>
                <a:gd name="T6" fmla="*/ 215 w 215"/>
                <a:gd name="T7" fmla="*/ 43 h 58"/>
                <a:gd name="T8" fmla="*/ 214 w 215"/>
                <a:gd name="T9" fmla="*/ 38 h 58"/>
                <a:gd name="T10" fmla="*/ 210 w 215"/>
                <a:gd name="T11" fmla="*/ 33 h 58"/>
                <a:gd name="T12" fmla="*/ 197 w 215"/>
                <a:gd name="T13" fmla="*/ 24 h 58"/>
                <a:gd name="T14" fmla="*/ 173 w 215"/>
                <a:gd name="T15" fmla="*/ 12 h 58"/>
                <a:gd name="T16" fmla="*/ 147 w 215"/>
                <a:gd name="T17" fmla="*/ 4 h 58"/>
                <a:gd name="T18" fmla="*/ 120 w 215"/>
                <a:gd name="T19" fmla="*/ 1 h 58"/>
                <a:gd name="T20" fmla="*/ 95 w 215"/>
                <a:gd name="T21" fmla="*/ 1 h 58"/>
                <a:gd name="T22" fmla="*/ 68 w 215"/>
                <a:gd name="T23" fmla="*/ 4 h 58"/>
                <a:gd name="T24" fmla="*/ 42 w 215"/>
                <a:gd name="T25" fmla="*/ 12 h 58"/>
                <a:gd name="T26" fmla="*/ 17 w 215"/>
                <a:gd name="T27" fmla="*/ 24 h 58"/>
                <a:gd name="T28" fmla="*/ 5 w 215"/>
                <a:gd name="T29" fmla="*/ 33 h 58"/>
                <a:gd name="T30" fmla="*/ 1 w 215"/>
                <a:gd name="T31" fmla="*/ 38 h 58"/>
                <a:gd name="T32" fmla="*/ 0 w 215"/>
                <a:gd name="T33" fmla="*/ 43 h 58"/>
                <a:gd name="T34" fmla="*/ 1 w 215"/>
                <a:gd name="T35" fmla="*/ 49 h 58"/>
                <a:gd name="T36" fmla="*/ 5 w 215"/>
                <a:gd name="T37" fmla="*/ 54 h 58"/>
                <a:gd name="T38" fmla="*/ 9 w 215"/>
                <a:gd name="T39" fmla="*/ 57 h 58"/>
                <a:gd name="T40" fmla="*/ 15 w 215"/>
                <a:gd name="T41" fmla="*/ 58 h 58"/>
                <a:gd name="T42" fmla="*/ 21 w 215"/>
                <a:gd name="T43" fmla="*/ 57 h 58"/>
                <a:gd name="T44" fmla="*/ 32 w 215"/>
                <a:gd name="T45" fmla="*/ 49 h 58"/>
                <a:gd name="T46" fmla="*/ 53 w 215"/>
                <a:gd name="T47" fmla="*/ 40 h 58"/>
                <a:gd name="T48" fmla="*/ 74 w 215"/>
                <a:gd name="T49" fmla="*/ 33 h 58"/>
                <a:gd name="T50" fmla="*/ 97 w 215"/>
                <a:gd name="T51" fmla="*/ 30 h 58"/>
                <a:gd name="T52" fmla="*/ 118 w 215"/>
                <a:gd name="T53" fmla="*/ 30 h 58"/>
                <a:gd name="T54" fmla="*/ 141 w 215"/>
                <a:gd name="T55" fmla="*/ 33 h 58"/>
                <a:gd name="T56" fmla="*/ 162 w 215"/>
                <a:gd name="T57" fmla="*/ 40 h 58"/>
                <a:gd name="T58" fmla="*/ 183 w 215"/>
                <a:gd name="T59" fmla="*/ 49 h 58"/>
                <a:gd name="T60" fmla="*/ 195 w 215"/>
                <a:gd name="T61" fmla="*/ 58 h 58"/>
                <a:gd name="T62" fmla="*/ 200 w 215"/>
                <a:gd name="T6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8">
                  <a:moveTo>
                    <a:pt x="200" y="58"/>
                  </a:moveTo>
                  <a:lnTo>
                    <a:pt x="204" y="58"/>
                  </a:lnTo>
                  <a:lnTo>
                    <a:pt x="207" y="57"/>
                  </a:lnTo>
                  <a:lnTo>
                    <a:pt x="210" y="55"/>
                  </a:lnTo>
                  <a:lnTo>
                    <a:pt x="213" y="52"/>
                  </a:lnTo>
                  <a:lnTo>
                    <a:pt x="214" y="49"/>
                  </a:lnTo>
                  <a:lnTo>
                    <a:pt x="215" y="46"/>
                  </a:lnTo>
                  <a:lnTo>
                    <a:pt x="215" y="43"/>
                  </a:lnTo>
                  <a:lnTo>
                    <a:pt x="215" y="41"/>
                  </a:lnTo>
                  <a:lnTo>
                    <a:pt x="214" y="38"/>
                  </a:lnTo>
                  <a:lnTo>
                    <a:pt x="213" y="35"/>
                  </a:lnTo>
                  <a:lnTo>
                    <a:pt x="210" y="33"/>
                  </a:lnTo>
                  <a:lnTo>
                    <a:pt x="208" y="31"/>
                  </a:lnTo>
                  <a:lnTo>
                    <a:pt x="197" y="24"/>
                  </a:lnTo>
                  <a:lnTo>
                    <a:pt x="185" y="17"/>
                  </a:lnTo>
                  <a:lnTo>
                    <a:pt x="173" y="12"/>
                  </a:lnTo>
                  <a:lnTo>
                    <a:pt x="160" y="8"/>
                  </a:lnTo>
                  <a:lnTo>
                    <a:pt x="147" y="4"/>
                  </a:lnTo>
                  <a:lnTo>
                    <a:pt x="134" y="2"/>
                  </a:lnTo>
                  <a:lnTo>
                    <a:pt x="120" y="1"/>
                  </a:lnTo>
                  <a:lnTo>
                    <a:pt x="107" y="0"/>
                  </a:lnTo>
                  <a:lnTo>
                    <a:pt x="95" y="1"/>
                  </a:lnTo>
                  <a:lnTo>
                    <a:pt x="81" y="2"/>
                  </a:lnTo>
                  <a:lnTo>
                    <a:pt x="68" y="4"/>
                  </a:lnTo>
                  <a:lnTo>
                    <a:pt x="55" y="8"/>
                  </a:lnTo>
                  <a:lnTo>
                    <a:pt x="42" y="12"/>
                  </a:lnTo>
                  <a:lnTo>
                    <a:pt x="30" y="17"/>
                  </a:lnTo>
                  <a:lnTo>
                    <a:pt x="17" y="24"/>
                  </a:lnTo>
                  <a:lnTo>
                    <a:pt x="7" y="31"/>
                  </a:lnTo>
                  <a:lnTo>
                    <a:pt x="5" y="33"/>
                  </a:lnTo>
                  <a:lnTo>
                    <a:pt x="2" y="35"/>
                  </a:lnTo>
                  <a:lnTo>
                    <a:pt x="1" y="38"/>
                  </a:lnTo>
                  <a:lnTo>
                    <a:pt x="0" y="41"/>
                  </a:lnTo>
                  <a:lnTo>
                    <a:pt x="0" y="43"/>
                  </a:lnTo>
                  <a:lnTo>
                    <a:pt x="0" y="46"/>
                  </a:lnTo>
                  <a:lnTo>
                    <a:pt x="1" y="49"/>
                  </a:lnTo>
                  <a:lnTo>
                    <a:pt x="2" y="52"/>
                  </a:lnTo>
                  <a:lnTo>
                    <a:pt x="5" y="54"/>
                  </a:lnTo>
                  <a:lnTo>
                    <a:pt x="7" y="56"/>
                  </a:lnTo>
                  <a:lnTo>
                    <a:pt x="9" y="57"/>
                  </a:lnTo>
                  <a:lnTo>
                    <a:pt x="12" y="58"/>
                  </a:lnTo>
                  <a:lnTo>
                    <a:pt x="15" y="58"/>
                  </a:lnTo>
                  <a:lnTo>
                    <a:pt x="17" y="58"/>
                  </a:lnTo>
                  <a:lnTo>
                    <a:pt x="21" y="57"/>
                  </a:lnTo>
                  <a:lnTo>
                    <a:pt x="23" y="56"/>
                  </a:lnTo>
                  <a:lnTo>
                    <a:pt x="32" y="49"/>
                  </a:lnTo>
                  <a:lnTo>
                    <a:pt x="43" y="44"/>
                  </a:lnTo>
                  <a:lnTo>
                    <a:pt x="53" y="40"/>
                  </a:lnTo>
                  <a:lnTo>
                    <a:pt x="64" y="37"/>
                  </a:lnTo>
                  <a:lnTo>
                    <a:pt x="74" y="33"/>
                  </a:lnTo>
                  <a:lnTo>
                    <a:pt x="85" y="32"/>
                  </a:lnTo>
                  <a:lnTo>
                    <a:pt x="97" y="30"/>
                  </a:lnTo>
                  <a:lnTo>
                    <a:pt x="107" y="30"/>
                  </a:lnTo>
                  <a:lnTo>
                    <a:pt x="118" y="30"/>
                  </a:lnTo>
                  <a:lnTo>
                    <a:pt x="130" y="32"/>
                  </a:lnTo>
                  <a:lnTo>
                    <a:pt x="141" y="33"/>
                  </a:lnTo>
                  <a:lnTo>
                    <a:pt x="151" y="37"/>
                  </a:lnTo>
                  <a:lnTo>
                    <a:pt x="162" y="40"/>
                  </a:lnTo>
                  <a:lnTo>
                    <a:pt x="172" y="45"/>
                  </a:lnTo>
                  <a:lnTo>
                    <a:pt x="183" y="49"/>
                  </a:lnTo>
                  <a:lnTo>
                    <a:pt x="192" y="56"/>
                  </a:lnTo>
                  <a:lnTo>
                    <a:pt x="195" y="58"/>
                  </a:lnTo>
                  <a:lnTo>
                    <a:pt x="200" y="58"/>
                  </a:lnTo>
                  <a:lnTo>
                    <a:pt x="20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1">
              <a:extLst>
                <a:ext uri="{FF2B5EF4-FFF2-40B4-BE49-F238E27FC236}">
                  <a16:creationId xmlns:a16="http://schemas.microsoft.com/office/drawing/2014/main" id="{C01CB2A4-22C6-4ED1-A89F-84962BEA3CF4}"/>
                </a:ext>
              </a:extLst>
            </p:cNvPr>
            <p:cNvSpPr>
              <a:spLocks/>
            </p:cNvSpPr>
            <p:nvPr/>
          </p:nvSpPr>
          <p:spPr bwMode="auto">
            <a:xfrm>
              <a:off x="5021263" y="844550"/>
              <a:ext cx="96838" cy="23813"/>
            </a:xfrm>
            <a:custGeom>
              <a:avLst/>
              <a:gdLst>
                <a:gd name="T0" fmla="*/ 7 w 307"/>
                <a:gd name="T1" fmla="*/ 46 h 74"/>
                <a:gd name="T2" fmla="*/ 4 w 307"/>
                <a:gd name="T3" fmla="*/ 48 h 74"/>
                <a:gd name="T4" fmla="*/ 2 w 307"/>
                <a:gd name="T5" fmla="*/ 50 h 74"/>
                <a:gd name="T6" fmla="*/ 1 w 307"/>
                <a:gd name="T7" fmla="*/ 53 h 74"/>
                <a:gd name="T8" fmla="*/ 0 w 307"/>
                <a:gd name="T9" fmla="*/ 56 h 74"/>
                <a:gd name="T10" fmla="*/ 0 w 307"/>
                <a:gd name="T11" fmla="*/ 59 h 74"/>
                <a:gd name="T12" fmla="*/ 0 w 307"/>
                <a:gd name="T13" fmla="*/ 62 h 74"/>
                <a:gd name="T14" fmla="*/ 1 w 307"/>
                <a:gd name="T15" fmla="*/ 64 h 74"/>
                <a:gd name="T16" fmla="*/ 3 w 307"/>
                <a:gd name="T17" fmla="*/ 68 h 74"/>
                <a:gd name="T18" fmla="*/ 5 w 307"/>
                <a:gd name="T19" fmla="*/ 70 h 74"/>
                <a:gd name="T20" fmla="*/ 9 w 307"/>
                <a:gd name="T21" fmla="*/ 72 h 74"/>
                <a:gd name="T22" fmla="*/ 12 w 307"/>
                <a:gd name="T23" fmla="*/ 73 h 74"/>
                <a:gd name="T24" fmla="*/ 15 w 307"/>
                <a:gd name="T25" fmla="*/ 74 h 74"/>
                <a:gd name="T26" fmla="*/ 19 w 307"/>
                <a:gd name="T27" fmla="*/ 73 h 74"/>
                <a:gd name="T28" fmla="*/ 24 w 307"/>
                <a:gd name="T29" fmla="*/ 71 h 74"/>
                <a:gd name="T30" fmla="*/ 39 w 307"/>
                <a:gd name="T31" fmla="*/ 61 h 74"/>
                <a:gd name="T32" fmla="*/ 54 w 307"/>
                <a:gd name="T33" fmla="*/ 53 h 74"/>
                <a:gd name="T34" fmla="*/ 70 w 307"/>
                <a:gd name="T35" fmla="*/ 46 h 74"/>
                <a:gd name="T36" fmla="*/ 86 w 307"/>
                <a:gd name="T37" fmla="*/ 40 h 74"/>
                <a:gd name="T38" fmla="*/ 103 w 307"/>
                <a:gd name="T39" fmla="*/ 35 h 74"/>
                <a:gd name="T40" fmla="*/ 119 w 307"/>
                <a:gd name="T41" fmla="*/ 32 h 74"/>
                <a:gd name="T42" fmla="*/ 136 w 307"/>
                <a:gd name="T43" fmla="*/ 31 h 74"/>
                <a:gd name="T44" fmla="*/ 153 w 307"/>
                <a:gd name="T45" fmla="*/ 30 h 74"/>
                <a:gd name="T46" fmla="*/ 171 w 307"/>
                <a:gd name="T47" fmla="*/ 31 h 74"/>
                <a:gd name="T48" fmla="*/ 188 w 307"/>
                <a:gd name="T49" fmla="*/ 32 h 74"/>
                <a:gd name="T50" fmla="*/ 204 w 307"/>
                <a:gd name="T51" fmla="*/ 35 h 74"/>
                <a:gd name="T52" fmla="*/ 221 w 307"/>
                <a:gd name="T53" fmla="*/ 40 h 74"/>
                <a:gd name="T54" fmla="*/ 237 w 307"/>
                <a:gd name="T55" fmla="*/ 46 h 74"/>
                <a:gd name="T56" fmla="*/ 253 w 307"/>
                <a:gd name="T57" fmla="*/ 53 h 74"/>
                <a:gd name="T58" fmla="*/ 268 w 307"/>
                <a:gd name="T59" fmla="*/ 61 h 74"/>
                <a:gd name="T60" fmla="*/ 283 w 307"/>
                <a:gd name="T61" fmla="*/ 71 h 74"/>
                <a:gd name="T62" fmla="*/ 285 w 307"/>
                <a:gd name="T63" fmla="*/ 72 h 74"/>
                <a:gd name="T64" fmla="*/ 289 w 307"/>
                <a:gd name="T65" fmla="*/ 73 h 74"/>
                <a:gd name="T66" fmla="*/ 292 w 307"/>
                <a:gd name="T67" fmla="*/ 74 h 74"/>
                <a:gd name="T68" fmla="*/ 294 w 307"/>
                <a:gd name="T69" fmla="*/ 73 h 74"/>
                <a:gd name="T70" fmla="*/ 297 w 307"/>
                <a:gd name="T71" fmla="*/ 73 h 74"/>
                <a:gd name="T72" fmla="*/ 299 w 307"/>
                <a:gd name="T73" fmla="*/ 71 h 74"/>
                <a:gd name="T74" fmla="*/ 301 w 307"/>
                <a:gd name="T75" fmla="*/ 70 h 74"/>
                <a:gd name="T76" fmla="*/ 304 w 307"/>
                <a:gd name="T77" fmla="*/ 68 h 74"/>
                <a:gd name="T78" fmla="*/ 306 w 307"/>
                <a:gd name="T79" fmla="*/ 64 h 74"/>
                <a:gd name="T80" fmla="*/ 307 w 307"/>
                <a:gd name="T81" fmla="*/ 62 h 74"/>
                <a:gd name="T82" fmla="*/ 307 w 307"/>
                <a:gd name="T83" fmla="*/ 59 h 74"/>
                <a:gd name="T84" fmla="*/ 307 w 307"/>
                <a:gd name="T85" fmla="*/ 56 h 74"/>
                <a:gd name="T86" fmla="*/ 306 w 307"/>
                <a:gd name="T87" fmla="*/ 54 h 74"/>
                <a:gd name="T88" fmla="*/ 305 w 307"/>
                <a:gd name="T89" fmla="*/ 50 h 74"/>
                <a:gd name="T90" fmla="*/ 303 w 307"/>
                <a:gd name="T91" fmla="*/ 48 h 74"/>
                <a:gd name="T92" fmla="*/ 300 w 307"/>
                <a:gd name="T93" fmla="*/ 46 h 74"/>
                <a:gd name="T94" fmla="*/ 283 w 307"/>
                <a:gd name="T95" fmla="*/ 35 h 74"/>
                <a:gd name="T96" fmla="*/ 266 w 307"/>
                <a:gd name="T97" fmla="*/ 26 h 74"/>
                <a:gd name="T98" fmla="*/ 248 w 307"/>
                <a:gd name="T99" fmla="*/ 18 h 74"/>
                <a:gd name="T100" fmla="*/ 230 w 307"/>
                <a:gd name="T101" fmla="*/ 12 h 74"/>
                <a:gd name="T102" fmla="*/ 211 w 307"/>
                <a:gd name="T103" fmla="*/ 6 h 74"/>
                <a:gd name="T104" fmla="*/ 192 w 307"/>
                <a:gd name="T105" fmla="*/ 3 h 74"/>
                <a:gd name="T106" fmla="*/ 173 w 307"/>
                <a:gd name="T107" fmla="*/ 0 h 74"/>
                <a:gd name="T108" fmla="*/ 153 w 307"/>
                <a:gd name="T109" fmla="*/ 0 h 74"/>
                <a:gd name="T110" fmla="*/ 134 w 307"/>
                <a:gd name="T111" fmla="*/ 1 h 74"/>
                <a:gd name="T112" fmla="*/ 115 w 307"/>
                <a:gd name="T113" fmla="*/ 3 h 74"/>
                <a:gd name="T114" fmla="*/ 96 w 307"/>
                <a:gd name="T115" fmla="*/ 6 h 74"/>
                <a:gd name="T116" fmla="*/ 77 w 307"/>
                <a:gd name="T117" fmla="*/ 12 h 74"/>
                <a:gd name="T118" fmla="*/ 59 w 307"/>
                <a:gd name="T119" fmla="*/ 18 h 74"/>
                <a:gd name="T120" fmla="*/ 41 w 307"/>
                <a:gd name="T121" fmla="*/ 26 h 74"/>
                <a:gd name="T122" fmla="*/ 24 w 307"/>
                <a:gd name="T123" fmla="*/ 35 h 74"/>
                <a:gd name="T124" fmla="*/ 7 w 307"/>
                <a:gd name="T125"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4">
                  <a:moveTo>
                    <a:pt x="7" y="46"/>
                  </a:moveTo>
                  <a:lnTo>
                    <a:pt x="4" y="48"/>
                  </a:lnTo>
                  <a:lnTo>
                    <a:pt x="2" y="50"/>
                  </a:lnTo>
                  <a:lnTo>
                    <a:pt x="1" y="53"/>
                  </a:lnTo>
                  <a:lnTo>
                    <a:pt x="0" y="56"/>
                  </a:lnTo>
                  <a:lnTo>
                    <a:pt x="0" y="59"/>
                  </a:lnTo>
                  <a:lnTo>
                    <a:pt x="0" y="62"/>
                  </a:lnTo>
                  <a:lnTo>
                    <a:pt x="1" y="64"/>
                  </a:lnTo>
                  <a:lnTo>
                    <a:pt x="3" y="68"/>
                  </a:lnTo>
                  <a:lnTo>
                    <a:pt x="5" y="70"/>
                  </a:lnTo>
                  <a:lnTo>
                    <a:pt x="9" y="72"/>
                  </a:lnTo>
                  <a:lnTo>
                    <a:pt x="12" y="73"/>
                  </a:lnTo>
                  <a:lnTo>
                    <a:pt x="15" y="74"/>
                  </a:lnTo>
                  <a:lnTo>
                    <a:pt x="19" y="73"/>
                  </a:lnTo>
                  <a:lnTo>
                    <a:pt x="24" y="71"/>
                  </a:lnTo>
                  <a:lnTo>
                    <a:pt x="39" y="61"/>
                  </a:lnTo>
                  <a:lnTo>
                    <a:pt x="54" y="53"/>
                  </a:lnTo>
                  <a:lnTo>
                    <a:pt x="70" y="46"/>
                  </a:lnTo>
                  <a:lnTo>
                    <a:pt x="86" y="40"/>
                  </a:lnTo>
                  <a:lnTo>
                    <a:pt x="103" y="35"/>
                  </a:lnTo>
                  <a:lnTo>
                    <a:pt x="119" y="32"/>
                  </a:lnTo>
                  <a:lnTo>
                    <a:pt x="136" y="31"/>
                  </a:lnTo>
                  <a:lnTo>
                    <a:pt x="153" y="30"/>
                  </a:lnTo>
                  <a:lnTo>
                    <a:pt x="171" y="31"/>
                  </a:lnTo>
                  <a:lnTo>
                    <a:pt x="188" y="32"/>
                  </a:lnTo>
                  <a:lnTo>
                    <a:pt x="204" y="35"/>
                  </a:lnTo>
                  <a:lnTo>
                    <a:pt x="221" y="40"/>
                  </a:lnTo>
                  <a:lnTo>
                    <a:pt x="237" y="46"/>
                  </a:lnTo>
                  <a:lnTo>
                    <a:pt x="253" y="53"/>
                  </a:lnTo>
                  <a:lnTo>
                    <a:pt x="268" y="61"/>
                  </a:lnTo>
                  <a:lnTo>
                    <a:pt x="283" y="71"/>
                  </a:lnTo>
                  <a:lnTo>
                    <a:pt x="285" y="72"/>
                  </a:lnTo>
                  <a:lnTo>
                    <a:pt x="289" y="73"/>
                  </a:lnTo>
                  <a:lnTo>
                    <a:pt x="292" y="74"/>
                  </a:lnTo>
                  <a:lnTo>
                    <a:pt x="294" y="73"/>
                  </a:lnTo>
                  <a:lnTo>
                    <a:pt x="297" y="73"/>
                  </a:lnTo>
                  <a:lnTo>
                    <a:pt x="299" y="71"/>
                  </a:lnTo>
                  <a:lnTo>
                    <a:pt x="301" y="70"/>
                  </a:lnTo>
                  <a:lnTo>
                    <a:pt x="304" y="68"/>
                  </a:lnTo>
                  <a:lnTo>
                    <a:pt x="306" y="64"/>
                  </a:lnTo>
                  <a:lnTo>
                    <a:pt x="307" y="62"/>
                  </a:lnTo>
                  <a:lnTo>
                    <a:pt x="307" y="59"/>
                  </a:lnTo>
                  <a:lnTo>
                    <a:pt x="307" y="56"/>
                  </a:lnTo>
                  <a:lnTo>
                    <a:pt x="306" y="54"/>
                  </a:lnTo>
                  <a:lnTo>
                    <a:pt x="305" y="50"/>
                  </a:lnTo>
                  <a:lnTo>
                    <a:pt x="303" y="48"/>
                  </a:lnTo>
                  <a:lnTo>
                    <a:pt x="300" y="46"/>
                  </a:lnTo>
                  <a:lnTo>
                    <a:pt x="283" y="35"/>
                  </a:lnTo>
                  <a:lnTo>
                    <a:pt x="266" y="26"/>
                  </a:lnTo>
                  <a:lnTo>
                    <a:pt x="248" y="18"/>
                  </a:lnTo>
                  <a:lnTo>
                    <a:pt x="230" y="12"/>
                  </a:lnTo>
                  <a:lnTo>
                    <a:pt x="211" y="6"/>
                  </a:lnTo>
                  <a:lnTo>
                    <a:pt x="192" y="3"/>
                  </a:lnTo>
                  <a:lnTo>
                    <a:pt x="173" y="0"/>
                  </a:lnTo>
                  <a:lnTo>
                    <a:pt x="153" y="0"/>
                  </a:lnTo>
                  <a:lnTo>
                    <a:pt x="134" y="1"/>
                  </a:lnTo>
                  <a:lnTo>
                    <a:pt x="115" y="3"/>
                  </a:lnTo>
                  <a:lnTo>
                    <a:pt x="96" y="6"/>
                  </a:lnTo>
                  <a:lnTo>
                    <a:pt x="77" y="12"/>
                  </a:lnTo>
                  <a:lnTo>
                    <a:pt x="59" y="18"/>
                  </a:lnTo>
                  <a:lnTo>
                    <a:pt x="41" y="26"/>
                  </a:lnTo>
                  <a:lnTo>
                    <a:pt x="24" y="35"/>
                  </a:lnTo>
                  <a:lnTo>
                    <a:pt x="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122C5CCB-D326-4C2A-B571-0E1EB5C0B2C1}"/>
                </a:ext>
              </a:extLst>
            </p:cNvPr>
            <p:cNvSpPr>
              <a:spLocks/>
            </p:cNvSpPr>
            <p:nvPr/>
          </p:nvSpPr>
          <p:spPr bwMode="auto">
            <a:xfrm>
              <a:off x="5049838" y="901700"/>
              <a:ext cx="39688" cy="14288"/>
            </a:xfrm>
            <a:custGeom>
              <a:avLst/>
              <a:gdLst>
                <a:gd name="T0" fmla="*/ 8 w 125"/>
                <a:gd name="T1" fmla="*/ 15 h 44"/>
                <a:gd name="T2" fmla="*/ 6 w 125"/>
                <a:gd name="T3" fmla="*/ 17 h 44"/>
                <a:gd name="T4" fmla="*/ 4 w 125"/>
                <a:gd name="T5" fmla="*/ 19 h 44"/>
                <a:gd name="T6" fmla="*/ 2 w 125"/>
                <a:gd name="T7" fmla="*/ 23 h 44"/>
                <a:gd name="T8" fmla="*/ 1 w 125"/>
                <a:gd name="T9" fmla="*/ 25 h 44"/>
                <a:gd name="T10" fmla="*/ 0 w 125"/>
                <a:gd name="T11" fmla="*/ 28 h 44"/>
                <a:gd name="T12" fmla="*/ 0 w 125"/>
                <a:gd name="T13" fmla="*/ 31 h 44"/>
                <a:gd name="T14" fmla="*/ 1 w 125"/>
                <a:gd name="T15" fmla="*/ 33 h 44"/>
                <a:gd name="T16" fmla="*/ 2 w 125"/>
                <a:gd name="T17" fmla="*/ 37 h 44"/>
                <a:gd name="T18" fmla="*/ 6 w 125"/>
                <a:gd name="T19" fmla="*/ 40 h 44"/>
                <a:gd name="T20" fmla="*/ 9 w 125"/>
                <a:gd name="T21" fmla="*/ 42 h 44"/>
                <a:gd name="T22" fmla="*/ 12 w 125"/>
                <a:gd name="T23" fmla="*/ 43 h 44"/>
                <a:gd name="T24" fmla="*/ 15 w 125"/>
                <a:gd name="T25" fmla="*/ 44 h 44"/>
                <a:gd name="T26" fmla="*/ 20 w 125"/>
                <a:gd name="T27" fmla="*/ 43 h 44"/>
                <a:gd name="T28" fmla="*/ 24 w 125"/>
                <a:gd name="T29" fmla="*/ 42 h 44"/>
                <a:gd name="T30" fmla="*/ 32 w 125"/>
                <a:gd name="T31" fmla="*/ 37 h 44"/>
                <a:gd name="T32" fmla="*/ 42 w 125"/>
                <a:gd name="T33" fmla="*/ 33 h 44"/>
                <a:gd name="T34" fmla="*/ 53 w 125"/>
                <a:gd name="T35" fmla="*/ 31 h 44"/>
                <a:gd name="T36" fmla="*/ 62 w 125"/>
                <a:gd name="T37" fmla="*/ 30 h 44"/>
                <a:gd name="T38" fmla="*/ 72 w 125"/>
                <a:gd name="T39" fmla="*/ 31 h 44"/>
                <a:gd name="T40" fmla="*/ 83 w 125"/>
                <a:gd name="T41" fmla="*/ 33 h 44"/>
                <a:gd name="T42" fmla="*/ 93 w 125"/>
                <a:gd name="T43" fmla="*/ 37 h 44"/>
                <a:gd name="T44" fmla="*/ 101 w 125"/>
                <a:gd name="T45" fmla="*/ 42 h 44"/>
                <a:gd name="T46" fmla="*/ 104 w 125"/>
                <a:gd name="T47" fmla="*/ 43 h 44"/>
                <a:gd name="T48" fmla="*/ 108 w 125"/>
                <a:gd name="T49" fmla="*/ 43 h 44"/>
                <a:gd name="T50" fmla="*/ 110 w 125"/>
                <a:gd name="T51" fmla="*/ 44 h 44"/>
                <a:gd name="T52" fmla="*/ 113 w 125"/>
                <a:gd name="T53" fmla="*/ 43 h 44"/>
                <a:gd name="T54" fmla="*/ 116 w 125"/>
                <a:gd name="T55" fmla="*/ 42 h 44"/>
                <a:gd name="T56" fmla="*/ 118 w 125"/>
                <a:gd name="T57" fmla="*/ 41 h 44"/>
                <a:gd name="T58" fmla="*/ 120 w 125"/>
                <a:gd name="T59" fmla="*/ 39 h 44"/>
                <a:gd name="T60" fmla="*/ 123 w 125"/>
                <a:gd name="T61" fmla="*/ 37 h 44"/>
                <a:gd name="T62" fmla="*/ 124 w 125"/>
                <a:gd name="T63" fmla="*/ 33 h 44"/>
                <a:gd name="T64" fmla="*/ 125 w 125"/>
                <a:gd name="T65" fmla="*/ 31 h 44"/>
                <a:gd name="T66" fmla="*/ 125 w 125"/>
                <a:gd name="T67" fmla="*/ 28 h 44"/>
                <a:gd name="T68" fmla="*/ 124 w 125"/>
                <a:gd name="T69" fmla="*/ 25 h 44"/>
                <a:gd name="T70" fmla="*/ 123 w 125"/>
                <a:gd name="T71" fmla="*/ 23 h 44"/>
                <a:gd name="T72" fmla="*/ 121 w 125"/>
                <a:gd name="T73" fmla="*/ 19 h 44"/>
                <a:gd name="T74" fmla="*/ 119 w 125"/>
                <a:gd name="T75" fmla="*/ 17 h 44"/>
                <a:gd name="T76" fmla="*/ 117 w 125"/>
                <a:gd name="T77" fmla="*/ 16 h 44"/>
                <a:gd name="T78" fmla="*/ 104 w 125"/>
                <a:gd name="T79" fmla="*/ 9 h 44"/>
                <a:gd name="T80" fmla="*/ 90 w 125"/>
                <a:gd name="T81" fmla="*/ 4 h 44"/>
                <a:gd name="T82" fmla="*/ 76 w 125"/>
                <a:gd name="T83" fmla="*/ 1 h 44"/>
                <a:gd name="T84" fmla="*/ 62 w 125"/>
                <a:gd name="T85" fmla="*/ 0 h 44"/>
                <a:gd name="T86" fmla="*/ 49 w 125"/>
                <a:gd name="T87" fmla="*/ 1 h 44"/>
                <a:gd name="T88" fmla="*/ 35 w 125"/>
                <a:gd name="T89" fmla="*/ 4 h 44"/>
                <a:gd name="T90" fmla="*/ 21 w 125"/>
                <a:gd name="T91" fmla="*/ 9 h 44"/>
                <a:gd name="T92" fmla="*/ 8 w 125"/>
                <a:gd name="T93" fmla="*/ 16 h 44"/>
                <a:gd name="T94" fmla="*/ 8 w 125"/>
                <a:gd name="T9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 h="44">
                  <a:moveTo>
                    <a:pt x="8" y="15"/>
                  </a:moveTo>
                  <a:lnTo>
                    <a:pt x="6" y="17"/>
                  </a:lnTo>
                  <a:lnTo>
                    <a:pt x="4" y="19"/>
                  </a:lnTo>
                  <a:lnTo>
                    <a:pt x="2" y="23"/>
                  </a:lnTo>
                  <a:lnTo>
                    <a:pt x="1" y="25"/>
                  </a:lnTo>
                  <a:lnTo>
                    <a:pt x="0" y="28"/>
                  </a:lnTo>
                  <a:lnTo>
                    <a:pt x="0" y="31"/>
                  </a:lnTo>
                  <a:lnTo>
                    <a:pt x="1" y="33"/>
                  </a:lnTo>
                  <a:lnTo>
                    <a:pt x="2" y="37"/>
                  </a:lnTo>
                  <a:lnTo>
                    <a:pt x="6" y="40"/>
                  </a:lnTo>
                  <a:lnTo>
                    <a:pt x="9" y="42"/>
                  </a:lnTo>
                  <a:lnTo>
                    <a:pt x="12" y="43"/>
                  </a:lnTo>
                  <a:lnTo>
                    <a:pt x="15" y="44"/>
                  </a:lnTo>
                  <a:lnTo>
                    <a:pt x="20" y="43"/>
                  </a:lnTo>
                  <a:lnTo>
                    <a:pt x="24" y="42"/>
                  </a:lnTo>
                  <a:lnTo>
                    <a:pt x="32" y="37"/>
                  </a:lnTo>
                  <a:lnTo>
                    <a:pt x="42" y="33"/>
                  </a:lnTo>
                  <a:lnTo>
                    <a:pt x="53" y="31"/>
                  </a:lnTo>
                  <a:lnTo>
                    <a:pt x="62" y="30"/>
                  </a:lnTo>
                  <a:lnTo>
                    <a:pt x="72" y="31"/>
                  </a:lnTo>
                  <a:lnTo>
                    <a:pt x="83" y="33"/>
                  </a:lnTo>
                  <a:lnTo>
                    <a:pt x="93" y="37"/>
                  </a:lnTo>
                  <a:lnTo>
                    <a:pt x="101" y="42"/>
                  </a:lnTo>
                  <a:lnTo>
                    <a:pt x="104" y="43"/>
                  </a:lnTo>
                  <a:lnTo>
                    <a:pt x="108" y="43"/>
                  </a:lnTo>
                  <a:lnTo>
                    <a:pt x="110" y="44"/>
                  </a:lnTo>
                  <a:lnTo>
                    <a:pt x="113" y="43"/>
                  </a:lnTo>
                  <a:lnTo>
                    <a:pt x="116" y="42"/>
                  </a:lnTo>
                  <a:lnTo>
                    <a:pt x="118" y="41"/>
                  </a:lnTo>
                  <a:lnTo>
                    <a:pt x="120" y="39"/>
                  </a:lnTo>
                  <a:lnTo>
                    <a:pt x="123" y="37"/>
                  </a:lnTo>
                  <a:lnTo>
                    <a:pt x="124" y="33"/>
                  </a:lnTo>
                  <a:lnTo>
                    <a:pt x="125" y="31"/>
                  </a:lnTo>
                  <a:lnTo>
                    <a:pt x="125" y="28"/>
                  </a:lnTo>
                  <a:lnTo>
                    <a:pt x="124" y="25"/>
                  </a:lnTo>
                  <a:lnTo>
                    <a:pt x="123" y="23"/>
                  </a:lnTo>
                  <a:lnTo>
                    <a:pt x="121" y="19"/>
                  </a:lnTo>
                  <a:lnTo>
                    <a:pt x="119" y="17"/>
                  </a:lnTo>
                  <a:lnTo>
                    <a:pt x="117" y="16"/>
                  </a:lnTo>
                  <a:lnTo>
                    <a:pt x="104" y="9"/>
                  </a:lnTo>
                  <a:lnTo>
                    <a:pt x="90" y="4"/>
                  </a:lnTo>
                  <a:lnTo>
                    <a:pt x="76" y="1"/>
                  </a:lnTo>
                  <a:lnTo>
                    <a:pt x="62" y="0"/>
                  </a:lnTo>
                  <a:lnTo>
                    <a:pt x="49" y="1"/>
                  </a:lnTo>
                  <a:lnTo>
                    <a:pt x="35" y="4"/>
                  </a:lnTo>
                  <a:lnTo>
                    <a:pt x="21" y="9"/>
                  </a:lnTo>
                  <a:lnTo>
                    <a:pt x="8" y="16"/>
                  </a:ln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48">
            <a:extLst>
              <a:ext uri="{FF2B5EF4-FFF2-40B4-BE49-F238E27FC236}">
                <a16:creationId xmlns:a16="http://schemas.microsoft.com/office/drawing/2014/main" id="{7E291EF8-8DFB-4E89-938A-2D1B5BC32FEC}"/>
              </a:ext>
            </a:extLst>
          </p:cNvPr>
          <p:cNvSpPr>
            <a:spLocks noEditPoints="1"/>
          </p:cNvSpPr>
          <p:nvPr/>
        </p:nvSpPr>
        <p:spPr bwMode="auto">
          <a:xfrm>
            <a:off x="7323292" y="3335065"/>
            <a:ext cx="285750" cy="236538"/>
          </a:xfrm>
          <a:custGeom>
            <a:avLst/>
            <a:gdLst>
              <a:gd name="T0" fmla="*/ 855 w 900"/>
              <a:gd name="T1" fmla="*/ 363 h 748"/>
              <a:gd name="T2" fmla="*/ 810 w 900"/>
              <a:gd name="T3" fmla="*/ 373 h 748"/>
              <a:gd name="T4" fmla="*/ 849 w 900"/>
              <a:gd name="T5" fmla="*/ 261 h 748"/>
              <a:gd name="T6" fmla="*/ 870 w 900"/>
              <a:gd name="T7" fmla="*/ 299 h 748"/>
              <a:gd name="T8" fmla="*/ 682 w 900"/>
              <a:gd name="T9" fmla="*/ 548 h 748"/>
              <a:gd name="T10" fmla="*/ 550 w 900"/>
              <a:gd name="T11" fmla="*/ 497 h 748"/>
              <a:gd name="T12" fmla="*/ 382 w 900"/>
              <a:gd name="T13" fmla="*/ 461 h 748"/>
              <a:gd name="T14" fmla="*/ 383 w 900"/>
              <a:gd name="T15" fmla="*/ 166 h 748"/>
              <a:gd name="T16" fmla="*/ 552 w 900"/>
              <a:gd name="T17" fmla="*/ 133 h 748"/>
              <a:gd name="T18" fmla="*/ 685 w 900"/>
              <a:gd name="T19" fmla="*/ 83 h 748"/>
              <a:gd name="T20" fmla="*/ 780 w 900"/>
              <a:gd name="T21" fmla="*/ 595 h 748"/>
              <a:gd name="T22" fmla="*/ 83 w 900"/>
              <a:gd name="T23" fmla="*/ 442 h 748"/>
              <a:gd name="T24" fmla="*/ 49 w 900"/>
              <a:gd name="T25" fmla="*/ 417 h 748"/>
              <a:gd name="T26" fmla="*/ 32 w 900"/>
              <a:gd name="T27" fmla="*/ 378 h 748"/>
              <a:gd name="T28" fmla="*/ 32 w 900"/>
              <a:gd name="T29" fmla="*/ 264 h 748"/>
              <a:gd name="T30" fmla="*/ 48 w 900"/>
              <a:gd name="T31" fmla="*/ 219 h 748"/>
              <a:gd name="T32" fmla="*/ 82 w 900"/>
              <a:gd name="T33" fmla="*/ 187 h 748"/>
              <a:gd name="T34" fmla="*/ 165 w 900"/>
              <a:gd name="T35" fmla="*/ 179 h 748"/>
              <a:gd name="T36" fmla="*/ 270 w 900"/>
              <a:gd name="T37" fmla="*/ 450 h 748"/>
              <a:gd name="T38" fmla="*/ 120 w 900"/>
              <a:gd name="T39" fmla="*/ 448 h 748"/>
              <a:gd name="T40" fmla="*/ 808 w 900"/>
              <a:gd name="T41" fmla="*/ 8 h 748"/>
              <a:gd name="T42" fmla="*/ 792 w 900"/>
              <a:gd name="T43" fmla="*/ 0 h 748"/>
              <a:gd name="T44" fmla="*/ 638 w 900"/>
              <a:gd name="T45" fmla="*/ 72 h 748"/>
              <a:gd name="T46" fmla="*/ 464 w 900"/>
              <a:gd name="T47" fmla="*/ 122 h 748"/>
              <a:gd name="T48" fmla="*/ 225 w 900"/>
              <a:gd name="T49" fmla="*/ 148 h 748"/>
              <a:gd name="T50" fmla="*/ 85 w 900"/>
              <a:gd name="T51" fmla="*/ 154 h 748"/>
              <a:gd name="T52" fmla="*/ 35 w 900"/>
              <a:gd name="T53" fmla="*/ 187 h 748"/>
              <a:gd name="T54" fmla="*/ 5 w 900"/>
              <a:gd name="T55" fmla="*/ 243 h 748"/>
              <a:gd name="T56" fmla="*/ 1 w 900"/>
              <a:gd name="T57" fmla="*/ 371 h 748"/>
              <a:gd name="T58" fmla="*/ 19 w 900"/>
              <a:gd name="T59" fmla="*/ 427 h 748"/>
              <a:gd name="T60" fmla="*/ 61 w 900"/>
              <a:gd name="T61" fmla="*/ 464 h 748"/>
              <a:gd name="T62" fmla="*/ 120 w 900"/>
              <a:gd name="T63" fmla="*/ 478 h 748"/>
              <a:gd name="T64" fmla="*/ 270 w 900"/>
              <a:gd name="T65" fmla="*/ 480 h 748"/>
              <a:gd name="T66" fmla="*/ 288 w 900"/>
              <a:gd name="T67" fmla="*/ 584 h 748"/>
              <a:gd name="T68" fmla="*/ 335 w 900"/>
              <a:gd name="T69" fmla="*/ 672 h 748"/>
              <a:gd name="T70" fmla="*/ 408 w 900"/>
              <a:gd name="T71" fmla="*/ 737 h 748"/>
              <a:gd name="T72" fmla="*/ 439 w 900"/>
              <a:gd name="T73" fmla="*/ 746 h 748"/>
              <a:gd name="T74" fmla="*/ 446 w 900"/>
              <a:gd name="T75" fmla="*/ 731 h 748"/>
              <a:gd name="T76" fmla="*/ 438 w 900"/>
              <a:gd name="T77" fmla="*/ 719 h 748"/>
              <a:gd name="T78" fmla="*/ 370 w 900"/>
              <a:gd name="T79" fmla="*/ 666 h 748"/>
              <a:gd name="T80" fmla="*/ 323 w 900"/>
              <a:gd name="T81" fmla="*/ 592 h 748"/>
              <a:gd name="T82" fmla="*/ 301 w 900"/>
              <a:gd name="T83" fmla="*/ 502 h 748"/>
              <a:gd name="T84" fmla="*/ 448 w 900"/>
              <a:gd name="T85" fmla="*/ 503 h 748"/>
              <a:gd name="T86" fmla="*/ 595 w 900"/>
              <a:gd name="T87" fmla="*/ 543 h 748"/>
              <a:gd name="T88" fmla="*/ 761 w 900"/>
              <a:gd name="T89" fmla="*/ 619 h 748"/>
              <a:gd name="T90" fmla="*/ 802 w 900"/>
              <a:gd name="T91" fmla="*/ 632 h 748"/>
              <a:gd name="T92" fmla="*/ 810 w 900"/>
              <a:gd name="T93" fmla="*/ 403 h 748"/>
              <a:gd name="T94" fmla="*/ 854 w 900"/>
              <a:gd name="T95" fmla="*/ 398 h 748"/>
              <a:gd name="T96" fmla="*/ 883 w 900"/>
              <a:gd name="T97" fmla="*/ 379 h 748"/>
              <a:gd name="T98" fmla="*/ 897 w 900"/>
              <a:gd name="T99" fmla="*/ 350 h 748"/>
              <a:gd name="T100" fmla="*/ 897 w 900"/>
              <a:gd name="T101" fmla="*/ 284 h 748"/>
              <a:gd name="T102" fmla="*/ 881 w 900"/>
              <a:gd name="T103" fmla="*/ 251 h 748"/>
              <a:gd name="T104" fmla="*/ 853 w 900"/>
              <a:gd name="T105" fmla="*/ 22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748">
                <a:moveTo>
                  <a:pt x="870" y="336"/>
                </a:moveTo>
                <a:lnTo>
                  <a:pt x="869" y="345"/>
                </a:lnTo>
                <a:lnTo>
                  <a:pt x="865" y="352"/>
                </a:lnTo>
                <a:lnTo>
                  <a:pt x="861" y="357"/>
                </a:lnTo>
                <a:lnTo>
                  <a:pt x="855" y="363"/>
                </a:lnTo>
                <a:lnTo>
                  <a:pt x="848" y="367"/>
                </a:lnTo>
                <a:lnTo>
                  <a:pt x="841" y="370"/>
                </a:lnTo>
                <a:lnTo>
                  <a:pt x="832" y="372"/>
                </a:lnTo>
                <a:lnTo>
                  <a:pt x="825" y="373"/>
                </a:lnTo>
                <a:lnTo>
                  <a:pt x="810" y="373"/>
                </a:lnTo>
                <a:lnTo>
                  <a:pt x="810" y="254"/>
                </a:lnTo>
                <a:lnTo>
                  <a:pt x="825" y="254"/>
                </a:lnTo>
                <a:lnTo>
                  <a:pt x="833" y="254"/>
                </a:lnTo>
                <a:lnTo>
                  <a:pt x="841" y="257"/>
                </a:lnTo>
                <a:lnTo>
                  <a:pt x="849" y="261"/>
                </a:lnTo>
                <a:lnTo>
                  <a:pt x="856" y="267"/>
                </a:lnTo>
                <a:lnTo>
                  <a:pt x="861" y="274"/>
                </a:lnTo>
                <a:lnTo>
                  <a:pt x="865" y="281"/>
                </a:lnTo>
                <a:lnTo>
                  <a:pt x="869" y="290"/>
                </a:lnTo>
                <a:lnTo>
                  <a:pt x="870" y="299"/>
                </a:lnTo>
                <a:lnTo>
                  <a:pt x="870" y="336"/>
                </a:lnTo>
                <a:close/>
                <a:moveTo>
                  <a:pt x="780" y="595"/>
                </a:moveTo>
                <a:lnTo>
                  <a:pt x="774" y="593"/>
                </a:lnTo>
                <a:lnTo>
                  <a:pt x="730" y="570"/>
                </a:lnTo>
                <a:lnTo>
                  <a:pt x="682" y="548"/>
                </a:lnTo>
                <a:lnTo>
                  <a:pt x="658" y="537"/>
                </a:lnTo>
                <a:lnTo>
                  <a:pt x="632" y="526"/>
                </a:lnTo>
                <a:lnTo>
                  <a:pt x="607" y="517"/>
                </a:lnTo>
                <a:lnTo>
                  <a:pt x="579" y="507"/>
                </a:lnTo>
                <a:lnTo>
                  <a:pt x="550" y="497"/>
                </a:lnTo>
                <a:lnTo>
                  <a:pt x="520" y="489"/>
                </a:lnTo>
                <a:lnTo>
                  <a:pt x="488" y="480"/>
                </a:lnTo>
                <a:lnTo>
                  <a:pt x="455" y="474"/>
                </a:lnTo>
                <a:lnTo>
                  <a:pt x="419" y="468"/>
                </a:lnTo>
                <a:lnTo>
                  <a:pt x="382" y="461"/>
                </a:lnTo>
                <a:lnTo>
                  <a:pt x="342" y="457"/>
                </a:lnTo>
                <a:lnTo>
                  <a:pt x="300" y="453"/>
                </a:lnTo>
                <a:lnTo>
                  <a:pt x="300" y="174"/>
                </a:lnTo>
                <a:lnTo>
                  <a:pt x="342" y="170"/>
                </a:lnTo>
                <a:lnTo>
                  <a:pt x="383" y="166"/>
                </a:lnTo>
                <a:lnTo>
                  <a:pt x="420" y="161"/>
                </a:lnTo>
                <a:lnTo>
                  <a:pt x="456" y="155"/>
                </a:lnTo>
                <a:lnTo>
                  <a:pt x="490" y="148"/>
                </a:lnTo>
                <a:lnTo>
                  <a:pt x="521" y="140"/>
                </a:lnTo>
                <a:lnTo>
                  <a:pt x="552" y="133"/>
                </a:lnTo>
                <a:lnTo>
                  <a:pt x="581" y="123"/>
                </a:lnTo>
                <a:lnTo>
                  <a:pt x="609" y="115"/>
                </a:lnTo>
                <a:lnTo>
                  <a:pt x="634" y="105"/>
                </a:lnTo>
                <a:lnTo>
                  <a:pt x="660" y="94"/>
                </a:lnTo>
                <a:lnTo>
                  <a:pt x="685" y="83"/>
                </a:lnTo>
                <a:lnTo>
                  <a:pt x="733" y="62"/>
                </a:lnTo>
                <a:lnTo>
                  <a:pt x="780" y="39"/>
                </a:lnTo>
                <a:lnTo>
                  <a:pt x="780" y="239"/>
                </a:lnTo>
                <a:lnTo>
                  <a:pt x="780" y="388"/>
                </a:lnTo>
                <a:lnTo>
                  <a:pt x="780" y="595"/>
                </a:lnTo>
                <a:close/>
                <a:moveTo>
                  <a:pt x="120" y="448"/>
                </a:moveTo>
                <a:lnTo>
                  <a:pt x="110" y="447"/>
                </a:lnTo>
                <a:lnTo>
                  <a:pt x="101" y="446"/>
                </a:lnTo>
                <a:lnTo>
                  <a:pt x="92" y="444"/>
                </a:lnTo>
                <a:lnTo>
                  <a:pt x="83" y="442"/>
                </a:lnTo>
                <a:lnTo>
                  <a:pt x="75" y="438"/>
                </a:lnTo>
                <a:lnTo>
                  <a:pt x="67" y="434"/>
                </a:lnTo>
                <a:lnTo>
                  <a:pt x="61" y="429"/>
                </a:lnTo>
                <a:lnTo>
                  <a:pt x="55" y="424"/>
                </a:lnTo>
                <a:lnTo>
                  <a:pt x="49" y="417"/>
                </a:lnTo>
                <a:lnTo>
                  <a:pt x="44" y="411"/>
                </a:lnTo>
                <a:lnTo>
                  <a:pt x="40" y="403"/>
                </a:lnTo>
                <a:lnTo>
                  <a:pt x="36" y="395"/>
                </a:lnTo>
                <a:lnTo>
                  <a:pt x="34" y="386"/>
                </a:lnTo>
                <a:lnTo>
                  <a:pt x="32" y="378"/>
                </a:lnTo>
                <a:lnTo>
                  <a:pt x="31" y="368"/>
                </a:lnTo>
                <a:lnTo>
                  <a:pt x="30" y="358"/>
                </a:lnTo>
                <a:lnTo>
                  <a:pt x="30" y="284"/>
                </a:lnTo>
                <a:lnTo>
                  <a:pt x="31" y="274"/>
                </a:lnTo>
                <a:lnTo>
                  <a:pt x="32" y="264"/>
                </a:lnTo>
                <a:lnTo>
                  <a:pt x="33" y="255"/>
                </a:lnTo>
                <a:lnTo>
                  <a:pt x="36" y="245"/>
                </a:lnTo>
                <a:lnTo>
                  <a:pt x="40" y="236"/>
                </a:lnTo>
                <a:lnTo>
                  <a:pt x="44" y="227"/>
                </a:lnTo>
                <a:lnTo>
                  <a:pt x="48" y="219"/>
                </a:lnTo>
                <a:lnTo>
                  <a:pt x="55" y="212"/>
                </a:lnTo>
                <a:lnTo>
                  <a:pt x="60" y="204"/>
                </a:lnTo>
                <a:lnTo>
                  <a:pt x="67" y="198"/>
                </a:lnTo>
                <a:lnTo>
                  <a:pt x="74" y="193"/>
                </a:lnTo>
                <a:lnTo>
                  <a:pt x="82" y="187"/>
                </a:lnTo>
                <a:lnTo>
                  <a:pt x="91" y="183"/>
                </a:lnTo>
                <a:lnTo>
                  <a:pt x="101" y="181"/>
                </a:lnTo>
                <a:lnTo>
                  <a:pt x="110" y="179"/>
                </a:lnTo>
                <a:lnTo>
                  <a:pt x="120" y="179"/>
                </a:lnTo>
                <a:lnTo>
                  <a:pt x="165" y="179"/>
                </a:lnTo>
                <a:lnTo>
                  <a:pt x="193" y="178"/>
                </a:lnTo>
                <a:lnTo>
                  <a:pt x="219" y="178"/>
                </a:lnTo>
                <a:lnTo>
                  <a:pt x="245" y="177"/>
                </a:lnTo>
                <a:lnTo>
                  <a:pt x="270" y="175"/>
                </a:lnTo>
                <a:lnTo>
                  <a:pt x="270" y="450"/>
                </a:lnTo>
                <a:lnTo>
                  <a:pt x="245" y="449"/>
                </a:lnTo>
                <a:lnTo>
                  <a:pt x="219" y="448"/>
                </a:lnTo>
                <a:lnTo>
                  <a:pt x="193" y="448"/>
                </a:lnTo>
                <a:lnTo>
                  <a:pt x="165" y="448"/>
                </a:lnTo>
                <a:lnTo>
                  <a:pt x="120" y="448"/>
                </a:lnTo>
                <a:close/>
                <a:moveTo>
                  <a:pt x="825" y="224"/>
                </a:moveTo>
                <a:lnTo>
                  <a:pt x="810" y="224"/>
                </a:lnTo>
                <a:lnTo>
                  <a:pt x="810" y="15"/>
                </a:lnTo>
                <a:lnTo>
                  <a:pt x="809" y="11"/>
                </a:lnTo>
                <a:lnTo>
                  <a:pt x="808" y="8"/>
                </a:lnTo>
                <a:lnTo>
                  <a:pt x="805" y="4"/>
                </a:lnTo>
                <a:lnTo>
                  <a:pt x="802" y="2"/>
                </a:lnTo>
                <a:lnTo>
                  <a:pt x="799" y="0"/>
                </a:lnTo>
                <a:lnTo>
                  <a:pt x="795" y="0"/>
                </a:lnTo>
                <a:lnTo>
                  <a:pt x="792" y="0"/>
                </a:lnTo>
                <a:lnTo>
                  <a:pt x="787" y="1"/>
                </a:lnTo>
                <a:lnTo>
                  <a:pt x="779" y="5"/>
                </a:lnTo>
                <a:lnTo>
                  <a:pt x="724" y="33"/>
                </a:lnTo>
                <a:lnTo>
                  <a:pt x="668" y="59"/>
                </a:lnTo>
                <a:lnTo>
                  <a:pt x="638" y="72"/>
                </a:lnTo>
                <a:lnTo>
                  <a:pt x="607" y="83"/>
                </a:lnTo>
                <a:lnTo>
                  <a:pt x="574" y="94"/>
                </a:lnTo>
                <a:lnTo>
                  <a:pt x="539" y="105"/>
                </a:lnTo>
                <a:lnTo>
                  <a:pt x="503" y="113"/>
                </a:lnTo>
                <a:lnTo>
                  <a:pt x="464" y="122"/>
                </a:lnTo>
                <a:lnTo>
                  <a:pt x="423" y="129"/>
                </a:lnTo>
                <a:lnTo>
                  <a:pt x="379" y="136"/>
                </a:lnTo>
                <a:lnTo>
                  <a:pt x="331" y="141"/>
                </a:lnTo>
                <a:lnTo>
                  <a:pt x="279" y="146"/>
                </a:lnTo>
                <a:lnTo>
                  <a:pt x="225" y="148"/>
                </a:lnTo>
                <a:lnTo>
                  <a:pt x="165" y="149"/>
                </a:lnTo>
                <a:lnTo>
                  <a:pt x="120" y="149"/>
                </a:lnTo>
                <a:lnTo>
                  <a:pt x="108" y="149"/>
                </a:lnTo>
                <a:lnTo>
                  <a:pt x="95" y="151"/>
                </a:lnTo>
                <a:lnTo>
                  <a:pt x="85" y="154"/>
                </a:lnTo>
                <a:lnTo>
                  <a:pt x="73" y="158"/>
                </a:lnTo>
                <a:lnTo>
                  <a:pt x="62" y="165"/>
                </a:lnTo>
                <a:lnTo>
                  <a:pt x="52" y="171"/>
                </a:lnTo>
                <a:lnTo>
                  <a:pt x="44" y="179"/>
                </a:lnTo>
                <a:lnTo>
                  <a:pt x="35" y="187"/>
                </a:lnTo>
                <a:lnTo>
                  <a:pt x="27" y="197"/>
                </a:lnTo>
                <a:lnTo>
                  <a:pt x="20" y="208"/>
                </a:lnTo>
                <a:lnTo>
                  <a:pt x="15" y="218"/>
                </a:lnTo>
                <a:lnTo>
                  <a:pt x="10" y="230"/>
                </a:lnTo>
                <a:lnTo>
                  <a:pt x="5" y="243"/>
                </a:lnTo>
                <a:lnTo>
                  <a:pt x="2" y="256"/>
                </a:lnTo>
                <a:lnTo>
                  <a:pt x="1" y="270"/>
                </a:lnTo>
                <a:lnTo>
                  <a:pt x="0" y="284"/>
                </a:lnTo>
                <a:lnTo>
                  <a:pt x="0" y="358"/>
                </a:lnTo>
                <a:lnTo>
                  <a:pt x="1" y="371"/>
                </a:lnTo>
                <a:lnTo>
                  <a:pt x="2" y="383"/>
                </a:lnTo>
                <a:lnTo>
                  <a:pt x="5" y="396"/>
                </a:lnTo>
                <a:lnTo>
                  <a:pt x="9" y="407"/>
                </a:lnTo>
                <a:lnTo>
                  <a:pt x="14" y="417"/>
                </a:lnTo>
                <a:lnTo>
                  <a:pt x="19" y="427"/>
                </a:lnTo>
                <a:lnTo>
                  <a:pt x="26" y="436"/>
                </a:lnTo>
                <a:lnTo>
                  <a:pt x="33" y="444"/>
                </a:lnTo>
                <a:lnTo>
                  <a:pt x="42" y="451"/>
                </a:lnTo>
                <a:lnTo>
                  <a:pt x="51" y="459"/>
                </a:lnTo>
                <a:lnTo>
                  <a:pt x="61" y="464"/>
                </a:lnTo>
                <a:lnTo>
                  <a:pt x="72" y="470"/>
                </a:lnTo>
                <a:lnTo>
                  <a:pt x="82" y="473"/>
                </a:lnTo>
                <a:lnTo>
                  <a:pt x="95" y="476"/>
                </a:lnTo>
                <a:lnTo>
                  <a:pt x="107" y="477"/>
                </a:lnTo>
                <a:lnTo>
                  <a:pt x="120" y="478"/>
                </a:lnTo>
                <a:lnTo>
                  <a:pt x="165" y="478"/>
                </a:lnTo>
                <a:lnTo>
                  <a:pt x="193" y="478"/>
                </a:lnTo>
                <a:lnTo>
                  <a:pt x="219" y="478"/>
                </a:lnTo>
                <a:lnTo>
                  <a:pt x="245" y="479"/>
                </a:lnTo>
                <a:lnTo>
                  <a:pt x="270" y="480"/>
                </a:lnTo>
                <a:lnTo>
                  <a:pt x="271" y="502"/>
                </a:lnTo>
                <a:lnTo>
                  <a:pt x="273" y="523"/>
                </a:lnTo>
                <a:lnTo>
                  <a:pt x="277" y="543"/>
                </a:lnTo>
                <a:lnTo>
                  <a:pt x="281" y="564"/>
                </a:lnTo>
                <a:lnTo>
                  <a:pt x="288" y="584"/>
                </a:lnTo>
                <a:lnTo>
                  <a:pt x="295" y="603"/>
                </a:lnTo>
                <a:lnTo>
                  <a:pt x="303" y="622"/>
                </a:lnTo>
                <a:lnTo>
                  <a:pt x="312" y="639"/>
                </a:lnTo>
                <a:lnTo>
                  <a:pt x="323" y="656"/>
                </a:lnTo>
                <a:lnTo>
                  <a:pt x="335" y="672"/>
                </a:lnTo>
                <a:lnTo>
                  <a:pt x="348" y="687"/>
                </a:lnTo>
                <a:lnTo>
                  <a:pt x="362" y="701"/>
                </a:lnTo>
                <a:lnTo>
                  <a:pt x="375" y="715"/>
                </a:lnTo>
                <a:lnTo>
                  <a:pt x="390" y="726"/>
                </a:lnTo>
                <a:lnTo>
                  <a:pt x="408" y="737"/>
                </a:lnTo>
                <a:lnTo>
                  <a:pt x="425" y="746"/>
                </a:lnTo>
                <a:lnTo>
                  <a:pt x="428" y="748"/>
                </a:lnTo>
                <a:lnTo>
                  <a:pt x="431" y="748"/>
                </a:lnTo>
                <a:lnTo>
                  <a:pt x="435" y="747"/>
                </a:lnTo>
                <a:lnTo>
                  <a:pt x="439" y="746"/>
                </a:lnTo>
                <a:lnTo>
                  <a:pt x="442" y="742"/>
                </a:lnTo>
                <a:lnTo>
                  <a:pt x="444" y="739"/>
                </a:lnTo>
                <a:lnTo>
                  <a:pt x="445" y="737"/>
                </a:lnTo>
                <a:lnTo>
                  <a:pt x="446" y="734"/>
                </a:lnTo>
                <a:lnTo>
                  <a:pt x="446" y="731"/>
                </a:lnTo>
                <a:lnTo>
                  <a:pt x="445" y="727"/>
                </a:lnTo>
                <a:lnTo>
                  <a:pt x="444" y="725"/>
                </a:lnTo>
                <a:lnTo>
                  <a:pt x="442" y="723"/>
                </a:lnTo>
                <a:lnTo>
                  <a:pt x="440" y="721"/>
                </a:lnTo>
                <a:lnTo>
                  <a:pt x="438" y="719"/>
                </a:lnTo>
                <a:lnTo>
                  <a:pt x="423" y="711"/>
                </a:lnTo>
                <a:lnTo>
                  <a:pt x="409" y="702"/>
                </a:lnTo>
                <a:lnTo>
                  <a:pt x="395" y="691"/>
                </a:lnTo>
                <a:lnTo>
                  <a:pt x="382" y="679"/>
                </a:lnTo>
                <a:lnTo>
                  <a:pt x="370" y="666"/>
                </a:lnTo>
                <a:lnTo>
                  <a:pt x="359" y="654"/>
                </a:lnTo>
                <a:lnTo>
                  <a:pt x="349" y="639"/>
                </a:lnTo>
                <a:lnTo>
                  <a:pt x="339" y="624"/>
                </a:lnTo>
                <a:lnTo>
                  <a:pt x="331" y="608"/>
                </a:lnTo>
                <a:lnTo>
                  <a:pt x="323" y="592"/>
                </a:lnTo>
                <a:lnTo>
                  <a:pt x="317" y="574"/>
                </a:lnTo>
                <a:lnTo>
                  <a:pt x="311" y="556"/>
                </a:lnTo>
                <a:lnTo>
                  <a:pt x="306" y="539"/>
                </a:lnTo>
                <a:lnTo>
                  <a:pt x="303" y="520"/>
                </a:lnTo>
                <a:lnTo>
                  <a:pt x="301" y="502"/>
                </a:lnTo>
                <a:lnTo>
                  <a:pt x="301" y="482"/>
                </a:lnTo>
                <a:lnTo>
                  <a:pt x="340" y="487"/>
                </a:lnTo>
                <a:lnTo>
                  <a:pt x="379" y="491"/>
                </a:lnTo>
                <a:lnTo>
                  <a:pt x="415" y="496"/>
                </a:lnTo>
                <a:lnTo>
                  <a:pt x="448" y="503"/>
                </a:lnTo>
                <a:lnTo>
                  <a:pt x="480" y="509"/>
                </a:lnTo>
                <a:lnTo>
                  <a:pt x="511" y="517"/>
                </a:lnTo>
                <a:lnTo>
                  <a:pt x="540" y="525"/>
                </a:lnTo>
                <a:lnTo>
                  <a:pt x="568" y="534"/>
                </a:lnTo>
                <a:lnTo>
                  <a:pt x="595" y="543"/>
                </a:lnTo>
                <a:lnTo>
                  <a:pt x="620" y="553"/>
                </a:lnTo>
                <a:lnTo>
                  <a:pt x="645" y="564"/>
                </a:lnTo>
                <a:lnTo>
                  <a:pt x="669" y="574"/>
                </a:lnTo>
                <a:lnTo>
                  <a:pt x="716" y="597"/>
                </a:lnTo>
                <a:lnTo>
                  <a:pt x="761" y="619"/>
                </a:lnTo>
                <a:lnTo>
                  <a:pt x="787" y="632"/>
                </a:lnTo>
                <a:lnTo>
                  <a:pt x="792" y="634"/>
                </a:lnTo>
                <a:lnTo>
                  <a:pt x="795" y="634"/>
                </a:lnTo>
                <a:lnTo>
                  <a:pt x="799" y="633"/>
                </a:lnTo>
                <a:lnTo>
                  <a:pt x="802" y="632"/>
                </a:lnTo>
                <a:lnTo>
                  <a:pt x="805" y="630"/>
                </a:lnTo>
                <a:lnTo>
                  <a:pt x="808" y="627"/>
                </a:lnTo>
                <a:lnTo>
                  <a:pt x="809" y="623"/>
                </a:lnTo>
                <a:lnTo>
                  <a:pt x="810" y="619"/>
                </a:lnTo>
                <a:lnTo>
                  <a:pt x="810" y="403"/>
                </a:lnTo>
                <a:lnTo>
                  <a:pt x="825" y="403"/>
                </a:lnTo>
                <a:lnTo>
                  <a:pt x="832" y="402"/>
                </a:lnTo>
                <a:lnTo>
                  <a:pt x="840" y="401"/>
                </a:lnTo>
                <a:lnTo>
                  <a:pt x="847" y="400"/>
                </a:lnTo>
                <a:lnTo>
                  <a:pt x="854" y="398"/>
                </a:lnTo>
                <a:lnTo>
                  <a:pt x="860" y="395"/>
                </a:lnTo>
                <a:lnTo>
                  <a:pt x="866" y="392"/>
                </a:lnTo>
                <a:lnTo>
                  <a:pt x="873" y="388"/>
                </a:lnTo>
                <a:lnTo>
                  <a:pt x="877" y="384"/>
                </a:lnTo>
                <a:lnTo>
                  <a:pt x="883" y="379"/>
                </a:lnTo>
                <a:lnTo>
                  <a:pt x="887" y="373"/>
                </a:lnTo>
                <a:lnTo>
                  <a:pt x="890" y="368"/>
                </a:lnTo>
                <a:lnTo>
                  <a:pt x="893" y="363"/>
                </a:lnTo>
                <a:lnTo>
                  <a:pt x="896" y="356"/>
                </a:lnTo>
                <a:lnTo>
                  <a:pt x="897" y="350"/>
                </a:lnTo>
                <a:lnTo>
                  <a:pt x="899" y="342"/>
                </a:lnTo>
                <a:lnTo>
                  <a:pt x="900" y="336"/>
                </a:lnTo>
                <a:lnTo>
                  <a:pt x="900" y="299"/>
                </a:lnTo>
                <a:lnTo>
                  <a:pt x="899" y="291"/>
                </a:lnTo>
                <a:lnTo>
                  <a:pt x="897" y="284"/>
                </a:lnTo>
                <a:lnTo>
                  <a:pt x="895" y="276"/>
                </a:lnTo>
                <a:lnTo>
                  <a:pt x="893" y="270"/>
                </a:lnTo>
                <a:lnTo>
                  <a:pt x="890" y="263"/>
                </a:lnTo>
                <a:lnTo>
                  <a:pt x="886" y="257"/>
                </a:lnTo>
                <a:lnTo>
                  <a:pt x="881" y="251"/>
                </a:lnTo>
                <a:lnTo>
                  <a:pt x="877" y="246"/>
                </a:lnTo>
                <a:lnTo>
                  <a:pt x="872" y="241"/>
                </a:lnTo>
                <a:lnTo>
                  <a:pt x="865" y="236"/>
                </a:lnTo>
                <a:lnTo>
                  <a:pt x="859" y="232"/>
                </a:lnTo>
                <a:lnTo>
                  <a:pt x="853" y="229"/>
                </a:lnTo>
                <a:lnTo>
                  <a:pt x="846" y="227"/>
                </a:lnTo>
                <a:lnTo>
                  <a:pt x="839" y="225"/>
                </a:lnTo>
                <a:lnTo>
                  <a:pt x="832" y="224"/>
                </a:lnTo>
                <a:lnTo>
                  <a:pt x="825"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8593C0B2-FADD-4438-8A8C-AFE7D8FAD365}"/>
              </a:ext>
            </a:extLst>
          </p:cNvPr>
          <p:cNvGrpSpPr/>
          <p:nvPr/>
        </p:nvGrpSpPr>
        <p:grpSpPr>
          <a:xfrm>
            <a:off x="7323292" y="4551789"/>
            <a:ext cx="285750" cy="285750"/>
            <a:chOff x="9882188" y="1354138"/>
            <a:chExt cx="285750" cy="285750"/>
          </a:xfrm>
          <a:solidFill>
            <a:schemeClr val="bg1"/>
          </a:solidFill>
        </p:grpSpPr>
        <p:sp>
          <p:nvSpPr>
            <p:cNvPr id="209" name="Freeform 186">
              <a:extLst>
                <a:ext uri="{FF2B5EF4-FFF2-40B4-BE49-F238E27FC236}">
                  <a16:creationId xmlns:a16="http://schemas.microsoft.com/office/drawing/2014/main" id="{DDBF349B-448E-46C1-A496-523CD652E948}"/>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7">
              <a:extLst>
                <a:ext uri="{FF2B5EF4-FFF2-40B4-BE49-F238E27FC236}">
                  <a16:creationId xmlns:a16="http://schemas.microsoft.com/office/drawing/2014/main" id="{D9945783-1B36-46A1-A435-3F72F4469A2E}"/>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8">
              <a:extLst>
                <a:ext uri="{FF2B5EF4-FFF2-40B4-BE49-F238E27FC236}">
                  <a16:creationId xmlns:a16="http://schemas.microsoft.com/office/drawing/2014/main" id="{92598D3E-C116-42A5-B31F-A3DC1ED9D823}"/>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89">
              <a:extLst>
                <a:ext uri="{FF2B5EF4-FFF2-40B4-BE49-F238E27FC236}">
                  <a16:creationId xmlns:a16="http://schemas.microsoft.com/office/drawing/2014/main" id="{A8ADD9A7-1EEC-4F7A-89A5-90EBD41CFF88}"/>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0">
              <a:extLst>
                <a:ext uri="{FF2B5EF4-FFF2-40B4-BE49-F238E27FC236}">
                  <a16:creationId xmlns:a16="http://schemas.microsoft.com/office/drawing/2014/main" id="{D23A8743-2EC8-4BEC-8EA9-E3E0E44B37D8}"/>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1">
              <a:extLst>
                <a:ext uri="{FF2B5EF4-FFF2-40B4-BE49-F238E27FC236}">
                  <a16:creationId xmlns:a16="http://schemas.microsoft.com/office/drawing/2014/main" id="{3542CEB7-638E-49A7-BBCE-D3910B07658D}"/>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95FEE3E6-3AC7-449D-BDCD-E87B15267A70}"/>
              </a:ext>
            </a:extLst>
          </p:cNvPr>
          <p:cNvGrpSpPr/>
          <p:nvPr/>
        </p:nvGrpSpPr>
        <p:grpSpPr>
          <a:xfrm>
            <a:off x="7322498" y="5811374"/>
            <a:ext cx="287338" cy="249238"/>
            <a:chOff x="8736013" y="2536825"/>
            <a:chExt cx="287338" cy="249238"/>
          </a:xfrm>
          <a:solidFill>
            <a:schemeClr val="bg1"/>
          </a:solidFill>
        </p:grpSpPr>
        <p:sp>
          <p:nvSpPr>
            <p:cNvPr id="216" name="Freeform 219">
              <a:extLst>
                <a:ext uri="{FF2B5EF4-FFF2-40B4-BE49-F238E27FC236}">
                  <a16:creationId xmlns:a16="http://schemas.microsoft.com/office/drawing/2014/main" id="{64500202-DC6B-4F6C-BC84-E548B0E05D17}"/>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0">
              <a:extLst>
                <a:ext uri="{FF2B5EF4-FFF2-40B4-BE49-F238E27FC236}">
                  <a16:creationId xmlns:a16="http://schemas.microsoft.com/office/drawing/2014/main" id="{6C2BE889-22F7-4BB2-ADA8-CD1C74AE6D98}"/>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1">
              <a:extLst>
                <a:ext uri="{FF2B5EF4-FFF2-40B4-BE49-F238E27FC236}">
                  <a16:creationId xmlns:a16="http://schemas.microsoft.com/office/drawing/2014/main" id="{C8D217FA-1D09-4CF9-AB7D-8CA91BD787C2}"/>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2">
              <a:extLst>
                <a:ext uri="{FF2B5EF4-FFF2-40B4-BE49-F238E27FC236}">
                  <a16:creationId xmlns:a16="http://schemas.microsoft.com/office/drawing/2014/main" id="{0843EE03-FE9B-4218-A6CF-1F1F7CE4E55F}"/>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3">
              <a:extLst>
                <a:ext uri="{FF2B5EF4-FFF2-40B4-BE49-F238E27FC236}">
                  <a16:creationId xmlns:a16="http://schemas.microsoft.com/office/drawing/2014/main" id="{4AB4DB9D-D1DE-4C15-8A05-07DA7A513B1D}"/>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4">
              <a:extLst>
                <a:ext uri="{FF2B5EF4-FFF2-40B4-BE49-F238E27FC236}">
                  <a16:creationId xmlns:a16="http://schemas.microsoft.com/office/drawing/2014/main" id="{08BACB0E-E182-4A58-84D2-91E052768663}"/>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222">
            <a:extLst>
              <a:ext uri="{FF2B5EF4-FFF2-40B4-BE49-F238E27FC236}">
                <a16:creationId xmlns:a16="http://schemas.microsoft.com/office/drawing/2014/main" id="{F4153FB0-A4AD-446A-BBE2-B766B42CC533}"/>
              </a:ext>
            </a:extLst>
          </p:cNvPr>
          <p:cNvSpPr txBox="1"/>
          <p:nvPr/>
        </p:nvSpPr>
        <p:spPr>
          <a:xfrm>
            <a:off x="8970918" y="2552726"/>
            <a:ext cx="3627013" cy="2015768"/>
          </a:xfrm>
          <a:prstGeom prst="rect">
            <a:avLst/>
          </a:prstGeom>
          <a:noFill/>
          <a:ln w="6350">
            <a:noFill/>
            <a:prstDash val="dash"/>
          </a:ln>
        </p:spPr>
        <p:txBody>
          <a:bodyPr wrap="square" lIns="0" tIns="0" rIns="0" bIns="0" rtlCol="0" anchor="t" anchorCtr="0">
            <a:noAutofit/>
          </a:bodyPr>
          <a:lstStyle/>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1: Low Workload</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2: Thermal Constraint</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3: Power Capping</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4: Thermal Constraint</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5: Workload Relaxation</a:t>
            </a:r>
          </a:p>
        </p:txBody>
      </p:sp>
      <p:sp>
        <p:nvSpPr>
          <p:cNvPr id="40" name="TextBox 223">
            <a:extLst>
              <a:ext uri="{FF2B5EF4-FFF2-40B4-BE49-F238E27FC236}">
                <a16:creationId xmlns:a16="http://schemas.microsoft.com/office/drawing/2014/main" id="{5825D8AB-1989-4A1F-A602-FA269378690B}"/>
              </a:ext>
            </a:extLst>
          </p:cNvPr>
          <p:cNvSpPr txBox="1"/>
          <p:nvPr/>
        </p:nvSpPr>
        <p:spPr>
          <a:xfrm>
            <a:off x="8970918" y="1640956"/>
            <a:ext cx="4236479" cy="861774"/>
          </a:xfrm>
          <a:prstGeom prst="rect">
            <a:avLst/>
          </a:prstGeom>
          <a:noFill/>
          <a:ln w="6350">
            <a:noFill/>
            <a:prstDash val="dash"/>
          </a:ln>
        </p:spPr>
        <p:txBody>
          <a:bodyPr wrap="square" lIns="0" tIns="0" rIns="0" bIns="0" rtlCol="0" anchor="t">
            <a:spAutoFit/>
          </a:bodyPr>
          <a:lstStyle/>
          <a:p>
            <a:pPr lvl="0">
              <a:defRPr/>
            </a:pPr>
            <a:r>
              <a:rPr lang="en-US" sz="2800" b="1" kern="0" dirty="0">
                <a:solidFill>
                  <a:schemeClr val="accent1"/>
                </a:solidFill>
                <a:latin typeface="+mj-lt"/>
              </a:rPr>
              <a:t>HPC Workflow </a:t>
            </a:r>
          </a:p>
          <a:p>
            <a:pPr lvl="0">
              <a:defRPr/>
            </a:pPr>
            <a:r>
              <a:rPr lang="en-US" sz="2800" b="1" kern="0" dirty="0">
                <a:solidFill>
                  <a:schemeClr val="accent1"/>
                </a:solidFill>
                <a:latin typeface="+mj-lt"/>
              </a:rPr>
              <a:t>Simulation:</a:t>
            </a:r>
          </a:p>
        </p:txBody>
      </p:sp>
      <p:cxnSp>
        <p:nvCxnSpPr>
          <p:cNvPr id="5" name="Connettore diritto 4">
            <a:extLst>
              <a:ext uri="{FF2B5EF4-FFF2-40B4-BE49-F238E27FC236}">
                <a16:creationId xmlns:a16="http://schemas.microsoft.com/office/drawing/2014/main" id="{AC461EF8-D468-449B-88C1-42F9532B56B9}"/>
              </a:ext>
            </a:extLst>
          </p:cNvPr>
          <p:cNvCxnSpPr>
            <a:cxnSpLocks/>
          </p:cNvCxnSpPr>
          <p:nvPr/>
        </p:nvCxnSpPr>
        <p:spPr>
          <a:xfrm>
            <a:off x="1718754" y="1443706"/>
            <a:ext cx="0" cy="5094514"/>
          </a:xfrm>
          <a:prstGeom prst="line">
            <a:avLst/>
          </a:prstGeom>
          <a:ln>
            <a:solidFill>
              <a:srgbClr val="AABFE4"/>
            </a:solidFill>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68DF0B3A-8DA4-458C-8307-E2D4D3871BA1}"/>
              </a:ext>
            </a:extLst>
          </p:cNvPr>
          <p:cNvCxnSpPr>
            <a:cxnSpLocks/>
          </p:cNvCxnSpPr>
          <p:nvPr/>
        </p:nvCxnSpPr>
        <p:spPr>
          <a:xfrm>
            <a:off x="3092103" y="1404407"/>
            <a:ext cx="0" cy="5094514"/>
          </a:xfrm>
          <a:prstGeom prst="line">
            <a:avLst/>
          </a:prstGeom>
          <a:ln>
            <a:solidFill>
              <a:srgbClr val="AABFE4"/>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B04CEF53-3C10-44E6-9606-D773A12F3697}"/>
              </a:ext>
            </a:extLst>
          </p:cNvPr>
          <p:cNvCxnSpPr>
            <a:cxnSpLocks/>
          </p:cNvCxnSpPr>
          <p:nvPr/>
        </p:nvCxnSpPr>
        <p:spPr>
          <a:xfrm>
            <a:off x="5768240" y="1498707"/>
            <a:ext cx="0" cy="5094514"/>
          </a:xfrm>
          <a:prstGeom prst="line">
            <a:avLst/>
          </a:prstGeom>
          <a:ln>
            <a:solidFill>
              <a:srgbClr val="AABFE4"/>
            </a:solidFill>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17D8A0F1-2C8E-4883-8C7D-FE2D8AEC9684}"/>
              </a:ext>
            </a:extLst>
          </p:cNvPr>
          <p:cNvCxnSpPr>
            <a:cxnSpLocks/>
          </p:cNvCxnSpPr>
          <p:nvPr/>
        </p:nvCxnSpPr>
        <p:spPr>
          <a:xfrm>
            <a:off x="4424632" y="1443706"/>
            <a:ext cx="0" cy="5094514"/>
          </a:xfrm>
          <a:prstGeom prst="line">
            <a:avLst/>
          </a:prstGeom>
          <a:ln>
            <a:solidFill>
              <a:srgbClr val="AABFE4"/>
            </a:solidFill>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AA6D93D0-5883-4D2E-9BEA-4A77C9C3DA51}"/>
              </a:ext>
            </a:extLst>
          </p:cNvPr>
          <p:cNvSpPr>
            <a:spLocks noGrp="1"/>
          </p:cNvSpPr>
          <p:nvPr>
            <p:ph type="sldNum" sz="quarter" idx="12"/>
          </p:nvPr>
        </p:nvSpPr>
        <p:spPr/>
        <p:txBody>
          <a:bodyPr/>
          <a:lstStyle/>
          <a:p>
            <a:r>
              <a:rPr lang="it-IT" dirty="0"/>
              <a:t>15</a:t>
            </a:r>
          </a:p>
        </p:txBody>
      </p:sp>
      <p:sp>
        <p:nvSpPr>
          <p:cNvPr id="49" name="Oval 12">
            <a:extLst>
              <a:ext uri="{FF2B5EF4-FFF2-40B4-BE49-F238E27FC236}">
                <a16:creationId xmlns:a16="http://schemas.microsoft.com/office/drawing/2014/main" id="{3DBA680B-8E9E-43B7-BB3F-2AECF36EC830}"/>
              </a:ext>
            </a:extLst>
          </p:cNvPr>
          <p:cNvSpPr>
            <a:spLocks noChangeArrowheads="1"/>
          </p:cNvSpPr>
          <p:nvPr/>
        </p:nvSpPr>
        <p:spPr bwMode="auto">
          <a:xfrm>
            <a:off x="987462" y="1351114"/>
            <a:ext cx="468987" cy="469740"/>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0" name="Oval 11">
            <a:extLst>
              <a:ext uri="{FF2B5EF4-FFF2-40B4-BE49-F238E27FC236}">
                <a16:creationId xmlns:a16="http://schemas.microsoft.com/office/drawing/2014/main" id="{0BBCBBAD-A7FA-4860-BD15-5F98917E24CD}"/>
              </a:ext>
            </a:extLst>
          </p:cNvPr>
          <p:cNvSpPr>
            <a:spLocks noChangeArrowheads="1"/>
          </p:cNvSpPr>
          <p:nvPr/>
        </p:nvSpPr>
        <p:spPr bwMode="auto">
          <a:xfrm>
            <a:off x="1033758" y="1404407"/>
            <a:ext cx="376394" cy="37714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dirty="0">
                <a:solidFill>
                  <a:schemeClr val="bg1"/>
                </a:solidFill>
              </a:rPr>
              <a:t>1</a:t>
            </a:r>
          </a:p>
        </p:txBody>
      </p:sp>
      <p:sp>
        <p:nvSpPr>
          <p:cNvPr id="55" name="Oval 12">
            <a:extLst>
              <a:ext uri="{FF2B5EF4-FFF2-40B4-BE49-F238E27FC236}">
                <a16:creationId xmlns:a16="http://schemas.microsoft.com/office/drawing/2014/main" id="{C5AD3B46-45E8-48A7-B14A-CCC443E0EC8E}"/>
              </a:ext>
            </a:extLst>
          </p:cNvPr>
          <p:cNvSpPr>
            <a:spLocks noChangeArrowheads="1"/>
          </p:cNvSpPr>
          <p:nvPr/>
        </p:nvSpPr>
        <p:spPr bwMode="auto">
          <a:xfrm>
            <a:off x="2271426" y="1351114"/>
            <a:ext cx="468987" cy="469740"/>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6" name="Oval 11">
            <a:extLst>
              <a:ext uri="{FF2B5EF4-FFF2-40B4-BE49-F238E27FC236}">
                <a16:creationId xmlns:a16="http://schemas.microsoft.com/office/drawing/2014/main" id="{9525D928-B718-4BD6-AE78-3CDBE4C9DF7A}"/>
              </a:ext>
            </a:extLst>
          </p:cNvPr>
          <p:cNvSpPr>
            <a:spLocks noChangeArrowheads="1"/>
          </p:cNvSpPr>
          <p:nvPr/>
        </p:nvSpPr>
        <p:spPr bwMode="auto">
          <a:xfrm>
            <a:off x="2317722" y="1404407"/>
            <a:ext cx="376394" cy="37714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dirty="0">
                <a:solidFill>
                  <a:schemeClr val="bg1"/>
                </a:solidFill>
              </a:rPr>
              <a:t>2</a:t>
            </a:r>
          </a:p>
        </p:txBody>
      </p:sp>
      <p:sp>
        <p:nvSpPr>
          <p:cNvPr id="57" name="Oval 12">
            <a:extLst>
              <a:ext uri="{FF2B5EF4-FFF2-40B4-BE49-F238E27FC236}">
                <a16:creationId xmlns:a16="http://schemas.microsoft.com/office/drawing/2014/main" id="{3A8CD1D3-D41F-492C-885F-75B64503D18E}"/>
              </a:ext>
            </a:extLst>
          </p:cNvPr>
          <p:cNvSpPr>
            <a:spLocks noChangeArrowheads="1"/>
          </p:cNvSpPr>
          <p:nvPr/>
        </p:nvSpPr>
        <p:spPr bwMode="auto">
          <a:xfrm>
            <a:off x="3588443" y="1351114"/>
            <a:ext cx="468987" cy="469740"/>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8" name="Oval 11">
            <a:extLst>
              <a:ext uri="{FF2B5EF4-FFF2-40B4-BE49-F238E27FC236}">
                <a16:creationId xmlns:a16="http://schemas.microsoft.com/office/drawing/2014/main" id="{7DA4F8BF-4CCC-49E9-A6C2-B6FB57653AB2}"/>
              </a:ext>
            </a:extLst>
          </p:cNvPr>
          <p:cNvSpPr>
            <a:spLocks noChangeArrowheads="1"/>
          </p:cNvSpPr>
          <p:nvPr/>
        </p:nvSpPr>
        <p:spPr bwMode="auto">
          <a:xfrm>
            <a:off x="3634739" y="1404407"/>
            <a:ext cx="376394" cy="37714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dirty="0">
                <a:solidFill>
                  <a:schemeClr val="bg1"/>
                </a:solidFill>
              </a:rPr>
              <a:t>3</a:t>
            </a:r>
          </a:p>
        </p:txBody>
      </p:sp>
      <p:sp>
        <p:nvSpPr>
          <p:cNvPr id="59" name="Oval 12">
            <a:extLst>
              <a:ext uri="{FF2B5EF4-FFF2-40B4-BE49-F238E27FC236}">
                <a16:creationId xmlns:a16="http://schemas.microsoft.com/office/drawing/2014/main" id="{6B16E1DF-B3E5-4D97-B3D4-8952AD1C2945}"/>
              </a:ext>
            </a:extLst>
          </p:cNvPr>
          <p:cNvSpPr>
            <a:spLocks noChangeArrowheads="1"/>
          </p:cNvSpPr>
          <p:nvPr/>
        </p:nvSpPr>
        <p:spPr bwMode="auto">
          <a:xfrm>
            <a:off x="4946996" y="1351114"/>
            <a:ext cx="468987" cy="469740"/>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0" name="Oval 11">
            <a:extLst>
              <a:ext uri="{FF2B5EF4-FFF2-40B4-BE49-F238E27FC236}">
                <a16:creationId xmlns:a16="http://schemas.microsoft.com/office/drawing/2014/main" id="{62A18FE0-0751-4C38-AC2C-14332FB8F0D8}"/>
              </a:ext>
            </a:extLst>
          </p:cNvPr>
          <p:cNvSpPr>
            <a:spLocks noChangeArrowheads="1"/>
          </p:cNvSpPr>
          <p:nvPr/>
        </p:nvSpPr>
        <p:spPr bwMode="auto">
          <a:xfrm>
            <a:off x="4993292" y="1404407"/>
            <a:ext cx="376394" cy="37714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dirty="0">
                <a:solidFill>
                  <a:schemeClr val="bg1"/>
                </a:solidFill>
              </a:rPr>
              <a:t>4</a:t>
            </a:r>
          </a:p>
        </p:txBody>
      </p:sp>
      <p:sp>
        <p:nvSpPr>
          <p:cNvPr id="61" name="Oval 12">
            <a:extLst>
              <a:ext uri="{FF2B5EF4-FFF2-40B4-BE49-F238E27FC236}">
                <a16:creationId xmlns:a16="http://schemas.microsoft.com/office/drawing/2014/main" id="{792049B9-2F7E-4343-BC81-0198FD8B2F7F}"/>
              </a:ext>
            </a:extLst>
          </p:cNvPr>
          <p:cNvSpPr>
            <a:spLocks noChangeArrowheads="1"/>
          </p:cNvSpPr>
          <p:nvPr/>
        </p:nvSpPr>
        <p:spPr bwMode="auto">
          <a:xfrm>
            <a:off x="7021761" y="1351114"/>
            <a:ext cx="468987" cy="469740"/>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2" name="Oval 11">
            <a:extLst>
              <a:ext uri="{FF2B5EF4-FFF2-40B4-BE49-F238E27FC236}">
                <a16:creationId xmlns:a16="http://schemas.microsoft.com/office/drawing/2014/main" id="{B2F0C81D-4EF9-457E-B2CF-C0255A73CA2C}"/>
              </a:ext>
            </a:extLst>
          </p:cNvPr>
          <p:cNvSpPr>
            <a:spLocks noChangeArrowheads="1"/>
          </p:cNvSpPr>
          <p:nvPr/>
        </p:nvSpPr>
        <p:spPr bwMode="auto">
          <a:xfrm>
            <a:off x="7068057" y="1404407"/>
            <a:ext cx="376394" cy="37714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dirty="0">
                <a:solidFill>
                  <a:schemeClr val="bg1"/>
                </a:solidFill>
              </a:rPr>
              <a:t>5</a:t>
            </a:r>
          </a:p>
        </p:txBody>
      </p:sp>
    </p:spTree>
    <p:extLst>
      <p:ext uri="{BB962C8B-B14F-4D97-AF65-F5344CB8AC3E}">
        <p14:creationId xmlns:p14="http://schemas.microsoft.com/office/powerpoint/2010/main" val="41304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1000"/>
                                        <p:tgtEl>
                                          <p:spTgt spid="50"/>
                                        </p:tgtEl>
                                      </p:cBhvr>
                                    </p:animEffect>
                                    <p:anim calcmode="lin" valueType="num">
                                      <p:cBhvr>
                                        <p:cTn id="13" dur="1000" fill="hold"/>
                                        <p:tgtEl>
                                          <p:spTgt spid="50"/>
                                        </p:tgtEl>
                                        <p:attrNameLst>
                                          <p:attrName>ppt_x</p:attrName>
                                        </p:attrNameLst>
                                      </p:cBhvr>
                                      <p:tavLst>
                                        <p:tav tm="0">
                                          <p:val>
                                            <p:strVal val="#ppt_x"/>
                                          </p:val>
                                        </p:tav>
                                        <p:tav tm="100000">
                                          <p:val>
                                            <p:strVal val="#ppt_x"/>
                                          </p:val>
                                        </p:tav>
                                      </p:tavLst>
                                    </p:anim>
                                    <p:anim calcmode="lin" valueType="num">
                                      <p:cBhvr>
                                        <p:cTn id="1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1000"/>
                                        <p:tgtEl>
                                          <p:spTgt spid="56"/>
                                        </p:tgtEl>
                                      </p:cBhvr>
                                    </p:animEffect>
                                    <p:anim calcmode="lin" valueType="num">
                                      <p:cBhvr>
                                        <p:cTn id="25" dur="1000" fill="hold"/>
                                        <p:tgtEl>
                                          <p:spTgt spid="56"/>
                                        </p:tgtEl>
                                        <p:attrNameLst>
                                          <p:attrName>ppt_x</p:attrName>
                                        </p:attrNameLst>
                                      </p:cBhvr>
                                      <p:tavLst>
                                        <p:tav tm="0">
                                          <p:val>
                                            <p:strVal val="#ppt_x"/>
                                          </p:val>
                                        </p:tav>
                                        <p:tav tm="100000">
                                          <p:val>
                                            <p:strVal val="#ppt_x"/>
                                          </p:val>
                                        </p:tav>
                                      </p:tavLst>
                                    </p:anim>
                                    <p:anim calcmode="lin" valueType="num">
                                      <p:cBhvr>
                                        <p:cTn id="2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anim calcmode="lin" valueType="num">
                                      <p:cBhvr>
                                        <p:cTn id="44" dur="1000" fill="hold"/>
                                        <p:tgtEl>
                                          <p:spTgt spid="59"/>
                                        </p:tgtEl>
                                        <p:attrNameLst>
                                          <p:attrName>ppt_x</p:attrName>
                                        </p:attrNameLst>
                                      </p:cBhvr>
                                      <p:tavLst>
                                        <p:tav tm="0">
                                          <p:val>
                                            <p:strVal val="#ppt_x"/>
                                          </p:val>
                                        </p:tav>
                                        <p:tav tm="100000">
                                          <p:val>
                                            <p:strVal val="#ppt_x"/>
                                          </p:val>
                                        </p:tav>
                                      </p:tavLst>
                                    </p:anim>
                                    <p:anim calcmode="lin" valueType="num">
                                      <p:cBhvr>
                                        <p:cTn id="45" dur="1000" fill="hold"/>
                                        <p:tgtEl>
                                          <p:spTgt spid="59"/>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1000"/>
                                        <p:tgtEl>
                                          <p:spTgt spid="60"/>
                                        </p:tgtEl>
                                      </p:cBhvr>
                                    </p:animEffect>
                                    <p:anim calcmode="lin" valueType="num">
                                      <p:cBhvr>
                                        <p:cTn id="49" dur="1000" fill="hold"/>
                                        <p:tgtEl>
                                          <p:spTgt spid="60"/>
                                        </p:tgtEl>
                                        <p:attrNameLst>
                                          <p:attrName>ppt_x</p:attrName>
                                        </p:attrNameLst>
                                      </p:cBhvr>
                                      <p:tavLst>
                                        <p:tav tm="0">
                                          <p:val>
                                            <p:strVal val="#ppt_x"/>
                                          </p:val>
                                        </p:tav>
                                        <p:tav tm="100000">
                                          <p:val>
                                            <p:strVal val="#ppt_x"/>
                                          </p:val>
                                        </p:tav>
                                      </p:tavLst>
                                    </p:anim>
                                    <p:anim calcmode="lin" valueType="num">
                                      <p:cBhvr>
                                        <p:cTn id="50"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1000"/>
                                        <p:tgtEl>
                                          <p:spTgt spid="61"/>
                                        </p:tgtEl>
                                      </p:cBhvr>
                                    </p:animEffect>
                                    <p:anim calcmode="lin" valueType="num">
                                      <p:cBhvr>
                                        <p:cTn id="56" dur="1000" fill="hold"/>
                                        <p:tgtEl>
                                          <p:spTgt spid="61"/>
                                        </p:tgtEl>
                                        <p:attrNameLst>
                                          <p:attrName>ppt_x</p:attrName>
                                        </p:attrNameLst>
                                      </p:cBhvr>
                                      <p:tavLst>
                                        <p:tav tm="0">
                                          <p:val>
                                            <p:strVal val="#ppt_x"/>
                                          </p:val>
                                        </p:tav>
                                        <p:tav tm="100000">
                                          <p:val>
                                            <p:strVal val="#ppt_x"/>
                                          </p:val>
                                        </p:tav>
                                      </p:tavLst>
                                    </p:anim>
                                    <p:anim calcmode="lin" valueType="num">
                                      <p:cBhvr>
                                        <p:cTn id="57" dur="1000" fill="hold"/>
                                        <p:tgtEl>
                                          <p:spTgt spid="6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fade">
                                      <p:cBhvr>
                                        <p:cTn id="60" dur="1000"/>
                                        <p:tgtEl>
                                          <p:spTgt spid="62"/>
                                        </p:tgtEl>
                                      </p:cBhvr>
                                    </p:animEffect>
                                    <p:anim calcmode="lin" valueType="num">
                                      <p:cBhvr>
                                        <p:cTn id="61" dur="1000" fill="hold"/>
                                        <p:tgtEl>
                                          <p:spTgt spid="62"/>
                                        </p:tgtEl>
                                        <p:attrNameLst>
                                          <p:attrName>ppt_x</p:attrName>
                                        </p:attrNameLst>
                                      </p:cBhvr>
                                      <p:tavLst>
                                        <p:tav tm="0">
                                          <p:val>
                                            <p:strVal val="#ppt_x"/>
                                          </p:val>
                                        </p:tav>
                                        <p:tav tm="100000">
                                          <p:val>
                                            <p:strVal val="#ppt_x"/>
                                          </p:val>
                                        </p:tav>
                                      </p:tavLst>
                                    </p:anim>
                                    <p:anim calcmode="lin" valueType="num">
                                      <p:cBhvr>
                                        <p:cTn id="6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4018709" y="2404699"/>
            <a:ext cx="667657" cy="667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4018709" y="0"/>
            <a:ext cx="667657" cy="667657"/>
          </a:xfrm>
          <a:prstGeom prst="rect">
            <a:avLst/>
          </a:prstGeom>
          <a:solidFill>
            <a:srgbClr val="018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018709" y="798285"/>
            <a:ext cx="667657" cy="667657"/>
          </a:xfrm>
          <a:prstGeom prst="rect">
            <a:avLst/>
          </a:prstGeom>
          <a:solidFill>
            <a:srgbClr val="7AC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018709" y="1594919"/>
            <a:ext cx="667657" cy="667657"/>
          </a:xfrm>
          <a:prstGeom prst="rect">
            <a:avLst/>
          </a:prstGeom>
          <a:solidFill>
            <a:srgbClr val="FEB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a:spLocks/>
          </p:cNvSpPr>
          <p:nvPr/>
        </p:nvSpPr>
        <p:spPr bwMode="auto">
          <a:xfrm>
            <a:off x="2890762" y="2727434"/>
            <a:ext cx="1333532" cy="1282284"/>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7" name="Oval 56"/>
          <p:cNvSpPr>
            <a:spLocks noChangeArrowheads="1"/>
          </p:cNvSpPr>
          <p:nvPr/>
        </p:nvSpPr>
        <p:spPr bwMode="auto">
          <a:xfrm>
            <a:off x="3880825" y="2413405"/>
            <a:ext cx="1163433" cy="1163433"/>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8" name="Oval 7"/>
          <p:cNvSpPr>
            <a:spLocks noChangeArrowheads="1"/>
          </p:cNvSpPr>
          <p:nvPr/>
        </p:nvSpPr>
        <p:spPr bwMode="auto">
          <a:xfrm flipH="1">
            <a:off x="3880825" y="2413405"/>
            <a:ext cx="1163433" cy="1163433"/>
          </a:xfrm>
          <a:prstGeom prst="pie">
            <a:avLst>
              <a:gd name="adj1" fmla="val 5452374"/>
              <a:gd name="adj2" fmla="val 10855331"/>
            </a:avLst>
          </a:prstGeom>
          <a:solidFill>
            <a:schemeClr val="accent1">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59" name="Oval 58"/>
          <p:cNvSpPr>
            <a:spLocks noChangeArrowheads="1"/>
          </p:cNvSpPr>
          <p:nvPr/>
        </p:nvSpPr>
        <p:spPr bwMode="auto">
          <a:xfrm>
            <a:off x="4031297" y="256496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0" name="Oval 59"/>
          <p:cNvSpPr>
            <a:spLocks noChangeArrowheads="1"/>
          </p:cNvSpPr>
          <p:nvPr/>
        </p:nvSpPr>
        <p:spPr bwMode="auto">
          <a:xfrm>
            <a:off x="4128341" y="2660921"/>
            <a:ext cx="666221" cy="668402"/>
          </a:xfrm>
          <a:prstGeom prst="ellipse">
            <a:avLst/>
          </a:prstGeom>
          <a:solidFill>
            <a:srgbClr val="46B688"/>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1" name="Freeform 60"/>
          <p:cNvSpPr>
            <a:spLocks/>
          </p:cNvSpPr>
          <p:nvPr/>
        </p:nvSpPr>
        <p:spPr bwMode="auto">
          <a:xfrm>
            <a:off x="2866774" y="3650983"/>
            <a:ext cx="1352068" cy="1292097"/>
          </a:xfrm>
          <a:custGeom>
            <a:avLst/>
            <a:gdLst>
              <a:gd name="T0" fmla="*/ 0 w 524"/>
              <a:gd name="T1" fmla="*/ 375 h 501"/>
              <a:gd name="T2" fmla="*/ 412 w 524"/>
              <a:gd name="T3" fmla="*/ 501 h 501"/>
              <a:gd name="T4" fmla="*/ 524 w 524"/>
              <a:gd name="T5" fmla="*/ 194 h 501"/>
              <a:gd name="T6" fmla="*/ 169 w 524"/>
              <a:gd name="T7" fmla="*/ 0 h 501"/>
              <a:gd name="T8" fmla="*/ 0 w 524"/>
              <a:gd name="T9" fmla="*/ 375 h 501"/>
            </a:gdLst>
            <a:ahLst/>
            <a:cxnLst>
              <a:cxn ang="0">
                <a:pos x="T0" y="T1"/>
              </a:cxn>
              <a:cxn ang="0">
                <a:pos x="T2" y="T3"/>
              </a:cxn>
              <a:cxn ang="0">
                <a:pos x="T4" y="T5"/>
              </a:cxn>
              <a:cxn ang="0">
                <a:pos x="T6" y="T7"/>
              </a:cxn>
              <a:cxn ang="0">
                <a:pos x="T8" y="T9"/>
              </a:cxn>
            </a:cxnLst>
            <a:rect l="0" t="0" r="r" b="b"/>
            <a:pathLst>
              <a:path w="524" h="501">
                <a:moveTo>
                  <a:pt x="0" y="375"/>
                </a:moveTo>
                <a:cubicBezTo>
                  <a:pt x="0" y="375"/>
                  <a:pt x="279" y="223"/>
                  <a:pt x="412" y="501"/>
                </a:cubicBezTo>
                <a:cubicBezTo>
                  <a:pt x="524" y="194"/>
                  <a:pt x="524" y="194"/>
                  <a:pt x="524" y="194"/>
                </a:cubicBezTo>
                <a:cubicBezTo>
                  <a:pt x="524" y="194"/>
                  <a:pt x="285" y="302"/>
                  <a:pt x="169" y="0"/>
                </a:cubicBezTo>
                <a:lnTo>
                  <a:pt x="0" y="375"/>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2" name="Oval 61"/>
          <p:cNvSpPr>
            <a:spLocks noChangeArrowheads="1"/>
          </p:cNvSpPr>
          <p:nvPr/>
        </p:nvSpPr>
        <p:spPr bwMode="auto">
          <a:xfrm>
            <a:off x="3871012" y="4102400"/>
            <a:ext cx="1163433" cy="1163433"/>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3" name="Oval 7"/>
          <p:cNvSpPr>
            <a:spLocks noChangeArrowheads="1"/>
          </p:cNvSpPr>
          <p:nvPr/>
        </p:nvSpPr>
        <p:spPr bwMode="auto">
          <a:xfrm flipH="1">
            <a:off x="3871012" y="4102400"/>
            <a:ext cx="1163433" cy="1163433"/>
          </a:xfrm>
          <a:prstGeom prst="pie">
            <a:avLst>
              <a:gd name="adj1" fmla="val 28047"/>
              <a:gd name="adj2" fmla="val 5335385"/>
            </a:avLst>
          </a:prstGeom>
          <a:solidFill>
            <a:schemeClr val="accent2">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4" name="Oval 63"/>
          <p:cNvSpPr>
            <a:spLocks noChangeArrowheads="1"/>
          </p:cNvSpPr>
          <p:nvPr/>
        </p:nvSpPr>
        <p:spPr bwMode="auto">
          <a:xfrm>
            <a:off x="4020393" y="4255053"/>
            <a:ext cx="861398" cy="861398"/>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5" name="Oval 64"/>
          <p:cNvSpPr>
            <a:spLocks noChangeArrowheads="1"/>
          </p:cNvSpPr>
          <p:nvPr/>
        </p:nvSpPr>
        <p:spPr bwMode="auto">
          <a:xfrm>
            <a:off x="4118527" y="4353187"/>
            <a:ext cx="665130" cy="665130"/>
          </a:xfrm>
          <a:prstGeom prst="ellipse">
            <a:avLst/>
          </a:prstGeom>
          <a:solidFill>
            <a:srgbClr val="FEA34F"/>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6" name="Freeform 65"/>
          <p:cNvSpPr>
            <a:spLocks/>
          </p:cNvSpPr>
          <p:nvPr/>
        </p:nvSpPr>
        <p:spPr bwMode="auto">
          <a:xfrm rot="19012925">
            <a:off x="2247119" y="2060798"/>
            <a:ext cx="1333532" cy="1282284"/>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7" name="Freeform 66"/>
          <p:cNvSpPr>
            <a:spLocks/>
          </p:cNvSpPr>
          <p:nvPr/>
        </p:nvSpPr>
        <p:spPr bwMode="auto">
          <a:xfrm rot="2674789" flipV="1">
            <a:off x="2120815" y="4282253"/>
            <a:ext cx="1333532" cy="1282284"/>
          </a:xfrm>
          <a:custGeom>
            <a:avLst/>
            <a:gdLst>
              <a:gd name="T0" fmla="*/ 0 w 517"/>
              <a:gd name="T1" fmla="*/ 126 h 497"/>
              <a:gd name="T2" fmla="*/ 409 w 517"/>
              <a:gd name="T3" fmla="*/ 0 h 497"/>
              <a:gd name="T4" fmla="*/ 517 w 517"/>
              <a:gd name="T5" fmla="*/ 307 h 497"/>
              <a:gd name="T6" fmla="*/ 157 w 517"/>
              <a:gd name="T7" fmla="*/ 497 h 497"/>
              <a:gd name="T8" fmla="*/ 0 w 517"/>
              <a:gd name="T9" fmla="*/ 126 h 497"/>
            </a:gdLst>
            <a:ahLst/>
            <a:cxnLst>
              <a:cxn ang="0">
                <a:pos x="T0" y="T1"/>
              </a:cxn>
              <a:cxn ang="0">
                <a:pos x="T2" y="T3"/>
              </a:cxn>
              <a:cxn ang="0">
                <a:pos x="T4" y="T5"/>
              </a:cxn>
              <a:cxn ang="0">
                <a:pos x="T6" y="T7"/>
              </a:cxn>
              <a:cxn ang="0">
                <a:pos x="T8" y="T9"/>
              </a:cxn>
            </a:cxnLst>
            <a:rect l="0" t="0" r="r" b="b"/>
            <a:pathLst>
              <a:path w="517" h="497">
                <a:moveTo>
                  <a:pt x="0" y="126"/>
                </a:moveTo>
                <a:cubicBezTo>
                  <a:pt x="0" y="126"/>
                  <a:pt x="276" y="278"/>
                  <a:pt x="409" y="0"/>
                </a:cubicBezTo>
                <a:cubicBezTo>
                  <a:pt x="517" y="307"/>
                  <a:pt x="517" y="307"/>
                  <a:pt x="517" y="307"/>
                </a:cubicBezTo>
                <a:cubicBezTo>
                  <a:pt x="517" y="307"/>
                  <a:pt x="283" y="210"/>
                  <a:pt x="157" y="497"/>
                </a:cubicBezTo>
                <a:lnTo>
                  <a:pt x="0" y="126"/>
                </a:lnTo>
                <a:close/>
              </a:path>
            </a:pathLst>
          </a:cu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8" name="Oval 67"/>
          <p:cNvSpPr>
            <a:spLocks noChangeArrowheads="1"/>
          </p:cNvSpPr>
          <p:nvPr/>
        </p:nvSpPr>
        <p:spPr bwMode="auto">
          <a:xfrm>
            <a:off x="1466730" y="2913888"/>
            <a:ext cx="1843828" cy="1843828"/>
          </a:xfrm>
          <a:prstGeom prst="ellipse">
            <a:avLst/>
          </a:prstGeom>
          <a:solidFill>
            <a:schemeClr val="bg2"/>
          </a:solidFill>
          <a:ln w="14288" cap="flat">
            <a:noFill/>
            <a:prstDash val="solid"/>
            <a:miter lim="800000"/>
            <a:headEnd/>
            <a:tailEnd/>
          </a:ln>
          <a:effectLst>
            <a:outerShdw blurRad="50800" dist="38100" algn="l"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69" name="Oval 68"/>
          <p:cNvSpPr>
            <a:spLocks noChangeArrowheads="1"/>
          </p:cNvSpPr>
          <p:nvPr/>
        </p:nvSpPr>
        <p:spPr bwMode="auto">
          <a:xfrm>
            <a:off x="1626732" y="3073890"/>
            <a:ext cx="1523825" cy="1523825"/>
          </a:xfrm>
          <a:prstGeom prst="ellipse">
            <a:avLst/>
          </a:prstGeom>
          <a:solidFill>
            <a:srgbClr val="FF0000"/>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94" name="TextBox 214"/>
          <p:cNvSpPr txBox="1"/>
          <p:nvPr/>
        </p:nvSpPr>
        <p:spPr>
          <a:xfrm>
            <a:off x="1882625" y="3357664"/>
            <a:ext cx="1067827" cy="92333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solidFill>
                  <a:schemeClr val="bg1"/>
                </a:solidFill>
              </a:rPr>
              <a:t>Power Controller System</a:t>
            </a:r>
          </a:p>
        </p:txBody>
      </p:sp>
      <p:sp>
        <p:nvSpPr>
          <p:cNvPr id="71" name="Oval 70"/>
          <p:cNvSpPr>
            <a:spLocks noChangeArrowheads="1"/>
          </p:cNvSpPr>
          <p:nvPr/>
        </p:nvSpPr>
        <p:spPr bwMode="auto">
          <a:xfrm>
            <a:off x="2728841" y="1221567"/>
            <a:ext cx="1163433" cy="1163433"/>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72" name="Oval 7"/>
          <p:cNvSpPr>
            <a:spLocks noChangeArrowheads="1"/>
          </p:cNvSpPr>
          <p:nvPr/>
        </p:nvSpPr>
        <p:spPr bwMode="auto">
          <a:xfrm flipH="1">
            <a:off x="2728841" y="1221567"/>
            <a:ext cx="1163433" cy="1163433"/>
          </a:xfrm>
          <a:prstGeom prst="pie">
            <a:avLst>
              <a:gd name="adj1" fmla="val 10799997"/>
              <a:gd name="adj2" fmla="val 16200000"/>
            </a:avLst>
          </a:prstGeom>
          <a:solidFill>
            <a:schemeClr val="tx2">
              <a:alpha val="6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nvGrpSpPr>
          <p:cNvPr id="76" name="Group 75"/>
          <p:cNvGrpSpPr/>
          <p:nvPr/>
        </p:nvGrpSpPr>
        <p:grpSpPr>
          <a:xfrm>
            <a:off x="2879313" y="1373130"/>
            <a:ext cx="861398" cy="859217"/>
            <a:chOff x="1844383" y="1394308"/>
            <a:chExt cx="861398" cy="859217"/>
          </a:xfrm>
        </p:grpSpPr>
        <p:sp>
          <p:nvSpPr>
            <p:cNvPr id="188" name="Oval 187"/>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189" name="Oval 188"/>
            <p:cNvSpPr>
              <a:spLocks noChangeArrowheads="1"/>
            </p:cNvSpPr>
            <p:nvPr/>
          </p:nvSpPr>
          <p:spPr bwMode="auto">
            <a:xfrm>
              <a:off x="1941427" y="1490261"/>
              <a:ext cx="666221" cy="668402"/>
            </a:xfrm>
            <a:prstGeom prst="ellipse">
              <a:avLst/>
            </a:prstGeom>
            <a:solidFill>
              <a:srgbClr val="0185CF"/>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sp>
        <p:nvSpPr>
          <p:cNvPr id="80" name="Oval 79"/>
          <p:cNvSpPr>
            <a:spLocks noChangeArrowheads="1"/>
          </p:cNvSpPr>
          <p:nvPr/>
        </p:nvSpPr>
        <p:spPr bwMode="auto">
          <a:xfrm>
            <a:off x="2595784" y="5232968"/>
            <a:ext cx="1163433" cy="1163433"/>
          </a:xfrm>
          <a:prstGeom prst="ellipse">
            <a:avLst/>
          </a:prstGeom>
          <a:solidFill>
            <a:schemeClr val="bg1">
              <a:lumMod val="8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82" name="Oval 7"/>
          <p:cNvSpPr>
            <a:spLocks noChangeArrowheads="1"/>
          </p:cNvSpPr>
          <p:nvPr/>
        </p:nvSpPr>
        <p:spPr bwMode="auto">
          <a:xfrm flipH="1">
            <a:off x="2595784" y="5232968"/>
            <a:ext cx="1163433" cy="1163433"/>
          </a:xfrm>
          <a:prstGeom prst="pie">
            <a:avLst>
              <a:gd name="adj1" fmla="val 16225972"/>
              <a:gd name="adj2" fmla="val 137352"/>
            </a:avLst>
          </a:prstGeom>
          <a:solidFill>
            <a:srgbClr val="016AA3"/>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85" name="Oval 84"/>
          <p:cNvSpPr>
            <a:spLocks noChangeArrowheads="1"/>
          </p:cNvSpPr>
          <p:nvPr/>
        </p:nvSpPr>
        <p:spPr bwMode="auto">
          <a:xfrm>
            <a:off x="2746256" y="5384531"/>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86" name="Oval 85"/>
          <p:cNvSpPr>
            <a:spLocks noChangeArrowheads="1"/>
          </p:cNvSpPr>
          <p:nvPr/>
        </p:nvSpPr>
        <p:spPr bwMode="auto">
          <a:xfrm>
            <a:off x="2843300" y="5480484"/>
            <a:ext cx="666221" cy="668402"/>
          </a:xfrm>
          <a:prstGeom prst="ellipse">
            <a:avLst/>
          </a:prstGeom>
          <a:solidFill>
            <a:srgbClr val="016AA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sp>
        <p:nvSpPr>
          <p:cNvPr id="87" name="TextBox 336"/>
          <p:cNvSpPr txBox="1"/>
          <p:nvPr/>
        </p:nvSpPr>
        <p:spPr>
          <a:xfrm>
            <a:off x="3034707" y="1680174"/>
            <a:ext cx="549521"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prstClr val="white"/>
                </a:solidFill>
              </a:rPr>
              <a:t>1</a:t>
            </a:r>
          </a:p>
        </p:txBody>
      </p:sp>
      <p:sp>
        <p:nvSpPr>
          <p:cNvPr id="88" name="TextBox 337"/>
          <p:cNvSpPr txBox="1"/>
          <p:nvPr/>
        </p:nvSpPr>
        <p:spPr>
          <a:xfrm>
            <a:off x="4186691" y="2872012"/>
            <a:ext cx="549521"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prstClr val="white"/>
                </a:solidFill>
              </a:rPr>
              <a:t>2</a:t>
            </a:r>
          </a:p>
        </p:txBody>
      </p:sp>
      <p:sp>
        <p:nvSpPr>
          <p:cNvPr id="89" name="TextBox 338"/>
          <p:cNvSpPr txBox="1"/>
          <p:nvPr/>
        </p:nvSpPr>
        <p:spPr>
          <a:xfrm>
            <a:off x="4176332" y="4562642"/>
            <a:ext cx="549521"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prstClr val="white"/>
                </a:solidFill>
              </a:rPr>
              <a:t>3</a:t>
            </a:r>
          </a:p>
        </p:txBody>
      </p:sp>
      <p:sp>
        <p:nvSpPr>
          <p:cNvPr id="90" name="TextBox 339"/>
          <p:cNvSpPr txBox="1"/>
          <p:nvPr/>
        </p:nvSpPr>
        <p:spPr>
          <a:xfrm>
            <a:off x="2901650" y="5691575"/>
            <a:ext cx="549521"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prstClr val="white"/>
                </a:solidFill>
              </a:rPr>
              <a:t>4</a:t>
            </a:r>
          </a:p>
        </p:txBody>
      </p:sp>
      <p:cxnSp>
        <p:nvCxnSpPr>
          <p:cNvPr id="91" name="Straight Connector 90"/>
          <p:cNvCxnSpPr/>
          <p:nvPr/>
        </p:nvCxnSpPr>
        <p:spPr>
          <a:xfrm flipV="1">
            <a:off x="4031297" y="1802738"/>
            <a:ext cx="2166183" cy="546"/>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5139880" y="2995121"/>
            <a:ext cx="1057600" cy="1"/>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5120646" y="4684116"/>
            <a:ext cx="1057600" cy="1"/>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08764" y="5814411"/>
            <a:ext cx="2288716" cy="0"/>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179" name="Group 178"/>
          <p:cNvGrpSpPr/>
          <p:nvPr/>
        </p:nvGrpSpPr>
        <p:grpSpPr>
          <a:xfrm>
            <a:off x="6349204" y="4392324"/>
            <a:ext cx="588346" cy="586856"/>
            <a:chOff x="1844383" y="1394308"/>
            <a:chExt cx="861398" cy="859217"/>
          </a:xfrm>
        </p:grpSpPr>
        <p:sp>
          <p:nvSpPr>
            <p:cNvPr id="185" name="Oval 18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87" name="Oval 186"/>
            <p:cNvSpPr>
              <a:spLocks noChangeArrowheads="1"/>
            </p:cNvSpPr>
            <p:nvPr/>
          </p:nvSpPr>
          <p:spPr bwMode="auto">
            <a:xfrm>
              <a:off x="1941427" y="1490261"/>
              <a:ext cx="666221" cy="668402"/>
            </a:xfrm>
            <a:prstGeom prst="ellipse">
              <a:avLst/>
            </a:prstGeom>
            <a:solidFill>
              <a:srgbClr val="FEA34F"/>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67" name="Group 166"/>
          <p:cNvGrpSpPr/>
          <p:nvPr/>
        </p:nvGrpSpPr>
        <p:grpSpPr>
          <a:xfrm>
            <a:off x="6349204" y="2701694"/>
            <a:ext cx="588346" cy="586856"/>
            <a:chOff x="1844383" y="1394308"/>
            <a:chExt cx="861398" cy="859217"/>
          </a:xfrm>
        </p:grpSpPr>
        <p:sp>
          <p:nvSpPr>
            <p:cNvPr id="177" name="Oval 176"/>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8" name="Oval 177"/>
            <p:cNvSpPr>
              <a:spLocks noChangeArrowheads="1"/>
            </p:cNvSpPr>
            <p:nvPr/>
          </p:nvSpPr>
          <p:spPr bwMode="auto">
            <a:xfrm>
              <a:off x="1941427" y="1490261"/>
              <a:ext cx="666221" cy="668402"/>
            </a:xfrm>
            <a:prstGeom prst="ellipse">
              <a:avLst/>
            </a:prstGeom>
            <a:solidFill>
              <a:srgbClr val="46B688"/>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grpSp>
        <p:nvGrpSpPr>
          <p:cNvPr id="158" name="Group 157"/>
          <p:cNvGrpSpPr/>
          <p:nvPr/>
        </p:nvGrpSpPr>
        <p:grpSpPr>
          <a:xfrm>
            <a:off x="6349204" y="1509310"/>
            <a:ext cx="588346" cy="586856"/>
            <a:chOff x="1844383" y="1394308"/>
            <a:chExt cx="861398" cy="859217"/>
          </a:xfrm>
        </p:grpSpPr>
        <p:sp>
          <p:nvSpPr>
            <p:cNvPr id="165" name="Oval 16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6" name="Oval 165"/>
            <p:cNvSpPr>
              <a:spLocks noChangeArrowheads="1"/>
            </p:cNvSpPr>
            <p:nvPr/>
          </p:nvSpPr>
          <p:spPr bwMode="auto">
            <a:xfrm>
              <a:off x="1941427" y="1490261"/>
              <a:ext cx="666221" cy="668402"/>
            </a:xfrm>
            <a:prstGeom prst="ellipse">
              <a:avLst/>
            </a:prstGeom>
            <a:solidFill>
              <a:srgbClr val="0185CF"/>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grpSp>
        <p:nvGrpSpPr>
          <p:cNvPr id="142" name="Group 141"/>
          <p:cNvGrpSpPr/>
          <p:nvPr/>
        </p:nvGrpSpPr>
        <p:grpSpPr>
          <a:xfrm>
            <a:off x="6349204" y="5516387"/>
            <a:ext cx="588346" cy="586856"/>
            <a:chOff x="1844383" y="1394308"/>
            <a:chExt cx="861398" cy="859217"/>
          </a:xfrm>
        </p:grpSpPr>
        <p:sp>
          <p:nvSpPr>
            <p:cNvPr id="156" name="Oval 155"/>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7" name="Oval 156"/>
            <p:cNvSpPr>
              <a:spLocks noChangeArrowheads="1"/>
            </p:cNvSpPr>
            <p:nvPr/>
          </p:nvSpPr>
          <p:spPr bwMode="auto">
            <a:xfrm>
              <a:off x="1941427" y="1490261"/>
              <a:ext cx="666221" cy="668402"/>
            </a:xfrm>
            <a:prstGeom prst="ellipse">
              <a:avLst/>
            </a:prstGeom>
            <a:solidFill>
              <a:srgbClr val="016AA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prstClr val="black"/>
                </a:solidFill>
              </a:endParaRPr>
            </a:p>
          </p:txBody>
        </p:sp>
      </p:grpSp>
      <p:grpSp>
        <p:nvGrpSpPr>
          <p:cNvPr id="113" name="Group 112"/>
          <p:cNvGrpSpPr/>
          <p:nvPr/>
        </p:nvGrpSpPr>
        <p:grpSpPr>
          <a:xfrm>
            <a:off x="7089273" y="1521742"/>
            <a:ext cx="4543925" cy="4644675"/>
            <a:chOff x="7578342" y="1194094"/>
            <a:chExt cx="2872067" cy="4644675"/>
          </a:xfrm>
        </p:grpSpPr>
        <p:grpSp>
          <p:nvGrpSpPr>
            <p:cNvPr id="114" name="Group 113"/>
            <p:cNvGrpSpPr/>
            <p:nvPr/>
          </p:nvGrpSpPr>
          <p:grpSpPr>
            <a:xfrm>
              <a:off x="7578344" y="1194094"/>
              <a:ext cx="2706172" cy="667891"/>
              <a:chOff x="6054343" y="1564781"/>
              <a:chExt cx="2527522" cy="667891"/>
            </a:xfrm>
          </p:grpSpPr>
          <p:sp>
            <p:nvSpPr>
              <p:cNvPr id="140" name="TextBox 364"/>
              <p:cNvSpPr txBox="1"/>
              <p:nvPr/>
            </p:nvSpPr>
            <p:spPr>
              <a:xfrm>
                <a:off x="6054343" y="1801785"/>
                <a:ext cx="2527522" cy="43088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Improve Code optimization. Improve Security regarding the input, output and control values. Adding new Features.</a:t>
                </a:r>
              </a:p>
            </p:txBody>
          </p:sp>
          <p:sp>
            <p:nvSpPr>
              <p:cNvPr id="141" name="TextBox 365"/>
              <p:cNvSpPr txBox="1"/>
              <p:nvPr/>
            </p:nvSpPr>
            <p:spPr>
              <a:xfrm>
                <a:off x="6054343" y="1564781"/>
                <a:ext cx="2482396"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Further Improve Firmware and Control</a:t>
                </a:r>
              </a:p>
            </p:txBody>
          </p:sp>
        </p:grpSp>
        <p:grpSp>
          <p:nvGrpSpPr>
            <p:cNvPr id="115" name="Group 114"/>
            <p:cNvGrpSpPr/>
            <p:nvPr/>
          </p:nvGrpSpPr>
          <p:grpSpPr>
            <a:xfrm>
              <a:off x="7578344" y="2348135"/>
              <a:ext cx="2657856" cy="891385"/>
              <a:chOff x="6054344" y="1526438"/>
              <a:chExt cx="2482396" cy="891385"/>
            </a:xfrm>
          </p:grpSpPr>
          <p:sp>
            <p:nvSpPr>
              <p:cNvPr id="138" name="TextBox 372"/>
              <p:cNvSpPr txBox="1"/>
              <p:nvPr/>
            </p:nvSpPr>
            <p:spPr>
              <a:xfrm>
                <a:off x="6054344" y="1771492"/>
                <a:ext cx="2482396"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An FPGA version of the PCS is being developed. Further tests could be done to optimize performance and carry on a Hardware/Software co-design.</a:t>
                </a:r>
              </a:p>
            </p:txBody>
          </p:sp>
          <p:sp>
            <p:nvSpPr>
              <p:cNvPr id="139" name="TextBox 373"/>
              <p:cNvSpPr txBox="1"/>
              <p:nvPr/>
            </p:nvSpPr>
            <p:spPr>
              <a:xfrm>
                <a:off x="6054344" y="1526438"/>
                <a:ext cx="2482396"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Test on FPGA with Hardware Optimization</a:t>
                </a:r>
              </a:p>
            </p:txBody>
          </p:sp>
        </p:grpSp>
        <p:grpSp>
          <p:nvGrpSpPr>
            <p:cNvPr id="116" name="Group 115"/>
            <p:cNvGrpSpPr/>
            <p:nvPr/>
          </p:nvGrpSpPr>
          <p:grpSpPr>
            <a:xfrm>
              <a:off x="7578342" y="4038400"/>
              <a:ext cx="2872067" cy="662554"/>
              <a:chOff x="6054343" y="1526073"/>
              <a:chExt cx="2682466" cy="662554"/>
            </a:xfrm>
          </p:grpSpPr>
          <p:sp>
            <p:nvSpPr>
              <p:cNvPr id="120" name="TextBox 375"/>
              <p:cNvSpPr txBox="1"/>
              <p:nvPr/>
            </p:nvSpPr>
            <p:spPr>
              <a:xfrm>
                <a:off x="6065698" y="1757740"/>
                <a:ext cx="2482396" cy="43088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Deploy and optimize for parallel computation an Optimal Control </a:t>
                </a:r>
              </a:p>
            </p:txBody>
          </p:sp>
          <p:sp>
            <p:nvSpPr>
              <p:cNvPr id="121" name="TextBox 376"/>
              <p:cNvSpPr txBox="1"/>
              <p:nvPr/>
            </p:nvSpPr>
            <p:spPr>
              <a:xfrm>
                <a:off x="6054343" y="1526073"/>
                <a:ext cx="2682466"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Optimal Control Implementation – Exploit Cluster Accelerator</a:t>
                </a:r>
              </a:p>
            </p:txBody>
          </p:sp>
        </p:grpSp>
        <p:grpSp>
          <p:nvGrpSpPr>
            <p:cNvPr id="117" name="Group 116"/>
            <p:cNvGrpSpPr/>
            <p:nvPr/>
          </p:nvGrpSpPr>
          <p:grpSpPr>
            <a:xfrm>
              <a:off x="7578344" y="5188739"/>
              <a:ext cx="2754333" cy="650030"/>
              <a:chOff x="6054344" y="1552349"/>
              <a:chExt cx="2572504" cy="650030"/>
            </a:xfrm>
          </p:grpSpPr>
          <p:sp>
            <p:nvSpPr>
              <p:cNvPr id="118" name="TextBox 378"/>
              <p:cNvSpPr txBox="1"/>
              <p:nvPr/>
            </p:nvSpPr>
            <p:spPr>
              <a:xfrm>
                <a:off x="6054344" y="1771492"/>
                <a:ext cx="2572504" cy="43088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Release the Project open-source. Include the developed PCS inside EPI project.</a:t>
                </a:r>
              </a:p>
            </p:txBody>
          </p:sp>
          <p:sp>
            <p:nvSpPr>
              <p:cNvPr id="119" name="TextBox 379"/>
              <p:cNvSpPr txBox="1"/>
              <p:nvPr/>
            </p:nvSpPr>
            <p:spPr>
              <a:xfrm>
                <a:off x="6054344" y="1552349"/>
                <a:ext cx="2482396"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EPI Project</a:t>
                </a:r>
              </a:p>
            </p:txBody>
          </p:sp>
        </p:grpSp>
      </p:grpSp>
      <p:cxnSp>
        <p:nvCxnSpPr>
          <p:cNvPr id="96" name="Straight Connector 7">
            <a:extLst>
              <a:ext uri="{FF2B5EF4-FFF2-40B4-BE49-F238E27FC236}">
                <a16:creationId xmlns:a16="http://schemas.microsoft.com/office/drawing/2014/main" id="{B3AE3F70-B1ED-4801-A525-16068922F2C8}"/>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7" name="Title 1">
            <a:extLst>
              <a:ext uri="{FF2B5EF4-FFF2-40B4-BE49-F238E27FC236}">
                <a16:creationId xmlns:a16="http://schemas.microsoft.com/office/drawing/2014/main" id="{42C3062C-7535-40E2-BA58-A53A4ED92CC9}"/>
              </a:ext>
            </a:extLst>
          </p:cNvPr>
          <p:cNvSpPr txBox="1">
            <a:spLocks/>
          </p:cNvSpPr>
          <p:nvPr/>
        </p:nvSpPr>
        <p:spPr>
          <a:xfrm>
            <a:off x="228600" y="36454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000000">
                    <a:lumMod val="75000"/>
                    <a:lumOff val="25000"/>
                  </a:srgbClr>
                </a:solidFill>
              </a:rPr>
              <a:t>Future Works</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lang="en-US" sz="2000" dirty="0">
                <a:solidFill>
                  <a:srgbClr val="000000">
                    <a:lumMod val="75000"/>
                    <a:lumOff val="25000"/>
                  </a:srgbClr>
                </a:solidFill>
                <a:latin typeface="Century Gothic"/>
              </a:rPr>
              <a:t>The EPI project</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98" name="Straight Connector 13">
            <a:extLst>
              <a:ext uri="{FF2B5EF4-FFF2-40B4-BE49-F238E27FC236}">
                <a16:creationId xmlns:a16="http://schemas.microsoft.com/office/drawing/2014/main" id="{0949FA75-8B82-49FB-B0C7-B11B07F429D2}"/>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Immagine 2" descr="Immagine che contiene disegnando&#10;&#10;Descrizione generata automaticamente">
            <a:extLst>
              <a:ext uri="{FF2B5EF4-FFF2-40B4-BE49-F238E27FC236}">
                <a16:creationId xmlns:a16="http://schemas.microsoft.com/office/drawing/2014/main" id="{3F891BA1-FBA7-4F70-AF3D-20C06D3AF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515" y="5611803"/>
            <a:ext cx="594035" cy="396023"/>
          </a:xfrm>
          <a:prstGeom prst="rect">
            <a:avLst/>
          </a:prstGeom>
        </p:spPr>
      </p:pic>
      <p:pic>
        <p:nvPicPr>
          <p:cNvPr id="5" name="Immagine 4" descr="Immagine che contiene disegnando, piatto&#10;&#10;Descrizione generata automaticamente">
            <a:extLst>
              <a:ext uri="{FF2B5EF4-FFF2-40B4-BE49-F238E27FC236}">
                <a16:creationId xmlns:a16="http://schemas.microsoft.com/office/drawing/2014/main" id="{E5E4F4FD-A935-4B99-8EB9-610093B2E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0" y="2828511"/>
            <a:ext cx="330993" cy="330993"/>
          </a:xfrm>
          <a:prstGeom prst="rect">
            <a:avLst/>
          </a:prstGeom>
        </p:spPr>
      </p:pic>
      <p:pic>
        <p:nvPicPr>
          <p:cNvPr id="10" name="Immagine 9" descr="Immagine che contiene segnale, disegnando&#10;&#10;Descrizione generata automaticamente">
            <a:extLst>
              <a:ext uri="{FF2B5EF4-FFF2-40B4-BE49-F238E27FC236}">
                <a16:creationId xmlns:a16="http://schemas.microsoft.com/office/drawing/2014/main" id="{AA4A4A8F-B039-4359-BE9C-9E0760FC44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6640" y="4562642"/>
            <a:ext cx="278265" cy="278265"/>
          </a:xfrm>
          <a:prstGeom prst="rect">
            <a:avLst/>
          </a:prstGeom>
        </p:spPr>
      </p:pic>
      <p:pic>
        <p:nvPicPr>
          <p:cNvPr id="12" name="Immagine 11" descr="Immagine che contiene disegnando, segnale&#10;&#10;Descrizione generata automaticamente">
            <a:extLst>
              <a:ext uri="{FF2B5EF4-FFF2-40B4-BE49-F238E27FC236}">
                <a16:creationId xmlns:a16="http://schemas.microsoft.com/office/drawing/2014/main" id="{DDB1EBB2-575C-4F68-BEAC-237FB74FF0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2223" y="1644853"/>
            <a:ext cx="315770" cy="315770"/>
          </a:xfrm>
          <a:prstGeom prst="rect">
            <a:avLst/>
          </a:prstGeom>
        </p:spPr>
      </p:pic>
      <p:sp>
        <p:nvSpPr>
          <p:cNvPr id="2" name="Segnaposto numero diapositiva 1">
            <a:extLst>
              <a:ext uri="{FF2B5EF4-FFF2-40B4-BE49-F238E27FC236}">
                <a16:creationId xmlns:a16="http://schemas.microsoft.com/office/drawing/2014/main" id="{7A08E847-24B6-483A-80A9-455D849FBF02}"/>
              </a:ext>
            </a:extLst>
          </p:cNvPr>
          <p:cNvSpPr>
            <a:spLocks noGrp="1"/>
          </p:cNvSpPr>
          <p:nvPr>
            <p:ph type="sldNum" sz="quarter" idx="12"/>
          </p:nvPr>
        </p:nvSpPr>
        <p:spPr/>
        <p:txBody>
          <a:bodyPr/>
          <a:lstStyle/>
          <a:p>
            <a:r>
              <a:rPr lang="it-IT" dirty="0"/>
              <a:t>16</a:t>
            </a:r>
          </a:p>
        </p:txBody>
      </p:sp>
    </p:spTree>
    <p:extLst>
      <p:ext uri="{BB962C8B-B14F-4D97-AF65-F5344CB8AC3E}">
        <p14:creationId xmlns:p14="http://schemas.microsoft.com/office/powerpoint/2010/main" val="2870809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computer, tavolo&#10;&#10;Descrizione generata automaticamente">
            <a:extLst>
              <a:ext uri="{FF2B5EF4-FFF2-40B4-BE49-F238E27FC236}">
                <a16:creationId xmlns:a16="http://schemas.microsoft.com/office/drawing/2014/main" id="{335B700A-A21A-42B5-BDD2-C41D97DDC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00" y="0"/>
            <a:ext cx="10490600" cy="6858000"/>
          </a:xfrm>
          <a:prstGeom prst="rect">
            <a:avLst/>
          </a:prstGeom>
        </p:spPr>
      </p:pic>
      <p:sp>
        <p:nvSpPr>
          <p:cNvPr id="7" name="Rettangolo 6">
            <a:extLst>
              <a:ext uri="{FF2B5EF4-FFF2-40B4-BE49-F238E27FC236}">
                <a16:creationId xmlns:a16="http://schemas.microsoft.com/office/drawing/2014/main" id="{8CE8D3E6-1B16-428F-A369-4B99C129278D}"/>
              </a:ext>
            </a:extLst>
          </p:cNvPr>
          <p:cNvSpPr/>
          <p:nvPr/>
        </p:nvSpPr>
        <p:spPr>
          <a:xfrm>
            <a:off x="0" y="3009900"/>
            <a:ext cx="12192000" cy="815340"/>
          </a:xfrm>
          <a:prstGeom prst="rect">
            <a:avLst/>
          </a:prstGeom>
          <a:solidFill>
            <a:srgbClr val="EB6C15">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6600" b="1" dirty="0">
                <a:solidFill>
                  <a:schemeClr val="bg1"/>
                </a:solidFill>
                <a:latin typeface="Adobe Fan Heiti Std B"/>
              </a:rPr>
              <a:t>Grazie dell’attenzione</a:t>
            </a:r>
          </a:p>
        </p:txBody>
      </p:sp>
    </p:spTree>
    <p:extLst>
      <p:ext uri="{BB962C8B-B14F-4D97-AF65-F5344CB8AC3E}">
        <p14:creationId xmlns:p14="http://schemas.microsoft.com/office/powerpoint/2010/main" val="237898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BB2D1AA-954D-4D99-BB45-988FAC8D96DC}"/>
              </a:ext>
            </a:extLst>
          </p:cNvPr>
          <p:cNvGrpSpPr/>
          <p:nvPr/>
        </p:nvGrpSpPr>
        <p:grpSpPr>
          <a:xfrm>
            <a:off x="376601" y="2101881"/>
            <a:ext cx="7332633" cy="3552666"/>
            <a:chOff x="468700" y="2279263"/>
            <a:chExt cx="7332633" cy="3552666"/>
          </a:xfrm>
        </p:grpSpPr>
        <p:grpSp>
          <p:nvGrpSpPr>
            <p:cNvPr id="4" name="Group 3"/>
            <p:cNvGrpSpPr/>
            <p:nvPr/>
          </p:nvGrpSpPr>
          <p:grpSpPr>
            <a:xfrm>
              <a:off x="468700" y="2326642"/>
              <a:ext cx="3319097" cy="3505287"/>
              <a:chOff x="-4244633" y="486996"/>
              <a:chExt cx="3319097" cy="3505287"/>
            </a:xfrm>
          </p:grpSpPr>
          <p:grpSp>
            <p:nvGrpSpPr>
              <p:cNvPr id="77" name="Group 76"/>
              <p:cNvGrpSpPr/>
              <p:nvPr/>
            </p:nvGrpSpPr>
            <p:grpSpPr>
              <a:xfrm>
                <a:off x="-4244633" y="486996"/>
                <a:ext cx="3319097" cy="816820"/>
                <a:chOff x="1612802" y="5420511"/>
                <a:chExt cx="3319097" cy="816820"/>
              </a:xfrm>
            </p:grpSpPr>
            <p:grpSp>
              <p:nvGrpSpPr>
                <p:cNvPr id="72" name="Group 71"/>
                <p:cNvGrpSpPr/>
                <p:nvPr/>
              </p:nvGrpSpPr>
              <p:grpSpPr>
                <a:xfrm>
                  <a:off x="2438932" y="5420511"/>
                  <a:ext cx="2492967" cy="781542"/>
                  <a:chOff x="2254411" y="5420511"/>
                  <a:chExt cx="2492967" cy="781542"/>
                </a:xfrm>
              </p:grpSpPr>
              <p:sp>
                <p:nvSpPr>
                  <p:cNvPr id="70" name="Rectangle 69"/>
                  <p:cNvSpPr/>
                  <p:nvPr/>
                </p:nvSpPr>
                <p:spPr>
                  <a:xfrm>
                    <a:off x="2254412" y="5578934"/>
                    <a:ext cx="2492964" cy="623119"/>
                  </a:xfrm>
                  <a:prstGeom prst="rect">
                    <a:avLst/>
                  </a:prstGeom>
                </p:spPr>
                <p:txBody>
                  <a:bodyPr wrap="square" lIns="0" rIns="0">
                    <a:spAutoFit/>
                  </a:bodyPr>
                  <a:lstStyle/>
                  <a:p>
                    <a:pPr>
                      <a:lnSpc>
                        <a:spcPct val="130000"/>
                      </a:lnSpc>
                    </a:pP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Introduction to the HPC problem and PCS Requirements.</a:t>
                    </a:r>
                    <a:endParaRPr lang="en-US" sz="1400" spc="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71" name="TextBox 70"/>
                  <p:cNvSpPr txBox="1"/>
                  <p:nvPr/>
                </p:nvSpPr>
                <p:spPr>
                  <a:xfrm>
                    <a:off x="2254411" y="5420511"/>
                    <a:ext cx="2492967" cy="215444"/>
                  </a:xfrm>
                  <a:prstGeom prst="rect">
                    <a:avLst/>
                  </a:prstGeom>
                  <a:noFill/>
                  <a:ln>
                    <a:noFill/>
                  </a:ln>
                </p:spPr>
                <p:txBody>
                  <a:bodyPr wrap="square" lIns="0" tIns="0" rIns="0" bIns="0" rtlCol="0">
                    <a:spAutoFit/>
                  </a:bodyPr>
                  <a:lstStyle/>
                  <a:p>
                    <a:r>
                      <a:rPr lang="en-ID" sz="1400" b="1" dirty="0">
                        <a:solidFill>
                          <a:srgbClr val="015685"/>
                        </a:solidFill>
                        <a:latin typeface="Segoe UI" panose="020B0502040204020203" pitchFamily="34" charset="0"/>
                        <a:cs typeface="Segoe UI" panose="020B0502040204020203" pitchFamily="34" charset="0"/>
                      </a:rPr>
                      <a:t>INTRODUCTION – HPC &amp; PCS</a:t>
                    </a:r>
                    <a:endParaRPr lang="en-US" sz="1400" b="1" dirty="0">
                      <a:solidFill>
                        <a:srgbClr val="015685"/>
                      </a:solidFill>
                      <a:latin typeface="Segoe UI" panose="020B0502040204020203" pitchFamily="34" charset="0"/>
                      <a:cs typeface="Segoe UI" panose="020B0502040204020203" pitchFamily="34" charset="0"/>
                    </a:endParaRPr>
                  </a:p>
                </p:txBody>
              </p:sp>
            </p:grpSp>
            <p:sp>
              <p:nvSpPr>
                <p:cNvPr id="73" name="TextBox 72"/>
                <p:cNvSpPr txBox="1"/>
                <p:nvPr/>
              </p:nvSpPr>
              <p:spPr>
                <a:xfrm>
                  <a:off x="1612802" y="5467890"/>
                  <a:ext cx="1011422" cy="769441"/>
                </a:xfrm>
                <a:prstGeom prst="rect">
                  <a:avLst/>
                </a:prstGeom>
                <a:noFill/>
              </p:spPr>
              <p:txBody>
                <a:bodyPr wrap="square" rtlCol="0">
                  <a:spAutoFit/>
                </a:bodyPr>
                <a:lstStyle/>
                <a:p>
                  <a:r>
                    <a:rPr lang="en-ID" sz="4400" b="1" dirty="0">
                      <a:solidFill>
                        <a:srgbClr val="015685"/>
                      </a:solidFill>
                      <a:latin typeface="Adobe Fan Heiti Std B" panose="020B0700000000000000" pitchFamily="34" charset="-128"/>
                      <a:ea typeface="Adobe Fan Heiti Std B" panose="020B0700000000000000" pitchFamily="34" charset="-128"/>
                    </a:rPr>
                    <a:t>01</a:t>
                  </a:r>
                  <a:endParaRPr lang="en-US" sz="4400" b="1" dirty="0">
                    <a:solidFill>
                      <a:srgbClr val="015685"/>
                    </a:solidFill>
                    <a:latin typeface="Adobe Fan Heiti Std B" panose="020B0700000000000000" pitchFamily="34" charset="-128"/>
                    <a:ea typeface="Adobe Fan Heiti Std B" panose="020B0700000000000000" pitchFamily="34" charset="-128"/>
                  </a:endParaRPr>
                </a:p>
              </p:txBody>
            </p:sp>
            <p:cxnSp>
              <p:nvCxnSpPr>
                <p:cNvPr id="76" name="Straight Connector 75"/>
                <p:cNvCxnSpPr/>
                <p:nvPr/>
              </p:nvCxnSpPr>
              <p:spPr>
                <a:xfrm>
                  <a:off x="2341468" y="5467890"/>
                  <a:ext cx="0" cy="665553"/>
                </a:xfrm>
                <a:prstGeom prst="line">
                  <a:avLst/>
                </a:prstGeom>
                <a:ln w="19050">
                  <a:solidFill>
                    <a:srgbClr val="015685"/>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4244633" y="1831229"/>
                <a:ext cx="3319094" cy="816820"/>
                <a:chOff x="1612802" y="5420511"/>
                <a:chExt cx="3319094" cy="816820"/>
              </a:xfrm>
            </p:grpSpPr>
            <p:grpSp>
              <p:nvGrpSpPr>
                <p:cNvPr id="79" name="Group 78"/>
                <p:cNvGrpSpPr/>
                <p:nvPr/>
              </p:nvGrpSpPr>
              <p:grpSpPr>
                <a:xfrm>
                  <a:off x="2528122" y="5420511"/>
                  <a:ext cx="2403774" cy="781542"/>
                  <a:chOff x="2343601" y="5420511"/>
                  <a:chExt cx="2403774" cy="781542"/>
                </a:xfrm>
              </p:grpSpPr>
              <p:sp>
                <p:nvSpPr>
                  <p:cNvPr id="82" name="Rectangle 81"/>
                  <p:cNvSpPr/>
                  <p:nvPr/>
                </p:nvSpPr>
                <p:spPr>
                  <a:xfrm>
                    <a:off x="2343602" y="5578934"/>
                    <a:ext cx="2403773" cy="623119"/>
                  </a:xfrm>
                  <a:prstGeom prst="rect">
                    <a:avLst/>
                  </a:prstGeom>
                </p:spPr>
                <p:txBody>
                  <a:bodyPr wrap="square" lIns="0" rIns="0">
                    <a:spAutoFit/>
                  </a:bodyPr>
                  <a:lstStyle/>
                  <a:p>
                    <a:pPr>
                      <a:lnSpc>
                        <a:spcPct val="130000"/>
                      </a:lnSpc>
                    </a:pP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Contribution and obtained results of this Thesis.</a:t>
                    </a:r>
                    <a:endParaRPr lang="en-US" sz="1400" spc="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83" name="TextBox 82"/>
                  <p:cNvSpPr txBox="1"/>
                  <p:nvPr/>
                </p:nvSpPr>
                <p:spPr>
                  <a:xfrm>
                    <a:off x="2343601" y="5420511"/>
                    <a:ext cx="1710071" cy="215444"/>
                  </a:xfrm>
                  <a:prstGeom prst="rect">
                    <a:avLst/>
                  </a:prstGeom>
                  <a:noFill/>
                  <a:ln>
                    <a:noFill/>
                  </a:ln>
                </p:spPr>
                <p:txBody>
                  <a:bodyPr wrap="square" lIns="0" tIns="0" rIns="0" bIns="0" rtlCol="0">
                    <a:spAutoFit/>
                  </a:bodyPr>
                  <a:lstStyle/>
                  <a:p>
                    <a:r>
                      <a:rPr lang="en-ID" sz="1400" b="1" dirty="0">
                        <a:solidFill>
                          <a:srgbClr val="FE8D26"/>
                        </a:solidFill>
                        <a:latin typeface="Segoe UI" panose="020B0502040204020203" pitchFamily="34" charset="0"/>
                        <a:cs typeface="Segoe UI" panose="020B0502040204020203" pitchFamily="34" charset="0"/>
                      </a:rPr>
                      <a:t>CONTRIBUTION</a:t>
                    </a:r>
                    <a:endParaRPr lang="en-US" sz="1400" b="1" dirty="0">
                      <a:solidFill>
                        <a:srgbClr val="FE8D26"/>
                      </a:solidFill>
                      <a:latin typeface="Segoe UI" panose="020B0502040204020203" pitchFamily="34" charset="0"/>
                      <a:cs typeface="Segoe UI" panose="020B0502040204020203" pitchFamily="34" charset="0"/>
                    </a:endParaRPr>
                  </a:p>
                </p:txBody>
              </p:sp>
            </p:grpSp>
            <p:sp>
              <p:nvSpPr>
                <p:cNvPr id="80" name="TextBox 79"/>
                <p:cNvSpPr txBox="1"/>
                <p:nvPr/>
              </p:nvSpPr>
              <p:spPr>
                <a:xfrm>
                  <a:off x="1612802" y="5467890"/>
                  <a:ext cx="1011422" cy="769441"/>
                </a:xfrm>
                <a:prstGeom prst="rect">
                  <a:avLst/>
                </a:prstGeom>
                <a:noFill/>
              </p:spPr>
              <p:txBody>
                <a:bodyPr wrap="square" rtlCol="0">
                  <a:spAutoFit/>
                </a:bodyPr>
                <a:lstStyle/>
                <a:p>
                  <a:r>
                    <a:rPr lang="en-ID" sz="4400" b="1" dirty="0">
                      <a:solidFill>
                        <a:srgbClr val="FE8D26"/>
                      </a:solidFill>
                      <a:latin typeface="Adobe Fan Heiti Std B" panose="020B0700000000000000" pitchFamily="34" charset="-128"/>
                      <a:ea typeface="Adobe Fan Heiti Std B" panose="020B0700000000000000" pitchFamily="34" charset="-128"/>
                    </a:rPr>
                    <a:t>02</a:t>
                  </a:r>
                  <a:endParaRPr lang="en-US" sz="4400" b="1" dirty="0">
                    <a:solidFill>
                      <a:srgbClr val="FE8D26"/>
                    </a:solidFill>
                    <a:latin typeface="Adobe Fan Heiti Std B" panose="020B0700000000000000" pitchFamily="34" charset="-128"/>
                    <a:ea typeface="Adobe Fan Heiti Std B" panose="020B0700000000000000" pitchFamily="34" charset="-128"/>
                  </a:endParaRPr>
                </a:p>
              </p:txBody>
            </p:sp>
            <p:cxnSp>
              <p:nvCxnSpPr>
                <p:cNvPr id="81" name="Straight Connector 80"/>
                <p:cNvCxnSpPr/>
                <p:nvPr/>
              </p:nvCxnSpPr>
              <p:spPr>
                <a:xfrm>
                  <a:off x="2389093" y="5467890"/>
                  <a:ext cx="0" cy="665553"/>
                </a:xfrm>
                <a:prstGeom prst="line">
                  <a:avLst/>
                </a:prstGeom>
                <a:ln w="19050">
                  <a:solidFill>
                    <a:srgbClr val="FE8D26"/>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244633" y="3175463"/>
                <a:ext cx="3319090" cy="816820"/>
                <a:chOff x="1612802" y="5420511"/>
                <a:chExt cx="3319090" cy="816820"/>
              </a:xfrm>
            </p:grpSpPr>
            <p:grpSp>
              <p:nvGrpSpPr>
                <p:cNvPr id="85" name="Group 84"/>
                <p:cNvGrpSpPr/>
                <p:nvPr/>
              </p:nvGrpSpPr>
              <p:grpSpPr>
                <a:xfrm>
                  <a:off x="2537647" y="5420511"/>
                  <a:ext cx="2394245" cy="781542"/>
                  <a:chOff x="2353126" y="5420511"/>
                  <a:chExt cx="2394245" cy="781542"/>
                </a:xfrm>
              </p:grpSpPr>
              <p:sp>
                <p:nvSpPr>
                  <p:cNvPr id="88" name="Rectangle 87"/>
                  <p:cNvSpPr/>
                  <p:nvPr/>
                </p:nvSpPr>
                <p:spPr>
                  <a:xfrm>
                    <a:off x="2353127" y="5578934"/>
                    <a:ext cx="2394244" cy="623119"/>
                  </a:xfrm>
                  <a:prstGeom prst="rect">
                    <a:avLst/>
                  </a:prstGeom>
                </p:spPr>
                <p:txBody>
                  <a:bodyPr wrap="square" lIns="0" rIns="0">
                    <a:spAutoFit/>
                  </a:bodyPr>
                  <a:lstStyle/>
                  <a:p>
                    <a:pPr>
                      <a:lnSpc>
                        <a:spcPct val="130000"/>
                      </a:lnSpc>
                    </a:pP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Design and implementation choices. </a:t>
                    </a:r>
                    <a:endParaRPr lang="en-US" sz="1400" spc="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89" name="TextBox 88"/>
                  <p:cNvSpPr txBox="1"/>
                  <p:nvPr/>
                </p:nvSpPr>
                <p:spPr>
                  <a:xfrm>
                    <a:off x="2353126" y="5420511"/>
                    <a:ext cx="2044383" cy="215444"/>
                  </a:xfrm>
                  <a:prstGeom prst="rect">
                    <a:avLst/>
                  </a:prstGeom>
                  <a:noFill/>
                  <a:ln>
                    <a:noFill/>
                  </a:ln>
                </p:spPr>
                <p:txBody>
                  <a:bodyPr wrap="square" lIns="0" tIns="0" rIns="0" bIns="0" rtlCol="0">
                    <a:spAutoFit/>
                  </a:bodyPr>
                  <a:lstStyle/>
                  <a:p>
                    <a:r>
                      <a:rPr lang="en-ID" sz="1400" b="1" dirty="0">
                        <a:solidFill>
                          <a:srgbClr val="015685"/>
                        </a:solidFill>
                        <a:latin typeface="Segoe UI" panose="020B0502040204020203" pitchFamily="34" charset="0"/>
                        <a:cs typeface="Segoe UI" panose="020B0502040204020203" pitchFamily="34" charset="0"/>
                      </a:rPr>
                      <a:t>PCS ARCHITECTURE</a:t>
                    </a:r>
                    <a:endParaRPr lang="en-US" sz="1400" b="1" dirty="0">
                      <a:solidFill>
                        <a:srgbClr val="015685"/>
                      </a:solidFill>
                      <a:latin typeface="Segoe UI" panose="020B0502040204020203" pitchFamily="34" charset="0"/>
                      <a:cs typeface="Segoe UI" panose="020B0502040204020203" pitchFamily="34" charset="0"/>
                    </a:endParaRPr>
                  </a:p>
                </p:txBody>
              </p:sp>
            </p:grpSp>
            <p:sp>
              <p:nvSpPr>
                <p:cNvPr id="86" name="TextBox 85"/>
                <p:cNvSpPr txBox="1"/>
                <p:nvPr/>
              </p:nvSpPr>
              <p:spPr>
                <a:xfrm>
                  <a:off x="1612802" y="5467890"/>
                  <a:ext cx="1011422" cy="769441"/>
                </a:xfrm>
                <a:prstGeom prst="rect">
                  <a:avLst/>
                </a:prstGeom>
                <a:noFill/>
              </p:spPr>
              <p:txBody>
                <a:bodyPr wrap="square" rtlCol="0">
                  <a:spAutoFit/>
                </a:bodyPr>
                <a:lstStyle/>
                <a:p>
                  <a:r>
                    <a:rPr lang="en-ID" sz="4400" b="1" dirty="0">
                      <a:solidFill>
                        <a:srgbClr val="015685"/>
                      </a:solidFill>
                      <a:latin typeface="Adobe Fan Heiti Std B" panose="020B0700000000000000" pitchFamily="34" charset="-128"/>
                      <a:ea typeface="Adobe Fan Heiti Std B" panose="020B0700000000000000" pitchFamily="34" charset="-128"/>
                    </a:rPr>
                    <a:t>03</a:t>
                  </a:r>
                  <a:endParaRPr lang="en-US" sz="4400" b="1" dirty="0">
                    <a:solidFill>
                      <a:srgbClr val="015685"/>
                    </a:solidFill>
                    <a:latin typeface="Adobe Fan Heiti Std B" panose="020B0700000000000000" pitchFamily="34" charset="-128"/>
                    <a:ea typeface="Adobe Fan Heiti Std B" panose="020B0700000000000000" pitchFamily="34" charset="-128"/>
                  </a:endParaRPr>
                </a:p>
              </p:txBody>
            </p:sp>
            <p:cxnSp>
              <p:nvCxnSpPr>
                <p:cNvPr id="87" name="Straight Connector 86"/>
                <p:cNvCxnSpPr/>
                <p:nvPr/>
              </p:nvCxnSpPr>
              <p:spPr>
                <a:xfrm>
                  <a:off x="2398618" y="5467890"/>
                  <a:ext cx="0" cy="665553"/>
                </a:xfrm>
                <a:prstGeom prst="line">
                  <a:avLst/>
                </a:prstGeom>
                <a:ln w="19050">
                  <a:solidFill>
                    <a:srgbClr val="015685"/>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p:cNvGrpSpPr/>
            <p:nvPr/>
          </p:nvGrpSpPr>
          <p:grpSpPr>
            <a:xfrm>
              <a:off x="4594362" y="2279263"/>
              <a:ext cx="3206971" cy="3505287"/>
              <a:chOff x="-3606548" y="439617"/>
              <a:chExt cx="3206971" cy="3505287"/>
            </a:xfrm>
          </p:grpSpPr>
          <p:grpSp>
            <p:nvGrpSpPr>
              <p:cNvPr id="118" name="Group 117"/>
              <p:cNvGrpSpPr/>
              <p:nvPr/>
            </p:nvGrpSpPr>
            <p:grpSpPr>
              <a:xfrm>
                <a:off x="-3606548" y="439617"/>
                <a:ext cx="3206970" cy="816820"/>
                <a:chOff x="2250887" y="5373132"/>
                <a:chExt cx="3206970" cy="816820"/>
              </a:xfrm>
            </p:grpSpPr>
            <p:grpSp>
              <p:nvGrpSpPr>
                <p:cNvPr id="136" name="Group 135"/>
                <p:cNvGrpSpPr/>
                <p:nvPr/>
              </p:nvGrpSpPr>
              <p:grpSpPr>
                <a:xfrm>
                  <a:off x="3077017" y="5373132"/>
                  <a:ext cx="2380840" cy="781542"/>
                  <a:chOff x="2892496" y="5373132"/>
                  <a:chExt cx="2380840" cy="781542"/>
                </a:xfrm>
              </p:grpSpPr>
              <p:sp>
                <p:nvSpPr>
                  <p:cNvPr id="139" name="Rectangle 138"/>
                  <p:cNvSpPr/>
                  <p:nvPr/>
                </p:nvSpPr>
                <p:spPr>
                  <a:xfrm>
                    <a:off x="2892497" y="5531555"/>
                    <a:ext cx="2380839" cy="623119"/>
                  </a:xfrm>
                  <a:prstGeom prst="rect">
                    <a:avLst/>
                  </a:prstGeom>
                </p:spPr>
                <p:txBody>
                  <a:bodyPr wrap="square" lIns="0" rIns="0">
                    <a:spAutoFit/>
                  </a:bodyPr>
                  <a:lstStyle/>
                  <a:p>
                    <a:pPr>
                      <a:lnSpc>
                        <a:spcPct val="130000"/>
                      </a:lnSpc>
                    </a:pP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Implementation work of the PCS on GAP8 Hardware</a:t>
                    </a:r>
                    <a:endParaRPr lang="en-US" sz="1400" spc="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40" name="TextBox 139"/>
                  <p:cNvSpPr txBox="1"/>
                  <p:nvPr/>
                </p:nvSpPr>
                <p:spPr>
                  <a:xfrm>
                    <a:off x="2892496" y="5373132"/>
                    <a:ext cx="2143083" cy="215444"/>
                  </a:xfrm>
                  <a:prstGeom prst="rect">
                    <a:avLst/>
                  </a:prstGeom>
                  <a:noFill/>
                  <a:ln>
                    <a:noFill/>
                  </a:ln>
                </p:spPr>
                <p:txBody>
                  <a:bodyPr wrap="square" lIns="0" tIns="0" rIns="0" bIns="0" rtlCol="0">
                    <a:spAutoFit/>
                  </a:bodyPr>
                  <a:lstStyle/>
                  <a:p>
                    <a:r>
                      <a:rPr lang="en-ID" sz="1400" b="1" dirty="0">
                        <a:solidFill>
                          <a:srgbClr val="FE8D26"/>
                        </a:solidFill>
                        <a:latin typeface="Segoe UI" panose="020B0502040204020203" pitchFamily="34" charset="0"/>
                        <a:cs typeface="Segoe UI" panose="020B0502040204020203" pitchFamily="34" charset="0"/>
                      </a:rPr>
                      <a:t>GAP8 PROTOTIPATION</a:t>
                    </a:r>
                    <a:endParaRPr lang="en-US" sz="1400" b="1" dirty="0">
                      <a:solidFill>
                        <a:srgbClr val="FE8D26"/>
                      </a:solidFill>
                      <a:latin typeface="Segoe UI" panose="020B0502040204020203" pitchFamily="34" charset="0"/>
                      <a:cs typeface="Segoe UI" panose="020B0502040204020203" pitchFamily="34" charset="0"/>
                    </a:endParaRPr>
                  </a:p>
                </p:txBody>
              </p:sp>
            </p:grpSp>
            <p:sp>
              <p:nvSpPr>
                <p:cNvPr id="137" name="TextBox 136"/>
                <p:cNvSpPr txBox="1"/>
                <p:nvPr/>
              </p:nvSpPr>
              <p:spPr>
                <a:xfrm>
                  <a:off x="2250887" y="5420511"/>
                  <a:ext cx="1011422" cy="769441"/>
                </a:xfrm>
                <a:prstGeom prst="rect">
                  <a:avLst/>
                </a:prstGeom>
                <a:noFill/>
              </p:spPr>
              <p:txBody>
                <a:bodyPr wrap="square" rtlCol="0">
                  <a:spAutoFit/>
                </a:bodyPr>
                <a:lstStyle/>
                <a:p>
                  <a:r>
                    <a:rPr lang="en-ID" sz="4400" b="1" dirty="0">
                      <a:solidFill>
                        <a:srgbClr val="FE8D26"/>
                      </a:solidFill>
                      <a:latin typeface="Adobe Fan Heiti Std B" panose="020B0700000000000000" pitchFamily="34" charset="-128"/>
                      <a:ea typeface="Adobe Fan Heiti Std B" panose="020B0700000000000000" pitchFamily="34" charset="-128"/>
                    </a:rPr>
                    <a:t>04</a:t>
                  </a:r>
                  <a:endParaRPr lang="en-US" sz="4400" b="1" dirty="0">
                    <a:solidFill>
                      <a:srgbClr val="FE8D26"/>
                    </a:solidFill>
                    <a:latin typeface="Adobe Fan Heiti Std B" panose="020B0700000000000000" pitchFamily="34" charset="-128"/>
                    <a:ea typeface="Adobe Fan Heiti Std B" panose="020B0700000000000000" pitchFamily="34" charset="-128"/>
                  </a:endParaRPr>
                </a:p>
              </p:txBody>
            </p:sp>
            <p:cxnSp>
              <p:nvCxnSpPr>
                <p:cNvPr id="138" name="Straight Connector 137"/>
                <p:cNvCxnSpPr/>
                <p:nvPr/>
              </p:nvCxnSpPr>
              <p:spPr>
                <a:xfrm>
                  <a:off x="2979553" y="5420511"/>
                  <a:ext cx="0" cy="665553"/>
                </a:xfrm>
                <a:prstGeom prst="line">
                  <a:avLst/>
                </a:prstGeom>
                <a:ln w="19050">
                  <a:solidFill>
                    <a:srgbClr val="FE8D26"/>
                  </a:solidFill>
                </a:ln>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3606548" y="1783850"/>
                <a:ext cx="3206955" cy="816820"/>
                <a:chOff x="2250887" y="5373132"/>
                <a:chExt cx="3206955" cy="816820"/>
              </a:xfrm>
            </p:grpSpPr>
            <p:grpSp>
              <p:nvGrpSpPr>
                <p:cNvPr id="131" name="Group 130"/>
                <p:cNvGrpSpPr/>
                <p:nvPr/>
              </p:nvGrpSpPr>
              <p:grpSpPr>
                <a:xfrm>
                  <a:off x="3166207" y="5373132"/>
                  <a:ext cx="2291635" cy="781542"/>
                  <a:chOff x="2981686" y="5373132"/>
                  <a:chExt cx="2291635" cy="781542"/>
                </a:xfrm>
              </p:grpSpPr>
              <p:sp>
                <p:nvSpPr>
                  <p:cNvPr id="134" name="Rectangle 133"/>
                  <p:cNvSpPr/>
                  <p:nvPr/>
                </p:nvSpPr>
                <p:spPr>
                  <a:xfrm>
                    <a:off x="2981686" y="5531555"/>
                    <a:ext cx="2291635" cy="623119"/>
                  </a:xfrm>
                  <a:prstGeom prst="rect">
                    <a:avLst/>
                  </a:prstGeom>
                </p:spPr>
                <p:txBody>
                  <a:bodyPr wrap="square" lIns="0" rIns="0">
                    <a:spAutoFit/>
                  </a:bodyPr>
                  <a:lstStyle/>
                  <a:p>
                    <a:pPr>
                      <a:lnSpc>
                        <a:spcPct val="130000"/>
                      </a:lnSpc>
                    </a:pP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Design and Set-up of the Hardware-in-the-Loop test</a:t>
                    </a:r>
                    <a:endParaRPr lang="en-US" sz="1400" spc="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35" name="TextBox 134"/>
                  <p:cNvSpPr txBox="1"/>
                  <p:nvPr/>
                </p:nvSpPr>
                <p:spPr>
                  <a:xfrm>
                    <a:off x="2981686" y="5373132"/>
                    <a:ext cx="2212599" cy="215444"/>
                  </a:xfrm>
                  <a:prstGeom prst="rect">
                    <a:avLst/>
                  </a:prstGeom>
                  <a:noFill/>
                  <a:ln>
                    <a:noFill/>
                  </a:ln>
                </p:spPr>
                <p:txBody>
                  <a:bodyPr wrap="square" lIns="0" tIns="0" rIns="0" bIns="0" rtlCol="0">
                    <a:spAutoFit/>
                  </a:bodyPr>
                  <a:lstStyle/>
                  <a:p>
                    <a:r>
                      <a:rPr lang="en-US" sz="1400" b="1" dirty="0">
                        <a:solidFill>
                          <a:srgbClr val="015685"/>
                        </a:solidFill>
                        <a:latin typeface="Segoe UI" panose="020B0502040204020203" pitchFamily="34" charset="0"/>
                        <a:cs typeface="Segoe UI" panose="020B0502040204020203" pitchFamily="34" charset="0"/>
                      </a:rPr>
                      <a:t>CO-SIMULATION SETUP</a:t>
                    </a:r>
                  </a:p>
                </p:txBody>
              </p:sp>
            </p:grpSp>
            <p:sp>
              <p:nvSpPr>
                <p:cNvPr id="132" name="TextBox 131"/>
                <p:cNvSpPr txBox="1"/>
                <p:nvPr/>
              </p:nvSpPr>
              <p:spPr>
                <a:xfrm>
                  <a:off x="2250887" y="5420511"/>
                  <a:ext cx="1011422" cy="769441"/>
                </a:xfrm>
                <a:prstGeom prst="rect">
                  <a:avLst/>
                </a:prstGeom>
                <a:noFill/>
              </p:spPr>
              <p:txBody>
                <a:bodyPr wrap="square" rtlCol="0">
                  <a:spAutoFit/>
                </a:bodyPr>
                <a:lstStyle/>
                <a:p>
                  <a:r>
                    <a:rPr lang="en-ID" sz="4400" b="1" dirty="0">
                      <a:solidFill>
                        <a:srgbClr val="015685"/>
                      </a:solidFill>
                      <a:latin typeface="Adobe Fan Heiti Std B" panose="020B0700000000000000" pitchFamily="34" charset="-128"/>
                      <a:ea typeface="Adobe Fan Heiti Std B" panose="020B0700000000000000" pitchFamily="34" charset="-128"/>
                    </a:rPr>
                    <a:t>05</a:t>
                  </a:r>
                  <a:endParaRPr lang="en-US" sz="4400" b="1" dirty="0">
                    <a:solidFill>
                      <a:srgbClr val="015685"/>
                    </a:solidFill>
                    <a:latin typeface="Adobe Fan Heiti Std B" panose="020B0700000000000000" pitchFamily="34" charset="-128"/>
                    <a:ea typeface="Adobe Fan Heiti Std B" panose="020B0700000000000000" pitchFamily="34" charset="-128"/>
                  </a:endParaRPr>
                </a:p>
              </p:txBody>
            </p:sp>
            <p:cxnSp>
              <p:nvCxnSpPr>
                <p:cNvPr id="133" name="Straight Connector 132"/>
                <p:cNvCxnSpPr/>
                <p:nvPr/>
              </p:nvCxnSpPr>
              <p:spPr>
                <a:xfrm>
                  <a:off x="3027178" y="5420511"/>
                  <a:ext cx="0" cy="665553"/>
                </a:xfrm>
                <a:prstGeom prst="line">
                  <a:avLst/>
                </a:prstGeom>
                <a:ln w="19050">
                  <a:solidFill>
                    <a:srgbClr val="015685"/>
                  </a:solidFill>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3606548" y="3128084"/>
                <a:ext cx="3206971" cy="816820"/>
                <a:chOff x="2250887" y="5373132"/>
                <a:chExt cx="3206971" cy="816820"/>
              </a:xfrm>
            </p:grpSpPr>
            <p:grpSp>
              <p:nvGrpSpPr>
                <p:cNvPr id="122" name="Group 121"/>
                <p:cNvGrpSpPr/>
                <p:nvPr/>
              </p:nvGrpSpPr>
              <p:grpSpPr>
                <a:xfrm>
                  <a:off x="3175732" y="5373132"/>
                  <a:ext cx="2282126" cy="781542"/>
                  <a:chOff x="2991211" y="5373132"/>
                  <a:chExt cx="2282126" cy="781542"/>
                </a:xfrm>
              </p:grpSpPr>
              <p:sp>
                <p:nvSpPr>
                  <p:cNvPr id="129" name="Rectangle 128"/>
                  <p:cNvSpPr/>
                  <p:nvPr/>
                </p:nvSpPr>
                <p:spPr>
                  <a:xfrm>
                    <a:off x="2991212" y="5531555"/>
                    <a:ext cx="2282098" cy="623119"/>
                  </a:xfrm>
                  <a:prstGeom prst="rect">
                    <a:avLst/>
                  </a:prstGeom>
                </p:spPr>
                <p:txBody>
                  <a:bodyPr wrap="square" lIns="0" rIns="0">
                    <a:spAutoFit/>
                  </a:bodyPr>
                  <a:lstStyle/>
                  <a:p>
                    <a:pPr>
                      <a:lnSpc>
                        <a:spcPct val="130000"/>
                      </a:lnSpc>
                    </a:pPr>
                    <a:r>
                      <a:rPr lang="en-US" sz="1400" dirty="0">
                        <a:solidFill>
                          <a:schemeClr val="tx1">
                            <a:lumMod val="75000"/>
                            <a:lumOff val="25000"/>
                          </a:schemeClr>
                        </a:solidFill>
                        <a:latin typeface="Segoe UI Light" panose="020B0502040204020203" pitchFamily="34" charset="0"/>
                        <a:cs typeface="Segoe UI Light" panose="020B0502040204020203" pitchFamily="34" charset="0"/>
                      </a:rPr>
                      <a:t>Test methodology. Results and improvements.</a:t>
                    </a:r>
                    <a:endParaRPr lang="en-US" sz="1400" spc="100" dirty="0">
                      <a:solidFill>
                        <a:schemeClr val="tx1">
                          <a:lumMod val="75000"/>
                          <a:lumOff val="25000"/>
                        </a:schemeClr>
                      </a:solidFill>
                      <a:latin typeface="Segoe UI Light" panose="020B0502040204020203" pitchFamily="34" charset="0"/>
                      <a:cs typeface="Segoe UI Light" panose="020B0502040204020203" pitchFamily="34" charset="0"/>
                    </a:endParaRPr>
                  </a:p>
                </p:txBody>
              </p:sp>
              <p:sp>
                <p:nvSpPr>
                  <p:cNvPr id="130" name="TextBox 129"/>
                  <p:cNvSpPr txBox="1"/>
                  <p:nvPr/>
                </p:nvSpPr>
                <p:spPr>
                  <a:xfrm>
                    <a:off x="2991211" y="5373132"/>
                    <a:ext cx="2282126" cy="215444"/>
                  </a:xfrm>
                  <a:prstGeom prst="rect">
                    <a:avLst/>
                  </a:prstGeom>
                  <a:noFill/>
                  <a:ln>
                    <a:noFill/>
                  </a:ln>
                </p:spPr>
                <p:txBody>
                  <a:bodyPr wrap="square" lIns="0" tIns="0" rIns="0" bIns="0" rtlCol="0">
                    <a:spAutoFit/>
                  </a:bodyPr>
                  <a:lstStyle/>
                  <a:p>
                    <a:r>
                      <a:rPr lang="en-ID" sz="1400" b="1" dirty="0">
                        <a:solidFill>
                          <a:srgbClr val="FE8D26"/>
                        </a:solidFill>
                        <a:latin typeface="Segoe UI" panose="020B0502040204020203" pitchFamily="34" charset="0"/>
                        <a:cs typeface="Segoe UI" panose="020B0502040204020203" pitchFamily="34" charset="0"/>
                      </a:rPr>
                      <a:t>EXPERIMENTAL RESULTS</a:t>
                    </a:r>
                    <a:endParaRPr lang="en-US" sz="1400" b="1" dirty="0">
                      <a:solidFill>
                        <a:srgbClr val="FE8D26"/>
                      </a:solidFill>
                      <a:latin typeface="Segoe UI" panose="020B0502040204020203" pitchFamily="34" charset="0"/>
                      <a:cs typeface="Segoe UI" panose="020B0502040204020203" pitchFamily="34" charset="0"/>
                    </a:endParaRPr>
                  </a:p>
                </p:txBody>
              </p:sp>
            </p:grpSp>
            <p:sp>
              <p:nvSpPr>
                <p:cNvPr id="127" name="TextBox 126"/>
                <p:cNvSpPr txBox="1"/>
                <p:nvPr/>
              </p:nvSpPr>
              <p:spPr>
                <a:xfrm>
                  <a:off x="2250887" y="5420511"/>
                  <a:ext cx="1011422" cy="769441"/>
                </a:xfrm>
                <a:prstGeom prst="rect">
                  <a:avLst/>
                </a:prstGeom>
                <a:noFill/>
              </p:spPr>
              <p:txBody>
                <a:bodyPr wrap="square" rtlCol="0">
                  <a:spAutoFit/>
                </a:bodyPr>
                <a:lstStyle/>
                <a:p>
                  <a:r>
                    <a:rPr lang="en-ID" sz="4400" b="1" dirty="0">
                      <a:solidFill>
                        <a:srgbClr val="FE8D26"/>
                      </a:solidFill>
                      <a:latin typeface="Adobe Fan Heiti Std B" panose="020B0700000000000000" pitchFamily="34" charset="-128"/>
                      <a:ea typeface="Adobe Fan Heiti Std B" panose="020B0700000000000000" pitchFamily="34" charset="-128"/>
                    </a:rPr>
                    <a:t>06</a:t>
                  </a:r>
                  <a:endParaRPr lang="en-US" sz="4400" b="1" dirty="0">
                    <a:solidFill>
                      <a:srgbClr val="FE8D26"/>
                    </a:solidFill>
                    <a:latin typeface="Adobe Fan Heiti Std B" panose="020B0700000000000000" pitchFamily="34" charset="-128"/>
                    <a:ea typeface="Adobe Fan Heiti Std B" panose="020B0700000000000000" pitchFamily="34" charset="-128"/>
                  </a:endParaRPr>
                </a:p>
              </p:txBody>
            </p:sp>
            <p:cxnSp>
              <p:nvCxnSpPr>
                <p:cNvPr id="128" name="Straight Connector 127"/>
                <p:cNvCxnSpPr/>
                <p:nvPr/>
              </p:nvCxnSpPr>
              <p:spPr>
                <a:xfrm>
                  <a:off x="3036703" y="5420511"/>
                  <a:ext cx="0" cy="665553"/>
                </a:xfrm>
                <a:prstGeom prst="line">
                  <a:avLst/>
                </a:prstGeom>
                <a:ln w="19050">
                  <a:solidFill>
                    <a:srgbClr val="FE8D26"/>
                  </a:solidFill>
                </a:ln>
              </p:spPr>
              <p:style>
                <a:lnRef idx="1">
                  <a:schemeClr val="accent1"/>
                </a:lnRef>
                <a:fillRef idx="0">
                  <a:schemeClr val="accent1"/>
                </a:fillRef>
                <a:effectRef idx="0">
                  <a:schemeClr val="accent1"/>
                </a:effectRef>
                <a:fontRef idx="minor">
                  <a:schemeClr val="tx1"/>
                </a:fontRef>
              </p:style>
            </p:cxnSp>
          </p:grpSp>
        </p:grpSp>
      </p:grpSp>
      <p:cxnSp>
        <p:nvCxnSpPr>
          <p:cNvPr id="99" name="Straight Connector 7">
            <a:extLst>
              <a:ext uri="{FF2B5EF4-FFF2-40B4-BE49-F238E27FC236}">
                <a16:creationId xmlns:a16="http://schemas.microsoft.com/office/drawing/2014/main" id="{A84BF15B-3272-4B3F-B980-7B7386FECC0C}"/>
              </a:ext>
            </a:extLst>
          </p:cNvPr>
          <p:cNvCxnSpPr>
            <a:cxnSpLocks/>
          </p:cNvCxnSpPr>
          <p:nvPr/>
        </p:nvCxnSpPr>
        <p:spPr>
          <a:xfrm>
            <a:off x="8103806" y="711967"/>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920ECC91-2BD8-4E86-AC04-F15188164307}"/>
              </a:ext>
            </a:extLst>
          </p:cNvPr>
          <p:cNvSpPr txBox="1">
            <a:spLocks/>
          </p:cNvSpPr>
          <p:nvPr/>
        </p:nvSpPr>
        <p:spPr>
          <a:xfrm>
            <a:off x="226631" y="37956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Outline</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kumimoji="0" lang="en-US" sz="20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Introduction</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01" name="Straight Connector 13">
            <a:extLst>
              <a:ext uri="{FF2B5EF4-FFF2-40B4-BE49-F238E27FC236}">
                <a16:creationId xmlns:a16="http://schemas.microsoft.com/office/drawing/2014/main" id="{BC415568-0EA0-45DB-AFA0-51B77E22FEEE}"/>
              </a:ext>
            </a:extLst>
          </p:cNvPr>
          <p:cNvCxnSpPr>
            <a:cxnSpLocks/>
          </p:cNvCxnSpPr>
          <p:nvPr/>
        </p:nvCxnSpPr>
        <p:spPr>
          <a:xfrm>
            <a:off x="-1969" y="711967"/>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2" name="Rectangle 5">
            <a:extLst>
              <a:ext uri="{FF2B5EF4-FFF2-40B4-BE49-F238E27FC236}">
                <a16:creationId xmlns:a16="http://schemas.microsoft.com/office/drawing/2014/main" id="{581ADF8D-1D5C-4DD6-9EB3-91E9BF6A7E71}"/>
              </a:ext>
            </a:extLst>
          </p:cNvPr>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
            <a:extLst>
              <a:ext uri="{FF2B5EF4-FFF2-40B4-BE49-F238E27FC236}">
                <a16:creationId xmlns:a16="http://schemas.microsoft.com/office/drawing/2014/main" id="{0D8CE366-9F39-4A31-8DC6-1F1A04B8BA9F}"/>
              </a:ext>
            </a:extLst>
          </p:cNvPr>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8">
            <a:extLst>
              <a:ext uri="{FF2B5EF4-FFF2-40B4-BE49-F238E27FC236}">
                <a16:creationId xmlns:a16="http://schemas.microsoft.com/office/drawing/2014/main" id="{1AF0BB51-07BF-4F8E-90C3-9F95EFBE10E7}"/>
              </a:ext>
            </a:extLst>
          </p:cNvPr>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72">
            <a:extLst>
              <a:ext uri="{FF2B5EF4-FFF2-40B4-BE49-F238E27FC236}">
                <a16:creationId xmlns:a16="http://schemas.microsoft.com/office/drawing/2014/main" id="{D426375E-B208-4889-A6AA-C1BA794908DB}"/>
              </a:ext>
            </a:extLst>
          </p:cNvPr>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73">
            <a:extLst>
              <a:ext uri="{FF2B5EF4-FFF2-40B4-BE49-F238E27FC236}">
                <a16:creationId xmlns:a16="http://schemas.microsoft.com/office/drawing/2014/main" id="{60212C12-FC35-4B6F-B717-37A58057B5DB}"/>
              </a:ext>
            </a:extLst>
          </p:cNvPr>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74">
            <a:extLst>
              <a:ext uri="{FF2B5EF4-FFF2-40B4-BE49-F238E27FC236}">
                <a16:creationId xmlns:a16="http://schemas.microsoft.com/office/drawing/2014/main" id="{EACB5768-30F3-48BF-A508-8712C3D3CB13}"/>
              </a:ext>
            </a:extLst>
          </p:cNvPr>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76">
            <a:extLst>
              <a:ext uri="{FF2B5EF4-FFF2-40B4-BE49-F238E27FC236}">
                <a16:creationId xmlns:a16="http://schemas.microsoft.com/office/drawing/2014/main" id="{907DFC6F-E221-46D8-99E9-5EE8E549884A}"/>
              </a:ext>
            </a:extLst>
          </p:cNvPr>
          <p:cNvSpPr/>
          <p:nvPr/>
        </p:nvSpPr>
        <p:spPr>
          <a:xfrm>
            <a:off x="14018709" y="2404699"/>
            <a:ext cx="667657" cy="667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77">
            <a:extLst>
              <a:ext uri="{FF2B5EF4-FFF2-40B4-BE49-F238E27FC236}">
                <a16:creationId xmlns:a16="http://schemas.microsoft.com/office/drawing/2014/main" id="{CFB53A2B-C8EB-4C8E-BC0D-008890ECA97B}"/>
              </a:ext>
            </a:extLst>
          </p:cNvPr>
          <p:cNvSpPr/>
          <p:nvPr/>
        </p:nvSpPr>
        <p:spPr>
          <a:xfrm>
            <a:off x="14018709" y="0"/>
            <a:ext cx="667657" cy="667657"/>
          </a:xfrm>
          <a:prstGeom prst="rect">
            <a:avLst/>
          </a:prstGeom>
          <a:solidFill>
            <a:srgbClr val="018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78">
            <a:extLst>
              <a:ext uri="{FF2B5EF4-FFF2-40B4-BE49-F238E27FC236}">
                <a16:creationId xmlns:a16="http://schemas.microsoft.com/office/drawing/2014/main" id="{0BED897C-7616-4C74-90A7-587F61F79528}"/>
              </a:ext>
            </a:extLst>
          </p:cNvPr>
          <p:cNvSpPr/>
          <p:nvPr/>
        </p:nvSpPr>
        <p:spPr>
          <a:xfrm>
            <a:off x="14018709" y="798285"/>
            <a:ext cx="667657" cy="667657"/>
          </a:xfrm>
          <a:prstGeom prst="rect">
            <a:avLst/>
          </a:prstGeom>
          <a:solidFill>
            <a:srgbClr val="7AC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80">
            <a:extLst>
              <a:ext uri="{FF2B5EF4-FFF2-40B4-BE49-F238E27FC236}">
                <a16:creationId xmlns:a16="http://schemas.microsoft.com/office/drawing/2014/main" id="{E1E8E01D-6228-4A7E-ABF2-6DDD74F56DBD}"/>
              </a:ext>
            </a:extLst>
          </p:cNvPr>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82">
            <a:extLst>
              <a:ext uri="{FF2B5EF4-FFF2-40B4-BE49-F238E27FC236}">
                <a16:creationId xmlns:a16="http://schemas.microsoft.com/office/drawing/2014/main" id="{9276B3BF-20BD-47AD-9725-60041EFF132B}"/>
              </a:ext>
            </a:extLst>
          </p:cNvPr>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83">
            <a:extLst>
              <a:ext uri="{FF2B5EF4-FFF2-40B4-BE49-F238E27FC236}">
                <a16:creationId xmlns:a16="http://schemas.microsoft.com/office/drawing/2014/main" id="{63AB2DD4-E3FA-4835-9E43-F66EB815B5E7}"/>
              </a:ext>
            </a:extLst>
          </p:cNvPr>
          <p:cNvSpPr/>
          <p:nvPr/>
        </p:nvSpPr>
        <p:spPr>
          <a:xfrm>
            <a:off x="14018709" y="1594919"/>
            <a:ext cx="667657" cy="667657"/>
          </a:xfrm>
          <a:prstGeom prst="rect">
            <a:avLst/>
          </a:prstGeom>
          <a:solidFill>
            <a:srgbClr val="FEB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egnaposto numero diapositiva 1">
            <a:extLst>
              <a:ext uri="{FF2B5EF4-FFF2-40B4-BE49-F238E27FC236}">
                <a16:creationId xmlns:a16="http://schemas.microsoft.com/office/drawing/2014/main" id="{9042B20E-2934-4A0B-9BF2-02EA458DBE4C}"/>
              </a:ext>
            </a:extLst>
          </p:cNvPr>
          <p:cNvSpPr>
            <a:spLocks noGrp="1"/>
          </p:cNvSpPr>
          <p:nvPr>
            <p:ph type="sldNum" sz="quarter" idx="12"/>
          </p:nvPr>
        </p:nvSpPr>
        <p:spPr/>
        <p:txBody>
          <a:bodyPr/>
          <a:lstStyle/>
          <a:p>
            <a:fld id="{8EF5A193-A4E6-473A-B405-6AB26308DD15}" type="slidenum">
              <a:rPr lang="it-IT" smtClean="0"/>
              <a:t>23</a:t>
            </a:fld>
            <a:endParaRPr lang="it-IT"/>
          </a:p>
        </p:txBody>
      </p:sp>
    </p:spTree>
    <p:extLst>
      <p:ext uri="{BB962C8B-B14F-4D97-AF65-F5344CB8AC3E}">
        <p14:creationId xmlns:p14="http://schemas.microsoft.com/office/powerpoint/2010/main" val="111962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5853CB-B8B0-493A-B265-AA7795626625}"/>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OPTIMIZATION PROBLEM</a:t>
            </a:r>
            <a:endParaRPr lang="id-ID" sz="4400" b="1" dirty="0">
              <a:solidFill>
                <a:schemeClr val="tx1">
                  <a:lumMod val="75000"/>
                  <a:lumOff val="25000"/>
                </a:schemeClr>
              </a:solidFill>
              <a:latin typeface="+mj-lt"/>
            </a:endParaRPr>
          </a:p>
        </p:txBody>
      </p:sp>
      <p:sp>
        <p:nvSpPr>
          <p:cNvPr id="3" name="Rectangle 2">
            <a:extLst>
              <a:ext uri="{FF2B5EF4-FFF2-40B4-BE49-F238E27FC236}">
                <a16:creationId xmlns:a16="http://schemas.microsoft.com/office/drawing/2014/main" id="{5F940AB4-727D-477B-96AC-45E6CF3E8291}"/>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9E60AC67-B952-4735-B6D8-5D900C42CF22}"/>
              </a:ext>
            </a:extLst>
          </p:cNvPr>
          <p:cNvGrpSpPr/>
          <p:nvPr/>
        </p:nvGrpSpPr>
        <p:grpSpPr>
          <a:xfrm>
            <a:off x="7322498" y="2071843"/>
            <a:ext cx="287338" cy="277813"/>
            <a:chOff x="4892675" y="787400"/>
            <a:chExt cx="287338" cy="277813"/>
          </a:xfrm>
          <a:solidFill>
            <a:schemeClr val="bg1"/>
          </a:solidFill>
        </p:grpSpPr>
        <p:sp>
          <p:nvSpPr>
            <p:cNvPr id="126" name="Freeform 78">
              <a:extLst>
                <a:ext uri="{FF2B5EF4-FFF2-40B4-BE49-F238E27FC236}">
                  <a16:creationId xmlns:a16="http://schemas.microsoft.com/office/drawing/2014/main" id="{AAFC065F-0725-4003-92CF-3C1641AD205E}"/>
                </a:ext>
              </a:extLst>
            </p:cNvPr>
            <p:cNvSpPr>
              <a:spLocks/>
            </p:cNvSpPr>
            <p:nvPr/>
          </p:nvSpPr>
          <p:spPr bwMode="auto">
            <a:xfrm>
              <a:off x="4892675" y="787400"/>
              <a:ext cx="287338" cy="201613"/>
            </a:xfrm>
            <a:custGeom>
              <a:avLst/>
              <a:gdLst>
                <a:gd name="T0" fmla="*/ 53 w 903"/>
                <a:gd name="T1" fmla="*/ 0 h 633"/>
                <a:gd name="T2" fmla="*/ 36 w 903"/>
                <a:gd name="T3" fmla="*/ 5 h 633"/>
                <a:gd name="T4" fmla="*/ 21 w 903"/>
                <a:gd name="T5" fmla="*/ 14 h 633"/>
                <a:gd name="T6" fmla="*/ 10 w 903"/>
                <a:gd name="T7" fmla="*/ 27 h 633"/>
                <a:gd name="T8" fmla="*/ 2 w 903"/>
                <a:gd name="T9" fmla="*/ 43 h 633"/>
                <a:gd name="T10" fmla="*/ 0 w 903"/>
                <a:gd name="T11" fmla="*/ 60 h 633"/>
                <a:gd name="T12" fmla="*/ 1 w 903"/>
                <a:gd name="T13" fmla="*/ 584 h 633"/>
                <a:gd name="T14" fmla="*/ 6 w 903"/>
                <a:gd name="T15" fmla="*/ 600 h 633"/>
                <a:gd name="T16" fmla="*/ 17 w 903"/>
                <a:gd name="T17" fmla="*/ 614 h 633"/>
                <a:gd name="T18" fmla="*/ 31 w 903"/>
                <a:gd name="T19" fmla="*/ 625 h 633"/>
                <a:gd name="T20" fmla="*/ 47 w 903"/>
                <a:gd name="T21" fmla="*/ 631 h 633"/>
                <a:gd name="T22" fmla="*/ 315 w 903"/>
                <a:gd name="T23" fmla="*/ 633 h 633"/>
                <a:gd name="T24" fmla="*/ 324 w 903"/>
                <a:gd name="T25" fmla="*/ 629 h 633"/>
                <a:gd name="T26" fmla="*/ 329 w 903"/>
                <a:gd name="T27" fmla="*/ 623 h 633"/>
                <a:gd name="T28" fmla="*/ 330 w 903"/>
                <a:gd name="T29" fmla="*/ 614 h 633"/>
                <a:gd name="T30" fmla="*/ 326 w 903"/>
                <a:gd name="T31" fmla="*/ 607 h 633"/>
                <a:gd name="T32" fmla="*/ 318 w 903"/>
                <a:gd name="T33" fmla="*/ 603 h 633"/>
                <a:gd name="T34" fmla="*/ 53 w 903"/>
                <a:gd name="T35" fmla="*/ 601 h 633"/>
                <a:gd name="T36" fmla="*/ 38 w 903"/>
                <a:gd name="T37" fmla="*/ 593 h 633"/>
                <a:gd name="T38" fmla="*/ 30 w 903"/>
                <a:gd name="T39" fmla="*/ 578 h 633"/>
                <a:gd name="T40" fmla="*/ 30 w 903"/>
                <a:gd name="T41" fmla="*/ 54 h 633"/>
                <a:gd name="T42" fmla="*/ 38 w 903"/>
                <a:gd name="T43" fmla="*/ 39 h 633"/>
                <a:gd name="T44" fmla="*/ 53 w 903"/>
                <a:gd name="T45" fmla="*/ 31 h 633"/>
                <a:gd name="T46" fmla="*/ 848 w 903"/>
                <a:gd name="T47" fmla="*/ 31 h 633"/>
                <a:gd name="T48" fmla="*/ 863 w 903"/>
                <a:gd name="T49" fmla="*/ 39 h 633"/>
                <a:gd name="T50" fmla="*/ 872 w 903"/>
                <a:gd name="T51" fmla="*/ 54 h 633"/>
                <a:gd name="T52" fmla="*/ 872 w 903"/>
                <a:gd name="T53" fmla="*/ 578 h 633"/>
                <a:gd name="T54" fmla="*/ 863 w 903"/>
                <a:gd name="T55" fmla="*/ 593 h 633"/>
                <a:gd name="T56" fmla="*/ 848 w 903"/>
                <a:gd name="T57" fmla="*/ 601 h 633"/>
                <a:gd name="T58" fmla="*/ 795 w 903"/>
                <a:gd name="T59" fmla="*/ 603 h 633"/>
                <a:gd name="T60" fmla="*/ 787 w 903"/>
                <a:gd name="T61" fmla="*/ 607 h 633"/>
                <a:gd name="T62" fmla="*/ 783 w 903"/>
                <a:gd name="T63" fmla="*/ 614 h 633"/>
                <a:gd name="T64" fmla="*/ 784 w 903"/>
                <a:gd name="T65" fmla="*/ 623 h 633"/>
                <a:gd name="T66" fmla="*/ 789 w 903"/>
                <a:gd name="T67" fmla="*/ 629 h 633"/>
                <a:gd name="T68" fmla="*/ 798 w 903"/>
                <a:gd name="T69" fmla="*/ 633 h 633"/>
                <a:gd name="T70" fmla="*/ 855 w 903"/>
                <a:gd name="T71" fmla="*/ 631 h 633"/>
                <a:gd name="T72" fmla="*/ 871 w 903"/>
                <a:gd name="T73" fmla="*/ 625 h 633"/>
                <a:gd name="T74" fmla="*/ 885 w 903"/>
                <a:gd name="T75" fmla="*/ 614 h 633"/>
                <a:gd name="T76" fmla="*/ 895 w 903"/>
                <a:gd name="T77" fmla="*/ 600 h 633"/>
                <a:gd name="T78" fmla="*/ 902 w 903"/>
                <a:gd name="T79" fmla="*/ 584 h 633"/>
                <a:gd name="T80" fmla="*/ 903 w 903"/>
                <a:gd name="T81" fmla="*/ 60 h 633"/>
                <a:gd name="T82" fmla="*/ 900 w 903"/>
                <a:gd name="T83" fmla="*/ 43 h 633"/>
                <a:gd name="T84" fmla="*/ 892 w 903"/>
                <a:gd name="T85" fmla="*/ 27 h 633"/>
                <a:gd name="T86" fmla="*/ 880 w 903"/>
                <a:gd name="T87" fmla="*/ 14 h 633"/>
                <a:gd name="T88" fmla="*/ 866 w 903"/>
                <a:gd name="T89" fmla="*/ 5 h 633"/>
                <a:gd name="T90" fmla="*/ 848 w 903"/>
                <a:gd name="T91" fmla="*/ 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3" h="633">
                  <a:moveTo>
                    <a:pt x="843" y="0"/>
                  </a:moveTo>
                  <a:lnTo>
                    <a:pt x="60" y="0"/>
                  </a:lnTo>
                  <a:lnTo>
                    <a:pt x="53" y="0"/>
                  </a:lnTo>
                  <a:lnTo>
                    <a:pt x="48" y="1"/>
                  </a:lnTo>
                  <a:lnTo>
                    <a:pt x="42" y="3"/>
                  </a:lnTo>
                  <a:lnTo>
                    <a:pt x="36" y="5"/>
                  </a:lnTo>
                  <a:lnTo>
                    <a:pt x="31" y="7"/>
                  </a:lnTo>
                  <a:lnTo>
                    <a:pt x="26" y="10"/>
                  </a:lnTo>
                  <a:lnTo>
                    <a:pt x="21" y="14"/>
                  </a:lnTo>
                  <a:lnTo>
                    <a:pt x="17" y="18"/>
                  </a:lnTo>
                  <a:lnTo>
                    <a:pt x="14" y="22"/>
                  </a:lnTo>
                  <a:lnTo>
                    <a:pt x="10" y="27"/>
                  </a:lnTo>
                  <a:lnTo>
                    <a:pt x="6" y="32"/>
                  </a:lnTo>
                  <a:lnTo>
                    <a:pt x="4" y="37"/>
                  </a:lnTo>
                  <a:lnTo>
                    <a:pt x="2" y="43"/>
                  </a:lnTo>
                  <a:lnTo>
                    <a:pt x="1" y="48"/>
                  </a:lnTo>
                  <a:lnTo>
                    <a:pt x="0" y="54"/>
                  </a:lnTo>
                  <a:lnTo>
                    <a:pt x="0" y="60"/>
                  </a:lnTo>
                  <a:lnTo>
                    <a:pt x="0" y="571"/>
                  </a:lnTo>
                  <a:lnTo>
                    <a:pt x="0" y="578"/>
                  </a:lnTo>
                  <a:lnTo>
                    <a:pt x="1" y="584"/>
                  </a:lnTo>
                  <a:lnTo>
                    <a:pt x="2" y="590"/>
                  </a:lnTo>
                  <a:lnTo>
                    <a:pt x="4" y="595"/>
                  </a:lnTo>
                  <a:lnTo>
                    <a:pt x="6" y="600"/>
                  </a:lnTo>
                  <a:lnTo>
                    <a:pt x="10" y="606"/>
                  </a:lnTo>
                  <a:lnTo>
                    <a:pt x="13" y="610"/>
                  </a:lnTo>
                  <a:lnTo>
                    <a:pt x="17" y="614"/>
                  </a:lnTo>
                  <a:lnTo>
                    <a:pt x="21" y="619"/>
                  </a:lnTo>
                  <a:lnTo>
                    <a:pt x="26" y="622"/>
                  </a:lnTo>
                  <a:lnTo>
                    <a:pt x="31" y="625"/>
                  </a:lnTo>
                  <a:lnTo>
                    <a:pt x="36" y="627"/>
                  </a:lnTo>
                  <a:lnTo>
                    <a:pt x="42" y="629"/>
                  </a:lnTo>
                  <a:lnTo>
                    <a:pt x="47" y="631"/>
                  </a:lnTo>
                  <a:lnTo>
                    <a:pt x="53" y="631"/>
                  </a:lnTo>
                  <a:lnTo>
                    <a:pt x="60" y="633"/>
                  </a:lnTo>
                  <a:lnTo>
                    <a:pt x="315" y="633"/>
                  </a:lnTo>
                  <a:lnTo>
                    <a:pt x="318" y="631"/>
                  </a:lnTo>
                  <a:lnTo>
                    <a:pt x="322" y="631"/>
                  </a:lnTo>
                  <a:lnTo>
                    <a:pt x="324" y="629"/>
                  </a:lnTo>
                  <a:lnTo>
                    <a:pt x="326" y="628"/>
                  </a:lnTo>
                  <a:lnTo>
                    <a:pt x="328" y="625"/>
                  </a:lnTo>
                  <a:lnTo>
                    <a:pt x="329" y="623"/>
                  </a:lnTo>
                  <a:lnTo>
                    <a:pt x="330" y="620"/>
                  </a:lnTo>
                  <a:lnTo>
                    <a:pt x="330" y="618"/>
                  </a:lnTo>
                  <a:lnTo>
                    <a:pt x="330" y="614"/>
                  </a:lnTo>
                  <a:lnTo>
                    <a:pt x="329" y="611"/>
                  </a:lnTo>
                  <a:lnTo>
                    <a:pt x="328" y="609"/>
                  </a:lnTo>
                  <a:lnTo>
                    <a:pt x="326" y="607"/>
                  </a:lnTo>
                  <a:lnTo>
                    <a:pt x="324" y="605"/>
                  </a:lnTo>
                  <a:lnTo>
                    <a:pt x="322" y="604"/>
                  </a:lnTo>
                  <a:lnTo>
                    <a:pt x="318" y="603"/>
                  </a:lnTo>
                  <a:lnTo>
                    <a:pt x="315" y="603"/>
                  </a:lnTo>
                  <a:lnTo>
                    <a:pt x="60" y="603"/>
                  </a:lnTo>
                  <a:lnTo>
                    <a:pt x="53" y="601"/>
                  </a:lnTo>
                  <a:lnTo>
                    <a:pt x="48" y="599"/>
                  </a:lnTo>
                  <a:lnTo>
                    <a:pt x="43" y="597"/>
                  </a:lnTo>
                  <a:lnTo>
                    <a:pt x="38" y="593"/>
                  </a:lnTo>
                  <a:lnTo>
                    <a:pt x="35" y="589"/>
                  </a:lnTo>
                  <a:lnTo>
                    <a:pt x="32" y="583"/>
                  </a:lnTo>
                  <a:lnTo>
                    <a:pt x="30" y="578"/>
                  </a:lnTo>
                  <a:lnTo>
                    <a:pt x="30" y="572"/>
                  </a:lnTo>
                  <a:lnTo>
                    <a:pt x="30" y="60"/>
                  </a:lnTo>
                  <a:lnTo>
                    <a:pt x="30" y="54"/>
                  </a:lnTo>
                  <a:lnTo>
                    <a:pt x="32" y="48"/>
                  </a:lnTo>
                  <a:lnTo>
                    <a:pt x="35" y="44"/>
                  </a:lnTo>
                  <a:lnTo>
                    <a:pt x="38" y="39"/>
                  </a:lnTo>
                  <a:lnTo>
                    <a:pt x="43" y="35"/>
                  </a:lnTo>
                  <a:lnTo>
                    <a:pt x="48" y="33"/>
                  </a:lnTo>
                  <a:lnTo>
                    <a:pt x="53" y="31"/>
                  </a:lnTo>
                  <a:lnTo>
                    <a:pt x="60" y="30"/>
                  </a:lnTo>
                  <a:lnTo>
                    <a:pt x="843" y="30"/>
                  </a:lnTo>
                  <a:lnTo>
                    <a:pt x="848" y="31"/>
                  </a:lnTo>
                  <a:lnTo>
                    <a:pt x="855" y="32"/>
                  </a:lnTo>
                  <a:lnTo>
                    <a:pt x="859" y="35"/>
                  </a:lnTo>
                  <a:lnTo>
                    <a:pt x="863" y="39"/>
                  </a:lnTo>
                  <a:lnTo>
                    <a:pt x="868" y="44"/>
                  </a:lnTo>
                  <a:lnTo>
                    <a:pt x="870" y="48"/>
                  </a:lnTo>
                  <a:lnTo>
                    <a:pt x="872" y="54"/>
                  </a:lnTo>
                  <a:lnTo>
                    <a:pt x="873" y="60"/>
                  </a:lnTo>
                  <a:lnTo>
                    <a:pt x="873" y="571"/>
                  </a:lnTo>
                  <a:lnTo>
                    <a:pt x="872" y="578"/>
                  </a:lnTo>
                  <a:lnTo>
                    <a:pt x="871" y="583"/>
                  </a:lnTo>
                  <a:lnTo>
                    <a:pt x="868" y="589"/>
                  </a:lnTo>
                  <a:lnTo>
                    <a:pt x="863" y="593"/>
                  </a:lnTo>
                  <a:lnTo>
                    <a:pt x="859" y="597"/>
                  </a:lnTo>
                  <a:lnTo>
                    <a:pt x="855" y="599"/>
                  </a:lnTo>
                  <a:lnTo>
                    <a:pt x="848" y="601"/>
                  </a:lnTo>
                  <a:lnTo>
                    <a:pt x="843" y="603"/>
                  </a:lnTo>
                  <a:lnTo>
                    <a:pt x="798" y="603"/>
                  </a:lnTo>
                  <a:lnTo>
                    <a:pt x="795" y="603"/>
                  </a:lnTo>
                  <a:lnTo>
                    <a:pt x="791" y="604"/>
                  </a:lnTo>
                  <a:lnTo>
                    <a:pt x="789" y="605"/>
                  </a:lnTo>
                  <a:lnTo>
                    <a:pt x="787" y="607"/>
                  </a:lnTo>
                  <a:lnTo>
                    <a:pt x="785" y="609"/>
                  </a:lnTo>
                  <a:lnTo>
                    <a:pt x="784" y="611"/>
                  </a:lnTo>
                  <a:lnTo>
                    <a:pt x="783" y="614"/>
                  </a:lnTo>
                  <a:lnTo>
                    <a:pt x="783" y="618"/>
                  </a:lnTo>
                  <a:lnTo>
                    <a:pt x="783" y="620"/>
                  </a:lnTo>
                  <a:lnTo>
                    <a:pt x="784" y="623"/>
                  </a:lnTo>
                  <a:lnTo>
                    <a:pt x="785" y="625"/>
                  </a:lnTo>
                  <a:lnTo>
                    <a:pt x="787" y="628"/>
                  </a:lnTo>
                  <a:lnTo>
                    <a:pt x="789" y="629"/>
                  </a:lnTo>
                  <a:lnTo>
                    <a:pt x="791" y="631"/>
                  </a:lnTo>
                  <a:lnTo>
                    <a:pt x="795" y="631"/>
                  </a:lnTo>
                  <a:lnTo>
                    <a:pt x="798" y="633"/>
                  </a:lnTo>
                  <a:lnTo>
                    <a:pt x="843" y="633"/>
                  </a:lnTo>
                  <a:lnTo>
                    <a:pt x="848" y="631"/>
                  </a:lnTo>
                  <a:lnTo>
                    <a:pt x="855" y="631"/>
                  </a:lnTo>
                  <a:lnTo>
                    <a:pt x="860" y="629"/>
                  </a:lnTo>
                  <a:lnTo>
                    <a:pt x="866" y="627"/>
                  </a:lnTo>
                  <a:lnTo>
                    <a:pt x="871" y="625"/>
                  </a:lnTo>
                  <a:lnTo>
                    <a:pt x="876" y="622"/>
                  </a:lnTo>
                  <a:lnTo>
                    <a:pt x="880" y="619"/>
                  </a:lnTo>
                  <a:lnTo>
                    <a:pt x="885" y="614"/>
                  </a:lnTo>
                  <a:lnTo>
                    <a:pt x="889" y="610"/>
                  </a:lnTo>
                  <a:lnTo>
                    <a:pt x="892" y="606"/>
                  </a:lnTo>
                  <a:lnTo>
                    <a:pt x="895" y="600"/>
                  </a:lnTo>
                  <a:lnTo>
                    <a:pt x="898" y="595"/>
                  </a:lnTo>
                  <a:lnTo>
                    <a:pt x="900" y="590"/>
                  </a:lnTo>
                  <a:lnTo>
                    <a:pt x="902" y="584"/>
                  </a:lnTo>
                  <a:lnTo>
                    <a:pt x="902" y="578"/>
                  </a:lnTo>
                  <a:lnTo>
                    <a:pt x="903" y="572"/>
                  </a:lnTo>
                  <a:lnTo>
                    <a:pt x="903" y="60"/>
                  </a:lnTo>
                  <a:lnTo>
                    <a:pt x="903" y="54"/>
                  </a:lnTo>
                  <a:lnTo>
                    <a:pt x="902" y="48"/>
                  </a:lnTo>
                  <a:lnTo>
                    <a:pt x="900" y="43"/>
                  </a:lnTo>
                  <a:lnTo>
                    <a:pt x="898" y="36"/>
                  </a:lnTo>
                  <a:lnTo>
                    <a:pt x="895" y="32"/>
                  </a:lnTo>
                  <a:lnTo>
                    <a:pt x="892" y="27"/>
                  </a:lnTo>
                  <a:lnTo>
                    <a:pt x="889" y="22"/>
                  </a:lnTo>
                  <a:lnTo>
                    <a:pt x="885" y="18"/>
                  </a:lnTo>
                  <a:lnTo>
                    <a:pt x="880" y="14"/>
                  </a:lnTo>
                  <a:lnTo>
                    <a:pt x="876" y="10"/>
                  </a:lnTo>
                  <a:lnTo>
                    <a:pt x="871" y="7"/>
                  </a:lnTo>
                  <a:lnTo>
                    <a:pt x="866" y="5"/>
                  </a:lnTo>
                  <a:lnTo>
                    <a:pt x="860" y="3"/>
                  </a:lnTo>
                  <a:lnTo>
                    <a:pt x="855" y="1"/>
                  </a:lnTo>
                  <a:lnTo>
                    <a:pt x="848" y="1"/>
                  </a:lnTo>
                  <a:lnTo>
                    <a:pt x="843" y="0"/>
                  </a:lnTo>
                  <a:lnTo>
                    <a:pt x="8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a:extLst>
                <a:ext uri="{FF2B5EF4-FFF2-40B4-BE49-F238E27FC236}">
                  <a16:creationId xmlns:a16="http://schemas.microsoft.com/office/drawing/2014/main" id="{FB40D6AC-236A-43ED-B251-7D6713361685}"/>
                </a:ext>
              </a:extLst>
            </p:cNvPr>
            <p:cNvSpPr>
              <a:spLocks/>
            </p:cNvSpPr>
            <p:nvPr/>
          </p:nvSpPr>
          <p:spPr bwMode="auto">
            <a:xfrm>
              <a:off x="4911725" y="806450"/>
              <a:ext cx="249238" cy="161925"/>
            </a:xfrm>
            <a:custGeom>
              <a:avLst/>
              <a:gdLst>
                <a:gd name="T0" fmla="*/ 738 w 783"/>
                <a:gd name="T1" fmla="*/ 481 h 512"/>
                <a:gd name="T2" fmla="*/ 735 w 783"/>
                <a:gd name="T3" fmla="*/ 482 h 512"/>
                <a:gd name="T4" fmla="*/ 731 w 783"/>
                <a:gd name="T5" fmla="*/ 484 h 512"/>
                <a:gd name="T6" fmla="*/ 729 w 783"/>
                <a:gd name="T7" fmla="*/ 485 h 512"/>
                <a:gd name="T8" fmla="*/ 727 w 783"/>
                <a:gd name="T9" fmla="*/ 487 h 512"/>
                <a:gd name="T10" fmla="*/ 725 w 783"/>
                <a:gd name="T11" fmla="*/ 489 h 512"/>
                <a:gd name="T12" fmla="*/ 724 w 783"/>
                <a:gd name="T13" fmla="*/ 491 h 512"/>
                <a:gd name="T14" fmla="*/ 723 w 783"/>
                <a:gd name="T15" fmla="*/ 494 h 512"/>
                <a:gd name="T16" fmla="*/ 723 w 783"/>
                <a:gd name="T17" fmla="*/ 497 h 512"/>
                <a:gd name="T18" fmla="*/ 723 w 783"/>
                <a:gd name="T19" fmla="*/ 500 h 512"/>
                <a:gd name="T20" fmla="*/ 724 w 783"/>
                <a:gd name="T21" fmla="*/ 503 h 512"/>
                <a:gd name="T22" fmla="*/ 725 w 783"/>
                <a:gd name="T23" fmla="*/ 505 h 512"/>
                <a:gd name="T24" fmla="*/ 727 w 783"/>
                <a:gd name="T25" fmla="*/ 507 h 512"/>
                <a:gd name="T26" fmla="*/ 729 w 783"/>
                <a:gd name="T27" fmla="*/ 509 h 512"/>
                <a:gd name="T28" fmla="*/ 731 w 783"/>
                <a:gd name="T29" fmla="*/ 510 h 512"/>
                <a:gd name="T30" fmla="*/ 735 w 783"/>
                <a:gd name="T31" fmla="*/ 511 h 512"/>
                <a:gd name="T32" fmla="*/ 738 w 783"/>
                <a:gd name="T33" fmla="*/ 512 h 512"/>
                <a:gd name="T34" fmla="*/ 783 w 783"/>
                <a:gd name="T35" fmla="*/ 511 h 512"/>
                <a:gd name="T36" fmla="*/ 783 w 783"/>
                <a:gd name="T37" fmla="*/ 0 h 512"/>
                <a:gd name="T38" fmla="*/ 0 w 783"/>
                <a:gd name="T39" fmla="*/ 0 h 512"/>
                <a:gd name="T40" fmla="*/ 0 w 783"/>
                <a:gd name="T41" fmla="*/ 511 h 512"/>
                <a:gd name="T42" fmla="*/ 255 w 783"/>
                <a:gd name="T43" fmla="*/ 511 h 512"/>
                <a:gd name="T44" fmla="*/ 258 w 783"/>
                <a:gd name="T45" fmla="*/ 511 h 512"/>
                <a:gd name="T46" fmla="*/ 262 w 783"/>
                <a:gd name="T47" fmla="*/ 510 h 512"/>
                <a:gd name="T48" fmla="*/ 264 w 783"/>
                <a:gd name="T49" fmla="*/ 509 h 512"/>
                <a:gd name="T50" fmla="*/ 266 w 783"/>
                <a:gd name="T51" fmla="*/ 507 h 512"/>
                <a:gd name="T52" fmla="*/ 268 w 783"/>
                <a:gd name="T53" fmla="*/ 505 h 512"/>
                <a:gd name="T54" fmla="*/ 269 w 783"/>
                <a:gd name="T55" fmla="*/ 503 h 512"/>
                <a:gd name="T56" fmla="*/ 270 w 783"/>
                <a:gd name="T57" fmla="*/ 500 h 512"/>
                <a:gd name="T58" fmla="*/ 270 w 783"/>
                <a:gd name="T59" fmla="*/ 497 h 512"/>
                <a:gd name="T60" fmla="*/ 270 w 783"/>
                <a:gd name="T61" fmla="*/ 494 h 512"/>
                <a:gd name="T62" fmla="*/ 269 w 783"/>
                <a:gd name="T63" fmla="*/ 491 h 512"/>
                <a:gd name="T64" fmla="*/ 268 w 783"/>
                <a:gd name="T65" fmla="*/ 489 h 512"/>
                <a:gd name="T66" fmla="*/ 266 w 783"/>
                <a:gd name="T67" fmla="*/ 487 h 512"/>
                <a:gd name="T68" fmla="*/ 264 w 783"/>
                <a:gd name="T69" fmla="*/ 485 h 512"/>
                <a:gd name="T70" fmla="*/ 262 w 783"/>
                <a:gd name="T71" fmla="*/ 484 h 512"/>
                <a:gd name="T72" fmla="*/ 258 w 783"/>
                <a:gd name="T73" fmla="*/ 482 h 512"/>
                <a:gd name="T74" fmla="*/ 255 w 783"/>
                <a:gd name="T75" fmla="*/ 481 h 512"/>
                <a:gd name="T76" fmla="*/ 30 w 783"/>
                <a:gd name="T77" fmla="*/ 481 h 512"/>
                <a:gd name="T78" fmla="*/ 30 w 783"/>
                <a:gd name="T79" fmla="*/ 30 h 512"/>
                <a:gd name="T80" fmla="*/ 753 w 783"/>
                <a:gd name="T81" fmla="*/ 30 h 512"/>
                <a:gd name="T82" fmla="*/ 753 w 783"/>
                <a:gd name="T83" fmla="*/ 481 h 512"/>
                <a:gd name="T84" fmla="*/ 738 w 783"/>
                <a:gd name="T85" fmla="*/ 4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3" h="512">
                  <a:moveTo>
                    <a:pt x="738" y="481"/>
                  </a:moveTo>
                  <a:lnTo>
                    <a:pt x="735" y="482"/>
                  </a:lnTo>
                  <a:lnTo>
                    <a:pt x="731" y="484"/>
                  </a:lnTo>
                  <a:lnTo>
                    <a:pt x="729" y="485"/>
                  </a:lnTo>
                  <a:lnTo>
                    <a:pt x="727" y="487"/>
                  </a:lnTo>
                  <a:lnTo>
                    <a:pt x="725" y="489"/>
                  </a:lnTo>
                  <a:lnTo>
                    <a:pt x="724" y="491"/>
                  </a:lnTo>
                  <a:lnTo>
                    <a:pt x="723" y="494"/>
                  </a:lnTo>
                  <a:lnTo>
                    <a:pt x="723" y="497"/>
                  </a:lnTo>
                  <a:lnTo>
                    <a:pt x="723" y="500"/>
                  </a:lnTo>
                  <a:lnTo>
                    <a:pt x="724" y="503"/>
                  </a:lnTo>
                  <a:lnTo>
                    <a:pt x="725" y="505"/>
                  </a:lnTo>
                  <a:lnTo>
                    <a:pt x="727" y="507"/>
                  </a:lnTo>
                  <a:lnTo>
                    <a:pt x="729" y="509"/>
                  </a:lnTo>
                  <a:lnTo>
                    <a:pt x="731" y="510"/>
                  </a:lnTo>
                  <a:lnTo>
                    <a:pt x="735" y="511"/>
                  </a:lnTo>
                  <a:lnTo>
                    <a:pt x="738" y="512"/>
                  </a:lnTo>
                  <a:lnTo>
                    <a:pt x="783" y="511"/>
                  </a:lnTo>
                  <a:lnTo>
                    <a:pt x="783" y="0"/>
                  </a:lnTo>
                  <a:lnTo>
                    <a:pt x="0" y="0"/>
                  </a:lnTo>
                  <a:lnTo>
                    <a:pt x="0" y="511"/>
                  </a:lnTo>
                  <a:lnTo>
                    <a:pt x="255" y="511"/>
                  </a:lnTo>
                  <a:lnTo>
                    <a:pt x="258" y="511"/>
                  </a:lnTo>
                  <a:lnTo>
                    <a:pt x="262" y="510"/>
                  </a:lnTo>
                  <a:lnTo>
                    <a:pt x="264" y="509"/>
                  </a:lnTo>
                  <a:lnTo>
                    <a:pt x="266" y="507"/>
                  </a:lnTo>
                  <a:lnTo>
                    <a:pt x="268" y="505"/>
                  </a:lnTo>
                  <a:lnTo>
                    <a:pt x="269" y="503"/>
                  </a:lnTo>
                  <a:lnTo>
                    <a:pt x="270" y="500"/>
                  </a:lnTo>
                  <a:lnTo>
                    <a:pt x="270" y="497"/>
                  </a:lnTo>
                  <a:lnTo>
                    <a:pt x="270" y="494"/>
                  </a:lnTo>
                  <a:lnTo>
                    <a:pt x="269" y="491"/>
                  </a:lnTo>
                  <a:lnTo>
                    <a:pt x="268" y="489"/>
                  </a:lnTo>
                  <a:lnTo>
                    <a:pt x="266" y="487"/>
                  </a:lnTo>
                  <a:lnTo>
                    <a:pt x="264" y="485"/>
                  </a:lnTo>
                  <a:lnTo>
                    <a:pt x="262" y="484"/>
                  </a:lnTo>
                  <a:lnTo>
                    <a:pt x="258" y="482"/>
                  </a:lnTo>
                  <a:lnTo>
                    <a:pt x="255" y="481"/>
                  </a:lnTo>
                  <a:lnTo>
                    <a:pt x="30" y="481"/>
                  </a:lnTo>
                  <a:lnTo>
                    <a:pt x="30" y="30"/>
                  </a:lnTo>
                  <a:lnTo>
                    <a:pt x="753" y="30"/>
                  </a:lnTo>
                  <a:lnTo>
                    <a:pt x="753" y="481"/>
                  </a:lnTo>
                  <a:lnTo>
                    <a:pt x="738"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0">
              <a:extLst>
                <a:ext uri="{FF2B5EF4-FFF2-40B4-BE49-F238E27FC236}">
                  <a16:creationId xmlns:a16="http://schemas.microsoft.com/office/drawing/2014/main" id="{DD9C4ACC-15D3-451C-B1E1-C0F6D5B39B1C}"/>
                </a:ext>
              </a:extLst>
            </p:cNvPr>
            <p:cNvSpPr>
              <a:spLocks noEditPoints="1"/>
            </p:cNvSpPr>
            <p:nvPr/>
          </p:nvSpPr>
          <p:spPr bwMode="auto">
            <a:xfrm>
              <a:off x="5026025" y="930275"/>
              <a:ext cx="87313" cy="134938"/>
            </a:xfrm>
            <a:custGeom>
              <a:avLst/>
              <a:gdLst>
                <a:gd name="T0" fmla="*/ 30 w 271"/>
                <a:gd name="T1" fmla="*/ 30 h 422"/>
                <a:gd name="T2" fmla="*/ 241 w 271"/>
                <a:gd name="T3" fmla="*/ 30 h 422"/>
                <a:gd name="T4" fmla="*/ 241 w 271"/>
                <a:gd name="T5" fmla="*/ 392 h 422"/>
                <a:gd name="T6" fmla="*/ 30 w 271"/>
                <a:gd name="T7" fmla="*/ 392 h 422"/>
                <a:gd name="T8" fmla="*/ 30 w 271"/>
                <a:gd name="T9" fmla="*/ 30 h 422"/>
                <a:gd name="T10" fmla="*/ 0 w 271"/>
                <a:gd name="T11" fmla="*/ 422 h 422"/>
                <a:gd name="T12" fmla="*/ 271 w 271"/>
                <a:gd name="T13" fmla="*/ 422 h 422"/>
                <a:gd name="T14" fmla="*/ 271 w 271"/>
                <a:gd name="T15" fmla="*/ 0 h 422"/>
                <a:gd name="T16" fmla="*/ 0 w 271"/>
                <a:gd name="T17" fmla="*/ 0 h 422"/>
                <a:gd name="T18" fmla="*/ 0 w 271"/>
                <a:gd name="T19"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22">
                  <a:moveTo>
                    <a:pt x="30" y="30"/>
                  </a:moveTo>
                  <a:lnTo>
                    <a:pt x="241" y="30"/>
                  </a:lnTo>
                  <a:lnTo>
                    <a:pt x="241" y="392"/>
                  </a:lnTo>
                  <a:lnTo>
                    <a:pt x="30" y="392"/>
                  </a:lnTo>
                  <a:lnTo>
                    <a:pt x="30" y="30"/>
                  </a:lnTo>
                  <a:close/>
                  <a:moveTo>
                    <a:pt x="0" y="422"/>
                  </a:moveTo>
                  <a:lnTo>
                    <a:pt x="271" y="422"/>
                  </a:lnTo>
                  <a:lnTo>
                    <a:pt x="271" y="0"/>
                  </a:lnTo>
                  <a:lnTo>
                    <a:pt x="0" y="0"/>
                  </a:lnTo>
                  <a:lnTo>
                    <a:pt x="0"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a:extLst>
                <a:ext uri="{FF2B5EF4-FFF2-40B4-BE49-F238E27FC236}">
                  <a16:creationId xmlns:a16="http://schemas.microsoft.com/office/drawing/2014/main" id="{EA8193F8-324E-4852-8718-FEF01104BA4E}"/>
                </a:ext>
              </a:extLst>
            </p:cNvPr>
            <p:cNvSpPr>
              <a:spLocks/>
            </p:cNvSpPr>
            <p:nvPr/>
          </p:nvSpPr>
          <p:spPr bwMode="auto">
            <a:xfrm>
              <a:off x="5045075" y="958850"/>
              <a:ext cx="9525" cy="9525"/>
            </a:xfrm>
            <a:custGeom>
              <a:avLst/>
              <a:gdLst>
                <a:gd name="T0" fmla="*/ 15 w 30"/>
                <a:gd name="T1" fmla="*/ 0 h 31"/>
                <a:gd name="T2" fmla="*/ 12 w 30"/>
                <a:gd name="T3" fmla="*/ 1 h 31"/>
                <a:gd name="T4" fmla="*/ 9 w 30"/>
                <a:gd name="T5" fmla="*/ 3 h 31"/>
                <a:gd name="T6" fmla="*/ 7 w 30"/>
                <a:gd name="T7" fmla="*/ 4 h 31"/>
                <a:gd name="T8" fmla="*/ 5 w 30"/>
                <a:gd name="T9" fmla="*/ 6 h 31"/>
                <a:gd name="T10" fmla="*/ 3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3 w 30"/>
                <a:gd name="T23" fmla="*/ 24 h 31"/>
                <a:gd name="T24" fmla="*/ 5 w 30"/>
                <a:gd name="T25" fmla="*/ 26 h 31"/>
                <a:gd name="T26" fmla="*/ 7 w 30"/>
                <a:gd name="T27" fmla="*/ 28 h 31"/>
                <a:gd name="T28" fmla="*/ 9 w 30"/>
                <a:gd name="T29" fmla="*/ 29 h 31"/>
                <a:gd name="T30" fmla="*/ 12 w 30"/>
                <a:gd name="T31" fmla="*/ 30 h 31"/>
                <a:gd name="T32" fmla="*/ 15 w 30"/>
                <a:gd name="T33" fmla="*/ 31 h 31"/>
                <a:gd name="T34" fmla="*/ 19 w 30"/>
                <a:gd name="T35" fmla="*/ 30 h 31"/>
                <a:gd name="T36" fmla="*/ 21 w 30"/>
                <a:gd name="T37" fmla="*/ 29 h 31"/>
                <a:gd name="T38" fmla="*/ 24 w 30"/>
                <a:gd name="T39" fmla="*/ 28 h 31"/>
                <a:gd name="T40" fmla="*/ 26 w 30"/>
                <a:gd name="T41" fmla="*/ 26 h 31"/>
                <a:gd name="T42" fmla="*/ 27 w 30"/>
                <a:gd name="T43" fmla="*/ 24 h 31"/>
                <a:gd name="T44" fmla="*/ 29 w 30"/>
                <a:gd name="T45" fmla="*/ 22 h 31"/>
                <a:gd name="T46" fmla="*/ 30 w 30"/>
                <a:gd name="T47" fmla="*/ 19 h 31"/>
                <a:gd name="T48" fmla="*/ 30 w 30"/>
                <a:gd name="T49" fmla="*/ 16 h 31"/>
                <a:gd name="T50" fmla="*/ 30 w 30"/>
                <a:gd name="T51" fmla="*/ 13 h 31"/>
                <a:gd name="T52" fmla="*/ 29 w 30"/>
                <a:gd name="T53" fmla="*/ 10 h 31"/>
                <a:gd name="T54" fmla="*/ 27 w 30"/>
                <a:gd name="T55" fmla="*/ 8 h 31"/>
                <a:gd name="T56" fmla="*/ 26 w 30"/>
                <a:gd name="T57" fmla="*/ 6 h 31"/>
                <a:gd name="T58" fmla="*/ 24 w 30"/>
                <a:gd name="T59" fmla="*/ 4 h 31"/>
                <a:gd name="T60" fmla="*/ 21 w 30"/>
                <a:gd name="T61" fmla="*/ 3 h 31"/>
                <a:gd name="T62" fmla="*/ 19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2" y="1"/>
                  </a:lnTo>
                  <a:lnTo>
                    <a:pt x="9" y="3"/>
                  </a:lnTo>
                  <a:lnTo>
                    <a:pt x="7" y="4"/>
                  </a:lnTo>
                  <a:lnTo>
                    <a:pt x="5" y="6"/>
                  </a:lnTo>
                  <a:lnTo>
                    <a:pt x="3" y="8"/>
                  </a:lnTo>
                  <a:lnTo>
                    <a:pt x="1" y="10"/>
                  </a:lnTo>
                  <a:lnTo>
                    <a:pt x="0" y="13"/>
                  </a:lnTo>
                  <a:lnTo>
                    <a:pt x="0" y="16"/>
                  </a:lnTo>
                  <a:lnTo>
                    <a:pt x="0" y="19"/>
                  </a:lnTo>
                  <a:lnTo>
                    <a:pt x="1" y="22"/>
                  </a:lnTo>
                  <a:lnTo>
                    <a:pt x="3" y="24"/>
                  </a:lnTo>
                  <a:lnTo>
                    <a:pt x="5" y="26"/>
                  </a:lnTo>
                  <a:lnTo>
                    <a:pt x="7" y="28"/>
                  </a:lnTo>
                  <a:lnTo>
                    <a:pt x="9" y="29"/>
                  </a:lnTo>
                  <a:lnTo>
                    <a:pt x="12" y="30"/>
                  </a:lnTo>
                  <a:lnTo>
                    <a:pt x="15" y="31"/>
                  </a:lnTo>
                  <a:lnTo>
                    <a:pt x="19" y="30"/>
                  </a:lnTo>
                  <a:lnTo>
                    <a:pt x="21" y="29"/>
                  </a:lnTo>
                  <a:lnTo>
                    <a:pt x="24" y="28"/>
                  </a:lnTo>
                  <a:lnTo>
                    <a:pt x="26" y="26"/>
                  </a:lnTo>
                  <a:lnTo>
                    <a:pt x="27" y="24"/>
                  </a:lnTo>
                  <a:lnTo>
                    <a:pt x="29" y="22"/>
                  </a:lnTo>
                  <a:lnTo>
                    <a:pt x="30" y="19"/>
                  </a:lnTo>
                  <a:lnTo>
                    <a:pt x="30" y="16"/>
                  </a:lnTo>
                  <a:lnTo>
                    <a:pt x="30" y="13"/>
                  </a:lnTo>
                  <a:lnTo>
                    <a:pt x="29" y="10"/>
                  </a:lnTo>
                  <a:lnTo>
                    <a:pt x="27"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a:extLst>
                <a:ext uri="{FF2B5EF4-FFF2-40B4-BE49-F238E27FC236}">
                  <a16:creationId xmlns:a16="http://schemas.microsoft.com/office/drawing/2014/main" id="{80FC791C-2B85-423B-84EE-29B0ED94B4EC}"/>
                </a:ext>
              </a:extLst>
            </p:cNvPr>
            <p:cNvSpPr>
              <a:spLocks/>
            </p:cNvSpPr>
            <p:nvPr/>
          </p:nvSpPr>
          <p:spPr bwMode="auto">
            <a:xfrm>
              <a:off x="5064125" y="958850"/>
              <a:ext cx="11113" cy="9525"/>
            </a:xfrm>
            <a:custGeom>
              <a:avLst/>
              <a:gdLst>
                <a:gd name="T0" fmla="*/ 15 w 31"/>
                <a:gd name="T1" fmla="*/ 0 h 31"/>
                <a:gd name="T2" fmla="*/ 12 w 31"/>
                <a:gd name="T3" fmla="*/ 1 h 31"/>
                <a:gd name="T4" fmla="*/ 10 w 31"/>
                <a:gd name="T5" fmla="*/ 3 h 31"/>
                <a:gd name="T6" fmla="*/ 7 w 31"/>
                <a:gd name="T7" fmla="*/ 4 h 31"/>
                <a:gd name="T8" fmla="*/ 5 w 31"/>
                <a:gd name="T9" fmla="*/ 6 h 31"/>
                <a:gd name="T10" fmla="*/ 3 w 31"/>
                <a:gd name="T11" fmla="*/ 8 h 31"/>
                <a:gd name="T12" fmla="*/ 2 w 31"/>
                <a:gd name="T13" fmla="*/ 10 h 31"/>
                <a:gd name="T14" fmla="*/ 0 w 31"/>
                <a:gd name="T15" fmla="*/ 13 h 31"/>
                <a:gd name="T16" fmla="*/ 0 w 31"/>
                <a:gd name="T17" fmla="*/ 16 h 31"/>
                <a:gd name="T18" fmla="*/ 0 w 31"/>
                <a:gd name="T19" fmla="*/ 19 h 31"/>
                <a:gd name="T20" fmla="*/ 2 w 31"/>
                <a:gd name="T21" fmla="*/ 22 h 31"/>
                <a:gd name="T22" fmla="*/ 3 w 31"/>
                <a:gd name="T23" fmla="*/ 24 h 31"/>
                <a:gd name="T24" fmla="*/ 5 w 31"/>
                <a:gd name="T25" fmla="*/ 26 h 31"/>
                <a:gd name="T26" fmla="*/ 7 w 31"/>
                <a:gd name="T27" fmla="*/ 28 h 31"/>
                <a:gd name="T28" fmla="*/ 10 w 31"/>
                <a:gd name="T29" fmla="*/ 29 h 31"/>
                <a:gd name="T30" fmla="*/ 12 w 31"/>
                <a:gd name="T31" fmla="*/ 30 h 31"/>
                <a:gd name="T32" fmla="*/ 15 w 31"/>
                <a:gd name="T33" fmla="*/ 31 h 31"/>
                <a:gd name="T34" fmla="*/ 19 w 31"/>
                <a:gd name="T35" fmla="*/ 30 h 31"/>
                <a:gd name="T36" fmla="*/ 21 w 31"/>
                <a:gd name="T37" fmla="*/ 29 h 31"/>
                <a:gd name="T38" fmla="*/ 24 w 31"/>
                <a:gd name="T39" fmla="*/ 28 h 31"/>
                <a:gd name="T40" fmla="*/ 26 w 31"/>
                <a:gd name="T41" fmla="*/ 26 h 31"/>
                <a:gd name="T42" fmla="*/ 28 w 31"/>
                <a:gd name="T43" fmla="*/ 24 h 31"/>
                <a:gd name="T44" fmla="*/ 29 w 31"/>
                <a:gd name="T45" fmla="*/ 22 h 31"/>
                <a:gd name="T46" fmla="*/ 31 w 31"/>
                <a:gd name="T47" fmla="*/ 19 h 31"/>
                <a:gd name="T48" fmla="*/ 31 w 31"/>
                <a:gd name="T49" fmla="*/ 16 h 31"/>
                <a:gd name="T50" fmla="*/ 31 w 31"/>
                <a:gd name="T51" fmla="*/ 13 h 31"/>
                <a:gd name="T52" fmla="*/ 29 w 31"/>
                <a:gd name="T53" fmla="*/ 10 h 31"/>
                <a:gd name="T54" fmla="*/ 28 w 31"/>
                <a:gd name="T55" fmla="*/ 8 h 31"/>
                <a:gd name="T56" fmla="*/ 26 w 31"/>
                <a:gd name="T57" fmla="*/ 6 h 31"/>
                <a:gd name="T58" fmla="*/ 24 w 31"/>
                <a:gd name="T59" fmla="*/ 4 h 31"/>
                <a:gd name="T60" fmla="*/ 21 w 31"/>
                <a:gd name="T61" fmla="*/ 3 h 31"/>
                <a:gd name="T62" fmla="*/ 19 w 31"/>
                <a:gd name="T63" fmla="*/ 1 h 31"/>
                <a:gd name="T64" fmla="*/ 15 w 31"/>
                <a:gd name="T65" fmla="*/ 0 h 31"/>
                <a:gd name="T66" fmla="*/ 15 w 31"/>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1">
                  <a:moveTo>
                    <a:pt x="15" y="0"/>
                  </a:moveTo>
                  <a:lnTo>
                    <a:pt x="12" y="1"/>
                  </a:lnTo>
                  <a:lnTo>
                    <a:pt x="10" y="3"/>
                  </a:lnTo>
                  <a:lnTo>
                    <a:pt x="7" y="4"/>
                  </a:lnTo>
                  <a:lnTo>
                    <a:pt x="5" y="6"/>
                  </a:lnTo>
                  <a:lnTo>
                    <a:pt x="3" y="8"/>
                  </a:lnTo>
                  <a:lnTo>
                    <a:pt x="2" y="10"/>
                  </a:lnTo>
                  <a:lnTo>
                    <a:pt x="0" y="13"/>
                  </a:lnTo>
                  <a:lnTo>
                    <a:pt x="0" y="16"/>
                  </a:lnTo>
                  <a:lnTo>
                    <a:pt x="0" y="19"/>
                  </a:lnTo>
                  <a:lnTo>
                    <a:pt x="2" y="22"/>
                  </a:lnTo>
                  <a:lnTo>
                    <a:pt x="3" y="24"/>
                  </a:lnTo>
                  <a:lnTo>
                    <a:pt x="5" y="26"/>
                  </a:lnTo>
                  <a:lnTo>
                    <a:pt x="7" y="28"/>
                  </a:lnTo>
                  <a:lnTo>
                    <a:pt x="10" y="29"/>
                  </a:lnTo>
                  <a:lnTo>
                    <a:pt x="12" y="30"/>
                  </a:lnTo>
                  <a:lnTo>
                    <a:pt x="15" y="31"/>
                  </a:lnTo>
                  <a:lnTo>
                    <a:pt x="19" y="30"/>
                  </a:lnTo>
                  <a:lnTo>
                    <a:pt x="21" y="29"/>
                  </a:lnTo>
                  <a:lnTo>
                    <a:pt x="24" y="28"/>
                  </a:lnTo>
                  <a:lnTo>
                    <a:pt x="26" y="26"/>
                  </a:lnTo>
                  <a:lnTo>
                    <a:pt x="28" y="24"/>
                  </a:lnTo>
                  <a:lnTo>
                    <a:pt x="29" y="22"/>
                  </a:lnTo>
                  <a:lnTo>
                    <a:pt x="31" y="19"/>
                  </a:lnTo>
                  <a:lnTo>
                    <a:pt x="31" y="16"/>
                  </a:lnTo>
                  <a:lnTo>
                    <a:pt x="31" y="13"/>
                  </a:lnTo>
                  <a:lnTo>
                    <a:pt x="29" y="10"/>
                  </a:lnTo>
                  <a:lnTo>
                    <a:pt x="28"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3">
              <a:extLst>
                <a:ext uri="{FF2B5EF4-FFF2-40B4-BE49-F238E27FC236}">
                  <a16:creationId xmlns:a16="http://schemas.microsoft.com/office/drawing/2014/main" id="{43F3EBE8-6594-41E3-BEDD-6E5D73519D43}"/>
                </a:ext>
              </a:extLst>
            </p:cNvPr>
            <p:cNvSpPr>
              <a:spLocks/>
            </p:cNvSpPr>
            <p:nvPr/>
          </p:nvSpPr>
          <p:spPr bwMode="auto">
            <a:xfrm>
              <a:off x="5045075" y="989013"/>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6 h 30"/>
                <a:gd name="T28" fmla="*/ 9 w 30"/>
                <a:gd name="T29" fmla="*/ 28 h 30"/>
                <a:gd name="T30" fmla="*/ 12 w 30"/>
                <a:gd name="T31" fmla="*/ 28 h 30"/>
                <a:gd name="T32" fmla="*/ 15 w 30"/>
                <a:gd name="T33" fmla="*/ 30 h 30"/>
                <a:gd name="T34" fmla="*/ 19 w 30"/>
                <a:gd name="T35" fmla="*/ 28 h 30"/>
                <a:gd name="T36" fmla="*/ 21 w 30"/>
                <a:gd name="T37" fmla="*/ 28 h 30"/>
                <a:gd name="T38" fmla="*/ 24 w 30"/>
                <a:gd name="T39" fmla="*/ 26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6"/>
                  </a:lnTo>
                  <a:lnTo>
                    <a:pt x="9" y="28"/>
                  </a:lnTo>
                  <a:lnTo>
                    <a:pt x="12" y="28"/>
                  </a:lnTo>
                  <a:lnTo>
                    <a:pt x="15" y="30"/>
                  </a:lnTo>
                  <a:lnTo>
                    <a:pt x="19" y="28"/>
                  </a:lnTo>
                  <a:lnTo>
                    <a:pt x="21" y="28"/>
                  </a:lnTo>
                  <a:lnTo>
                    <a:pt x="24" y="26"/>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4">
              <a:extLst>
                <a:ext uri="{FF2B5EF4-FFF2-40B4-BE49-F238E27FC236}">
                  <a16:creationId xmlns:a16="http://schemas.microsoft.com/office/drawing/2014/main" id="{FB75307C-5CE0-45E2-B715-E787B11F08EE}"/>
                </a:ext>
              </a:extLst>
            </p:cNvPr>
            <p:cNvSpPr>
              <a:spLocks/>
            </p:cNvSpPr>
            <p:nvPr/>
          </p:nvSpPr>
          <p:spPr bwMode="auto">
            <a:xfrm>
              <a:off x="5064125" y="989013"/>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6 h 30"/>
                <a:gd name="T28" fmla="*/ 10 w 31"/>
                <a:gd name="T29" fmla="*/ 28 h 30"/>
                <a:gd name="T30" fmla="*/ 12 w 31"/>
                <a:gd name="T31" fmla="*/ 28 h 30"/>
                <a:gd name="T32" fmla="*/ 15 w 31"/>
                <a:gd name="T33" fmla="*/ 30 h 30"/>
                <a:gd name="T34" fmla="*/ 19 w 31"/>
                <a:gd name="T35" fmla="*/ 28 h 30"/>
                <a:gd name="T36" fmla="*/ 21 w 31"/>
                <a:gd name="T37" fmla="*/ 28 h 30"/>
                <a:gd name="T38" fmla="*/ 24 w 31"/>
                <a:gd name="T39" fmla="*/ 26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6"/>
                  </a:lnTo>
                  <a:lnTo>
                    <a:pt x="10" y="28"/>
                  </a:lnTo>
                  <a:lnTo>
                    <a:pt x="12" y="28"/>
                  </a:lnTo>
                  <a:lnTo>
                    <a:pt x="15" y="30"/>
                  </a:lnTo>
                  <a:lnTo>
                    <a:pt x="19" y="28"/>
                  </a:lnTo>
                  <a:lnTo>
                    <a:pt x="21" y="28"/>
                  </a:lnTo>
                  <a:lnTo>
                    <a:pt x="24" y="26"/>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658C7B0F-6FE4-4FBD-ABB6-1AEBDCC730AC}"/>
                </a:ext>
              </a:extLst>
            </p:cNvPr>
            <p:cNvSpPr>
              <a:spLocks/>
            </p:cNvSpPr>
            <p:nvPr/>
          </p:nvSpPr>
          <p:spPr bwMode="auto">
            <a:xfrm>
              <a:off x="5045075" y="1017588"/>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8 h 30"/>
                <a:gd name="T28" fmla="*/ 9 w 30"/>
                <a:gd name="T29" fmla="*/ 29 h 30"/>
                <a:gd name="T30" fmla="*/ 12 w 30"/>
                <a:gd name="T31" fmla="*/ 30 h 30"/>
                <a:gd name="T32" fmla="*/ 15 w 30"/>
                <a:gd name="T33" fmla="*/ 30 h 30"/>
                <a:gd name="T34" fmla="*/ 19 w 30"/>
                <a:gd name="T35" fmla="*/ 30 h 30"/>
                <a:gd name="T36" fmla="*/ 21 w 30"/>
                <a:gd name="T37" fmla="*/ 29 h 30"/>
                <a:gd name="T38" fmla="*/ 24 w 30"/>
                <a:gd name="T39" fmla="*/ 28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8"/>
                  </a:lnTo>
                  <a:lnTo>
                    <a:pt x="9" y="29"/>
                  </a:lnTo>
                  <a:lnTo>
                    <a:pt x="12" y="30"/>
                  </a:lnTo>
                  <a:lnTo>
                    <a:pt x="15" y="30"/>
                  </a:lnTo>
                  <a:lnTo>
                    <a:pt x="19" y="30"/>
                  </a:lnTo>
                  <a:lnTo>
                    <a:pt x="21" y="29"/>
                  </a:lnTo>
                  <a:lnTo>
                    <a:pt x="24" y="28"/>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6">
              <a:extLst>
                <a:ext uri="{FF2B5EF4-FFF2-40B4-BE49-F238E27FC236}">
                  <a16:creationId xmlns:a16="http://schemas.microsoft.com/office/drawing/2014/main" id="{7858645B-91C4-4BB2-93F0-EE78B6F54755}"/>
                </a:ext>
              </a:extLst>
            </p:cNvPr>
            <p:cNvSpPr>
              <a:spLocks/>
            </p:cNvSpPr>
            <p:nvPr/>
          </p:nvSpPr>
          <p:spPr bwMode="auto">
            <a:xfrm>
              <a:off x="5064125" y="1017588"/>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8 h 30"/>
                <a:gd name="T28" fmla="*/ 10 w 31"/>
                <a:gd name="T29" fmla="*/ 29 h 30"/>
                <a:gd name="T30" fmla="*/ 12 w 31"/>
                <a:gd name="T31" fmla="*/ 30 h 30"/>
                <a:gd name="T32" fmla="*/ 15 w 31"/>
                <a:gd name="T33" fmla="*/ 30 h 30"/>
                <a:gd name="T34" fmla="*/ 19 w 31"/>
                <a:gd name="T35" fmla="*/ 30 h 30"/>
                <a:gd name="T36" fmla="*/ 21 w 31"/>
                <a:gd name="T37" fmla="*/ 29 h 30"/>
                <a:gd name="T38" fmla="*/ 24 w 31"/>
                <a:gd name="T39" fmla="*/ 28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 name="T66" fmla="*/ 15 w 31"/>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8"/>
                  </a:lnTo>
                  <a:lnTo>
                    <a:pt x="10" y="29"/>
                  </a:lnTo>
                  <a:lnTo>
                    <a:pt x="12" y="30"/>
                  </a:lnTo>
                  <a:lnTo>
                    <a:pt x="15" y="30"/>
                  </a:lnTo>
                  <a:lnTo>
                    <a:pt x="19" y="30"/>
                  </a:lnTo>
                  <a:lnTo>
                    <a:pt x="21" y="29"/>
                  </a:lnTo>
                  <a:lnTo>
                    <a:pt x="24" y="28"/>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2D8F7509-1240-464D-9ECC-45D6EA442254}"/>
                </a:ext>
              </a:extLst>
            </p:cNvPr>
            <p:cNvSpPr>
              <a:spLocks/>
            </p:cNvSpPr>
            <p:nvPr/>
          </p:nvSpPr>
          <p:spPr bwMode="auto">
            <a:xfrm>
              <a:off x="5084763" y="958850"/>
              <a:ext cx="9525" cy="9525"/>
            </a:xfrm>
            <a:custGeom>
              <a:avLst/>
              <a:gdLst>
                <a:gd name="T0" fmla="*/ 15 w 30"/>
                <a:gd name="T1" fmla="*/ 0 h 31"/>
                <a:gd name="T2" fmla="*/ 11 w 30"/>
                <a:gd name="T3" fmla="*/ 1 h 31"/>
                <a:gd name="T4" fmla="*/ 9 w 30"/>
                <a:gd name="T5" fmla="*/ 3 h 31"/>
                <a:gd name="T6" fmla="*/ 6 w 30"/>
                <a:gd name="T7" fmla="*/ 4 h 31"/>
                <a:gd name="T8" fmla="*/ 4 w 30"/>
                <a:gd name="T9" fmla="*/ 6 h 31"/>
                <a:gd name="T10" fmla="*/ 2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2 w 30"/>
                <a:gd name="T23" fmla="*/ 24 h 31"/>
                <a:gd name="T24" fmla="*/ 4 w 30"/>
                <a:gd name="T25" fmla="*/ 26 h 31"/>
                <a:gd name="T26" fmla="*/ 6 w 30"/>
                <a:gd name="T27" fmla="*/ 28 h 31"/>
                <a:gd name="T28" fmla="*/ 9 w 30"/>
                <a:gd name="T29" fmla="*/ 29 h 31"/>
                <a:gd name="T30" fmla="*/ 11 w 30"/>
                <a:gd name="T31" fmla="*/ 30 h 31"/>
                <a:gd name="T32" fmla="*/ 15 w 30"/>
                <a:gd name="T33" fmla="*/ 31 h 31"/>
                <a:gd name="T34" fmla="*/ 18 w 30"/>
                <a:gd name="T35" fmla="*/ 30 h 31"/>
                <a:gd name="T36" fmla="*/ 21 w 30"/>
                <a:gd name="T37" fmla="*/ 29 h 31"/>
                <a:gd name="T38" fmla="*/ 23 w 30"/>
                <a:gd name="T39" fmla="*/ 28 h 31"/>
                <a:gd name="T40" fmla="*/ 25 w 30"/>
                <a:gd name="T41" fmla="*/ 26 h 31"/>
                <a:gd name="T42" fmla="*/ 27 w 30"/>
                <a:gd name="T43" fmla="*/ 24 h 31"/>
                <a:gd name="T44" fmla="*/ 28 w 30"/>
                <a:gd name="T45" fmla="*/ 22 h 31"/>
                <a:gd name="T46" fmla="*/ 30 w 30"/>
                <a:gd name="T47" fmla="*/ 19 h 31"/>
                <a:gd name="T48" fmla="*/ 30 w 30"/>
                <a:gd name="T49" fmla="*/ 16 h 31"/>
                <a:gd name="T50" fmla="*/ 30 w 30"/>
                <a:gd name="T51" fmla="*/ 13 h 31"/>
                <a:gd name="T52" fmla="*/ 28 w 30"/>
                <a:gd name="T53" fmla="*/ 10 h 31"/>
                <a:gd name="T54" fmla="*/ 27 w 30"/>
                <a:gd name="T55" fmla="*/ 8 h 31"/>
                <a:gd name="T56" fmla="*/ 25 w 30"/>
                <a:gd name="T57" fmla="*/ 6 h 31"/>
                <a:gd name="T58" fmla="*/ 23 w 30"/>
                <a:gd name="T59" fmla="*/ 4 h 31"/>
                <a:gd name="T60" fmla="*/ 21 w 30"/>
                <a:gd name="T61" fmla="*/ 3 h 31"/>
                <a:gd name="T62" fmla="*/ 18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1" y="1"/>
                  </a:lnTo>
                  <a:lnTo>
                    <a:pt x="9" y="3"/>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1" y="30"/>
                  </a:lnTo>
                  <a:lnTo>
                    <a:pt x="15" y="31"/>
                  </a:lnTo>
                  <a:lnTo>
                    <a:pt x="18" y="30"/>
                  </a:lnTo>
                  <a:lnTo>
                    <a:pt x="21" y="29"/>
                  </a:lnTo>
                  <a:lnTo>
                    <a:pt x="23" y="28"/>
                  </a:lnTo>
                  <a:lnTo>
                    <a:pt x="25" y="26"/>
                  </a:lnTo>
                  <a:lnTo>
                    <a:pt x="27" y="24"/>
                  </a:lnTo>
                  <a:lnTo>
                    <a:pt x="28" y="22"/>
                  </a:lnTo>
                  <a:lnTo>
                    <a:pt x="30" y="19"/>
                  </a:lnTo>
                  <a:lnTo>
                    <a:pt x="30" y="16"/>
                  </a:lnTo>
                  <a:lnTo>
                    <a:pt x="30" y="13"/>
                  </a:lnTo>
                  <a:lnTo>
                    <a:pt x="28" y="10"/>
                  </a:lnTo>
                  <a:lnTo>
                    <a:pt x="27" y="8"/>
                  </a:lnTo>
                  <a:lnTo>
                    <a:pt x="25" y="6"/>
                  </a:lnTo>
                  <a:lnTo>
                    <a:pt x="23" y="4"/>
                  </a:lnTo>
                  <a:lnTo>
                    <a:pt x="21"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8">
              <a:extLst>
                <a:ext uri="{FF2B5EF4-FFF2-40B4-BE49-F238E27FC236}">
                  <a16:creationId xmlns:a16="http://schemas.microsoft.com/office/drawing/2014/main" id="{AB292BF7-FA8E-45FE-99D7-08526F3FAD14}"/>
                </a:ext>
              </a:extLst>
            </p:cNvPr>
            <p:cNvSpPr>
              <a:spLocks/>
            </p:cNvSpPr>
            <p:nvPr/>
          </p:nvSpPr>
          <p:spPr bwMode="auto">
            <a:xfrm>
              <a:off x="5084763" y="989013"/>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6 h 30"/>
                <a:gd name="T28" fmla="*/ 9 w 30"/>
                <a:gd name="T29" fmla="*/ 28 h 30"/>
                <a:gd name="T30" fmla="*/ 11 w 30"/>
                <a:gd name="T31" fmla="*/ 28 h 30"/>
                <a:gd name="T32" fmla="*/ 15 w 30"/>
                <a:gd name="T33" fmla="*/ 30 h 30"/>
                <a:gd name="T34" fmla="*/ 18 w 30"/>
                <a:gd name="T35" fmla="*/ 28 h 30"/>
                <a:gd name="T36" fmla="*/ 21 w 30"/>
                <a:gd name="T37" fmla="*/ 28 h 30"/>
                <a:gd name="T38" fmla="*/ 23 w 30"/>
                <a:gd name="T39" fmla="*/ 26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6"/>
                  </a:lnTo>
                  <a:lnTo>
                    <a:pt x="9" y="28"/>
                  </a:lnTo>
                  <a:lnTo>
                    <a:pt x="11" y="28"/>
                  </a:lnTo>
                  <a:lnTo>
                    <a:pt x="15" y="30"/>
                  </a:lnTo>
                  <a:lnTo>
                    <a:pt x="18" y="28"/>
                  </a:lnTo>
                  <a:lnTo>
                    <a:pt x="21" y="28"/>
                  </a:lnTo>
                  <a:lnTo>
                    <a:pt x="23" y="26"/>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9">
              <a:extLst>
                <a:ext uri="{FF2B5EF4-FFF2-40B4-BE49-F238E27FC236}">
                  <a16:creationId xmlns:a16="http://schemas.microsoft.com/office/drawing/2014/main" id="{12785C70-D98A-4C3F-BE7E-27E457B29B83}"/>
                </a:ext>
              </a:extLst>
            </p:cNvPr>
            <p:cNvSpPr>
              <a:spLocks/>
            </p:cNvSpPr>
            <p:nvPr/>
          </p:nvSpPr>
          <p:spPr bwMode="auto">
            <a:xfrm>
              <a:off x="5084763" y="1017588"/>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8"/>
                  </a:lnTo>
                  <a:lnTo>
                    <a:pt x="9" y="29"/>
                  </a:lnTo>
                  <a:lnTo>
                    <a:pt x="11" y="30"/>
                  </a:lnTo>
                  <a:lnTo>
                    <a:pt x="15" y="30"/>
                  </a:lnTo>
                  <a:lnTo>
                    <a:pt x="18" y="30"/>
                  </a:lnTo>
                  <a:lnTo>
                    <a:pt x="21" y="29"/>
                  </a:lnTo>
                  <a:lnTo>
                    <a:pt x="23" y="28"/>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0">
              <a:extLst>
                <a:ext uri="{FF2B5EF4-FFF2-40B4-BE49-F238E27FC236}">
                  <a16:creationId xmlns:a16="http://schemas.microsoft.com/office/drawing/2014/main" id="{7E1E6AB3-7CB8-40BE-AE16-19C87C3296F5}"/>
                </a:ext>
              </a:extLst>
            </p:cNvPr>
            <p:cNvSpPr>
              <a:spLocks/>
            </p:cNvSpPr>
            <p:nvPr/>
          </p:nvSpPr>
          <p:spPr bwMode="auto">
            <a:xfrm>
              <a:off x="5035550" y="873125"/>
              <a:ext cx="68263" cy="19050"/>
            </a:xfrm>
            <a:custGeom>
              <a:avLst/>
              <a:gdLst>
                <a:gd name="T0" fmla="*/ 204 w 215"/>
                <a:gd name="T1" fmla="*/ 58 h 58"/>
                <a:gd name="T2" fmla="*/ 210 w 215"/>
                <a:gd name="T3" fmla="*/ 55 h 58"/>
                <a:gd name="T4" fmla="*/ 214 w 215"/>
                <a:gd name="T5" fmla="*/ 49 h 58"/>
                <a:gd name="T6" fmla="*/ 215 w 215"/>
                <a:gd name="T7" fmla="*/ 43 h 58"/>
                <a:gd name="T8" fmla="*/ 214 w 215"/>
                <a:gd name="T9" fmla="*/ 38 h 58"/>
                <a:gd name="T10" fmla="*/ 210 w 215"/>
                <a:gd name="T11" fmla="*/ 33 h 58"/>
                <a:gd name="T12" fmla="*/ 197 w 215"/>
                <a:gd name="T13" fmla="*/ 24 h 58"/>
                <a:gd name="T14" fmla="*/ 173 w 215"/>
                <a:gd name="T15" fmla="*/ 12 h 58"/>
                <a:gd name="T16" fmla="*/ 147 w 215"/>
                <a:gd name="T17" fmla="*/ 4 h 58"/>
                <a:gd name="T18" fmla="*/ 120 w 215"/>
                <a:gd name="T19" fmla="*/ 1 h 58"/>
                <a:gd name="T20" fmla="*/ 95 w 215"/>
                <a:gd name="T21" fmla="*/ 1 h 58"/>
                <a:gd name="T22" fmla="*/ 68 w 215"/>
                <a:gd name="T23" fmla="*/ 4 h 58"/>
                <a:gd name="T24" fmla="*/ 42 w 215"/>
                <a:gd name="T25" fmla="*/ 12 h 58"/>
                <a:gd name="T26" fmla="*/ 17 w 215"/>
                <a:gd name="T27" fmla="*/ 24 h 58"/>
                <a:gd name="T28" fmla="*/ 5 w 215"/>
                <a:gd name="T29" fmla="*/ 33 h 58"/>
                <a:gd name="T30" fmla="*/ 1 w 215"/>
                <a:gd name="T31" fmla="*/ 38 h 58"/>
                <a:gd name="T32" fmla="*/ 0 w 215"/>
                <a:gd name="T33" fmla="*/ 43 h 58"/>
                <a:gd name="T34" fmla="*/ 1 w 215"/>
                <a:gd name="T35" fmla="*/ 49 h 58"/>
                <a:gd name="T36" fmla="*/ 5 w 215"/>
                <a:gd name="T37" fmla="*/ 54 h 58"/>
                <a:gd name="T38" fmla="*/ 9 w 215"/>
                <a:gd name="T39" fmla="*/ 57 h 58"/>
                <a:gd name="T40" fmla="*/ 15 w 215"/>
                <a:gd name="T41" fmla="*/ 58 h 58"/>
                <a:gd name="T42" fmla="*/ 21 w 215"/>
                <a:gd name="T43" fmla="*/ 57 h 58"/>
                <a:gd name="T44" fmla="*/ 32 w 215"/>
                <a:gd name="T45" fmla="*/ 49 h 58"/>
                <a:gd name="T46" fmla="*/ 53 w 215"/>
                <a:gd name="T47" fmla="*/ 40 h 58"/>
                <a:gd name="T48" fmla="*/ 74 w 215"/>
                <a:gd name="T49" fmla="*/ 33 h 58"/>
                <a:gd name="T50" fmla="*/ 97 w 215"/>
                <a:gd name="T51" fmla="*/ 30 h 58"/>
                <a:gd name="T52" fmla="*/ 118 w 215"/>
                <a:gd name="T53" fmla="*/ 30 h 58"/>
                <a:gd name="T54" fmla="*/ 141 w 215"/>
                <a:gd name="T55" fmla="*/ 33 h 58"/>
                <a:gd name="T56" fmla="*/ 162 w 215"/>
                <a:gd name="T57" fmla="*/ 40 h 58"/>
                <a:gd name="T58" fmla="*/ 183 w 215"/>
                <a:gd name="T59" fmla="*/ 49 h 58"/>
                <a:gd name="T60" fmla="*/ 195 w 215"/>
                <a:gd name="T61" fmla="*/ 58 h 58"/>
                <a:gd name="T62" fmla="*/ 200 w 215"/>
                <a:gd name="T6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8">
                  <a:moveTo>
                    <a:pt x="200" y="58"/>
                  </a:moveTo>
                  <a:lnTo>
                    <a:pt x="204" y="58"/>
                  </a:lnTo>
                  <a:lnTo>
                    <a:pt x="207" y="57"/>
                  </a:lnTo>
                  <a:lnTo>
                    <a:pt x="210" y="55"/>
                  </a:lnTo>
                  <a:lnTo>
                    <a:pt x="213" y="52"/>
                  </a:lnTo>
                  <a:lnTo>
                    <a:pt x="214" y="49"/>
                  </a:lnTo>
                  <a:lnTo>
                    <a:pt x="215" y="46"/>
                  </a:lnTo>
                  <a:lnTo>
                    <a:pt x="215" y="43"/>
                  </a:lnTo>
                  <a:lnTo>
                    <a:pt x="215" y="41"/>
                  </a:lnTo>
                  <a:lnTo>
                    <a:pt x="214" y="38"/>
                  </a:lnTo>
                  <a:lnTo>
                    <a:pt x="213" y="35"/>
                  </a:lnTo>
                  <a:lnTo>
                    <a:pt x="210" y="33"/>
                  </a:lnTo>
                  <a:lnTo>
                    <a:pt x="208" y="31"/>
                  </a:lnTo>
                  <a:lnTo>
                    <a:pt x="197" y="24"/>
                  </a:lnTo>
                  <a:lnTo>
                    <a:pt x="185" y="17"/>
                  </a:lnTo>
                  <a:lnTo>
                    <a:pt x="173" y="12"/>
                  </a:lnTo>
                  <a:lnTo>
                    <a:pt x="160" y="8"/>
                  </a:lnTo>
                  <a:lnTo>
                    <a:pt x="147" y="4"/>
                  </a:lnTo>
                  <a:lnTo>
                    <a:pt x="134" y="2"/>
                  </a:lnTo>
                  <a:lnTo>
                    <a:pt x="120" y="1"/>
                  </a:lnTo>
                  <a:lnTo>
                    <a:pt x="107" y="0"/>
                  </a:lnTo>
                  <a:lnTo>
                    <a:pt x="95" y="1"/>
                  </a:lnTo>
                  <a:lnTo>
                    <a:pt x="81" y="2"/>
                  </a:lnTo>
                  <a:lnTo>
                    <a:pt x="68" y="4"/>
                  </a:lnTo>
                  <a:lnTo>
                    <a:pt x="55" y="8"/>
                  </a:lnTo>
                  <a:lnTo>
                    <a:pt x="42" y="12"/>
                  </a:lnTo>
                  <a:lnTo>
                    <a:pt x="30" y="17"/>
                  </a:lnTo>
                  <a:lnTo>
                    <a:pt x="17" y="24"/>
                  </a:lnTo>
                  <a:lnTo>
                    <a:pt x="7" y="31"/>
                  </a:lnTo>
                  <a:lnTo>
                    <a:pt x="5" y="33"/>
                  </a:lnTo>
                  <a:lnTo>
                    <a:pt x="2" y="35"/>
                  </a:lnTo>
                  <a:lnTo>
                    <a:pt x="1" y="38"/>
                  </a:lnTo>
                  <a:lnTo>
                    <a:pt x="0" y="41"/>
                  </a:lnTo>
                  <a:lnTo>
                    <a:pt x="0" y="43"/>
                  </a:lnTo>
                  <a:lnTo>
                    <a:pt x="0" y="46"/>
                  </a:lnTo>
                  <a:lnTo>
                    <a:pt x="1" y="49"/>
                  </a:lnTo>
                  <a:lnTo>
                    <a:pt x="2" y="52"/>
                  </a:lnTo>
                  <a:lnTo>
                    <a:pt x="5" y="54"/>
                  </a:lnTo>
                  <a:lnTo>
                    <a:pt x="7" y="56"/>
                  </a:lnTo>
                  <a:lnTo>
                    <a:pt x="9" y="57"/>
                  </a:lnTo>
                  <a:lnTo>
                    <a:pt x="12" y="58"/>
                  </a:lnTo>
                  <a:lnTo>
                    <a:pt x="15" y="58"/>
                  </a:lnTo>
                  <a:lnTo>
                    <a:pt x="17" y="58"/>
                  </a:lnTo>
                  <a:lnTo>
                    <a:pt x="21" y="57"/>
                  </a:lnTo>
                  <a:lnTo>
                    <a:pt x="23" y="56"/>
                  </a:lnTo>
                  <a:lnTo>
                    <a:pt x="32" y="49"/>
                  </a:lnTo>
                  <a:lnTo>
                    <a:pt x="43" y="44"/>
                  </a:lnTo>
                  <a:lnTo>
                    <a:pt x="53" y="40"/>
                  </a:lnTo>
                  <a:lnTo>
                    <a:pt x="64" y="37"/>
                  </a:lnTo>
                  <a:lnTo>
                    <a:pt x="74" y="33"/>
                  </a:lnTo>
                  <a:lnTo>
                    <a:pt x="85" y="32"/>
                  </a:lnTo>
                  <a:lnTo>
                    <a:pt x="97" y="30"/>
                  </a:lnTo>
                  <a:lnTo>
                    <a:pt x="107" y="30"/>
                  </a:lnTo>
                  <a:lnTo>
                    <a:pt x="118" y="30"/>
                  </a:lnTo>
                  <a:lnTo>
                    <a:pt x="130" y="32"/>
                  </a:lnTo>
                  <a:lnTo>
                    <a:pt x="141" y="33"/>
                  </a:lnTo>
                  <a:lnTo>
                    <a:pt x="151" y="37"/>
                  </a:lnTo>
                  <a:lnTo>
                    <a:pt x="162" y="40"/>
                  </a:lnTo>
                  <a:lnTo>
                    <a:pt x="172" y="45"/>
                  </a:lnTo>
                  <a:lnTo>
                    <a:pt x="183" y="49"/>
                  </a:lnTo>
                  <a:lnTo>
                    <a:pt x="192" y="56"/>
                  </a:lnTo>
                  <a:lnTo>
                    <a:pt x="195" y="58"/>
                  </a:lnTo>
                  <a:lnTo>
                    <a:pt x="200" y="58"/>
                  </a:lnTo>
                  <a:lnTo>
                    <a:pt x="20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1">
              <a:extLst>
                <a:ext uri="{FF2B5EF4-FFF2-40B4-BE49-F238E27FC236}">
                  <a16:creationId xmlns:a16="http://schemas.microsoft.com/office/drawing/2014/main" id="{C01CB2A4-22C6-4ED1-A89F-84962BEA3CF4}"/>
                </a:ext>
              </a:extLst>
            </p:cNvPr>
            <p:cNvSpPr>
              <a:spLocks/>
            </p:cNvSpPr>
            <p:nvPr/>
          </p:nvSpPr>
          <p:spPr bwMode="auto">
            <a:xfrm>
              <a:off x="5021263" y="844550"/>
              <a:ext cx="96838" cy="23813"/>
            </a:xfrm>
            <a:custGeom>
              <a:avLst/>
              <a:gdLst>
                <a:gd name="T0" fmla="*/ 7 w 307"/>
                <a:gd name="T1" fmla="*/ 46 h 74"/>
                <a:gd name="T2" fmla="*/ 4 w 307"/>
                <a:gd name="T3" fmla="*/ 48 h 74"/>
                <a:gd name="T4" fmla="*/ 2 w 307"/>
                <a:gd name="T5" fmla="*/ 50 h 74"/>
                <a:gd name="T6" fmla="*/ 1 w 307"/>
                <a:gd name="T7" fmla="*/ 53 h 74"/>
                <a:gd name="T8" fmla="*/ 0 w 307"/>
                <a:gd name="T9" fmla="*/ 56 h 74"/>
                <a:gd name="T10" fmla="*/ 0 w 307"/>
                <a:gd name="T11" fmla="*/ 59 h 74"/>
                <a:gd name="T12" fmla="*/ 0 w 307"/>
                <a:gd name="T13" fmla="*/ 62 h 74"/>
                <a:gd name="T14" fmla="*/ 1 w 307"/>
                <a:gd name="T15" fmla="*/ 64 h 74"/>
                <a:gd name="T16" fmla="*/ 3 w 307"/>
                <a:gd name="T17" fmla="*/ 68 h 74"/>
                <a:gd name="T18" fmla="*/ 5 w 307"/>
                <a:gd name="T19" fmla="*/ 70 h 74"/>
                <a:gd name="T20" fmla="*/ 9 w 307"/>
                <a:gd name="T21" fmla="*/ 72 h 74"/>
                <a:gd name="T22" fmla="*/ 12 w 307"/>
                <a:gd name="T23" fmla="*/ 73 h 74"/>
                <a:gd name="T24" fmla="*/ 15 w 307"/>
                <a:gd name="T25" fmla="*/ 74 h 74"/>
                <a:gd name="T26" fmla="*/ 19 w 307"/>
                <a:gd name="T27" fmla="*/ 73 h 74"/>
                <a:gd name="T28" fmla="*/ 24 w 307"/>
                <a:gd name="T29" fmla="*/ 71 h 74"/>
                <a:gd name="T30" fmla="*/ 39 w 307"/>
                <a:gd name="T31" fmla="*/ 61 h 74"/>
                <a:gd name="T32" fmla="*/ 54 w 307"/>
                <a:gd name="T33" fmla="*/ 53 h 74"/>
                <a:gd name="T34" fmla="*/ 70 w 307"/>
                <a:gd name="T35" fmla="*/ 46 h 74"/>
                <a:gd name="T36" fmla="*/ 86 w 307"/>
                <a:gd name="T37" fmla="*/ 40 h 74"/>
                <a:gd name="T38" fmla="*/ 103 w 307"/>
                <a:gd name="T39" fmla="*/ 35 h 74"/>
                <a:gd name="T40" fmla="*/ 119 w 307"/>
                <a:gd name="T41" fmla="*/ 32 h 74"/>
                <a:gd name="T42" fmla="*/ 136 w 307"/>
                <a:gd name="T43" fmla="*/ 31 h 74"/>
                <a:gd name="T44" fmla="*/ 153 w 307"/>
                <a:gd name="T45" fmla="*/ 30 h 74"/>
                <a:gd name="T46" fmla="*/ 171 w 307"/>
                <a:gd name="T47" fmla="*/ 31 h 74"/>
                <a:gd name="T48" fmla="*/ 188 w 307"/>
                <a:gd name="T49" fmla="*/ 32 h 74"/>
                <a:gd name="T50" fmla="*/ 204 w 307"/>
                <a:gd name="T51" fmla="*/ 35 h 74"/>
                <a:gd name="T52" fmla="*/ 221 w 307"/>
                <a:gd name="T53" fmla="*/ 40 h 74"/>
                <a:gd name="T54" fmla="*/ 237 w 307"/>
                <a:gd name="T55" fmla="*/ 46 h 74"/>
                <a:gd name="T56" fmla="*/ 253 w 307"/>
                <a:gd name="T57" fmla="*/ 53 h 74"/>
                <a:gd name="T58" fmla="*/ 268 w 307"/>
                <a:gd name="T59" fmla="*/ 61 h 74"/>
                <a:gd name="T60" fmla="*/ 283 w 307"/>
                <a:gd name="T61" fmla="*/ 71 h 74"/>
                <a:gd name="T62" fmla="*/ 285 w 307"/>
                <a:gd name="T63" fmla="*/ 72 h 74"/>
                <a:gd name="T64" fmla="*/ 289 w 307"/>
                <a:gd name="T65" fmla="*/ 73 h 74"/>
                <a:gd name="T66" fmla="*/ 292 w 307"/>
                <a:gd name="T67" fmla="*/ 74 h 74"/>
                <a:gd name="T68" fmla="*/ 294 w 307"/>
                <a:gd name="T69" fmla="*/ 73 h 74"/>
                <a:gd name="T70" fmla="*/ 297 w 307"/>
                <a:gd name="T71" fmla="*/ 73 h 74"/>
                <a:gd name="T72" fmla="*/ 299 w 307"/>
                <a:gd name="T73" fmla="*/ 71 h 74"/>
                <a:gd name="T74" fmla="*/ 301 w 307"/>
                <a:gd name="T75" fmla="*/ 70 h 74"/>
                <a:gd name="T76" fmla="*/ 304 w 307"/>
                <a:gd name="T77" fmla="*/ 68 h 74"/>
                <a:gd name="T78" fmla="*/ 306 w 307"/>
                <a:gd name="T79" fmla="*/ 64 h 74"/>
                <a:gd name="T80" fmla="*/ 307 w 307"/>
                <a:gd name="T81" fmla="*/ 62 h 74"/>
                <a:gd name="T82" fmla="*/ 307 w 307"/>
                <a:gd name="T83" fmla="*/ 59 h 74"/>
                <a:gd name="T84" fmla="*/ 307 w 307"/>
                <a:gd name="T85" fmla="*/ 56 h 74"/>
                <a:gd name="T86" fmla="*/ 306 w 307"/>
                <a:gd name="T87" fmla="*/ 54 h 74"/>
                <a:gd name="T88" fmla="*/ 305 w 307"/>
                <a:gd name="T89" fmla="*/ 50 h 74"/>
                <a:gd name="T90" fmla="*/ 303 w 307"/>
                <a:gd name="T91" fmla="*/ 48 h 74"/>
                <a:gd name="T92" fmla="*/ 300 w 307"/>
                <a:gd name="T93" fmla="*/ 46 h 74"/>
                <a:gd name="T94" fmla="*/ 283 w 307"/>
                <a:gd name="T95" fmla="*/ 35 h 74"/>
                <a:gd name="T96" fmla="*/ 266 w 307"/>
                <a:gd name="T97" fmla="*/ 26 h 74"/>
                <a:gd name="T98" fmla="*/ 248 w 307"/>
                <a:gd name="T99" fmla="*/ 18 h 74"/>
                <a:gd name="T100" fmla="*/ 230 w 307"/>
                <a:gd name="T101" fmla="*/ 12 h 74"/>
                <a:gd name="T102" fmla="*/ 211 w 307"/>
                <a:gd name="T103" fmla="*/ 6 h 74"/>
                <a:gd name="T104" fmla="*/ 192 w 307"/>
                <a:gd name="T105" fmla="*/ 3 h 74"/>
                <a:gd name="T106" fmla="*/ 173 w 307"/>
                <a:gd name="T107" fmla="*/ 0 h 74"/>
                <a:gd name="T108" fmla="*/ 153 w 307"/>
                <a:gd name="T109" fmla="*/ 0 h 74"/>
                <a:gd name="T110" fmla="*/ 134 w 307"/>
                <a:gd name="T111" fmla="*/ 1 h 74"/>
                <a:gd name="T112" fmla="*/ 115 w 307"/>
                <a:gd name="T113" fmla="*/ 3 h 74"/>
                <a:gd name="T114" fmla="*/ 96 w 307"/>
                <a:gd name="T115" fmla="*/ 6 h 74"/>
                <a:gd name="T116" fmla="*/ 77 w 307"/>
                <a:gd name="T117" fmla="*/ 12 h 74"/>
                <a:gd name="T118" fmla="*/ 59 w 307"/>
                <a:gd name="T119" fmla="*/ 18 h 74"/>
                <a:gd name="T120" fmla="*/ 41 w 307"/>
                <a:gd name="T121" fmla="*/ 26 h 74"/>
                <a:gd name="T122" fmla="*/ 24 w 307"/>
                <a:gd name="T123" fmla="*/ 35 h 74"/>
                <a:gd name="T124" fmla="*/ 7 w 307"/>
                <a:gd name="T125"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4">
                  <a:moveTo>
                    <a:pt x="7" y="46"/>
                  </a:moveTo>
                  <a:lnTo>
                    <a:pt x="4" y="48"/>
                  </a:lnTo>
                  <a:lnTo>
                    <a:pt x="2" y="50"/>
                  </a:lnTo>
                  <a:lnTo>
                    <a:pt x="1" y="53"/>
                  </a:lnTo>
                  <a:lnTo>
                    <a:pt x="0" y="56"/>
                  </a:lnTo>
                  <a:lnTo>
                    <a:pt x="0" y="59"/>
                  </a:lnTo>
                  <a:lnTo>
                    <a:pt x="0" y="62"/>
                  </a:lnTo>
                  <a:lnTo>
                    <a:pt x="1" y="64"/>
                  </a:lnTo>
                  <a:lnTo>
                    <a:pt x="3" y="68"/>
                  </a:lnTo>
                  <a:lnTo>
                    <a:pt x="5" y="70"/>
                  </a:lnTo>
                  <a:lnTo>
                    <a:pt x="9" y="72"/>
                  </a:lnTo>
                  <a:lnTo>
                    <a:pt x="12" y="73"/>
                  </a:lnTo>
                  <a:lnTo>
                    <a:pt x="15" y="74"/>
                  </a:lnTo>
                  <a:lnTo>
                    <a:pt x="19" y="73"/>
                  </a:lnTo>
                  <a:lnTo>
                    <a:pt x="24" y="71"/>
                  </a:lnTo>
                  <a:lnTo>
                    <a:pt x="39" y="61"/>
                  </a:lnTo>
                  <a:lnTo>
                    <a:pt x="54" y="53"/>
                  </a:lnTo>
                  <a:lnTo>
                    <a:pt x="70" y="46"/>
                  </a:lnTo>
                  <a:lnTo>
                    <a:pt x="86" y="40"/>
                  </a:lnTo>
                  <a:lnTo>
                    <a:pt x="103" y="35"/>
                  </a:lnTo>
                  <a:lnTo>
                    <a:pt x="119" y="32"/>
                  </a:lnTo>
                  <a:lnTo>
                    <a:pt x="136" y="31"/>
                  </a:lnTo>
                  <a:lnTo>
                    <a:pt x="153" y="30"/>
                  </a:lnTo>
                  <a:lnTo>
                    <a:pt x="171" y="31"/>
                  </a:lnTo>
                  <a:lnTo>
                    <a:pt x="188" y="32"/>
                  </a:lnTo>
                  <a:lnTo>
                    <a:pt x="204" y="35"/>
                  </a:lnTo>
                  <a:lnTo>
                    <a:pt x="221" y="40"/>
                  </a:lnTo>
                  <a:lnTo>
                    <a:pt x="237" y="46"/>
                  </a:lnTo>
                  <a:lnTo>
                    <a:pt x="253" y="53"/>
                  </a:lnTo>
                  <a:lnTo>
                    <a:pt x="268" y="61"/>
                  </a:lnTo>
                  <a:lnTo>
                    <a:pt x="283" y="71"/>
                  </a:lnTo>
                  <a:lnTo>
                    <a:pt x="285" y="72"/>
                  </a:lnTo>
                  <a:lnTo>
                    <a:pt x="289" y="73"/>
                  </a:lnTo>
                  <a:lnTo>
                    <a:pt x="292" y="74"/>
                  </a:lnTo>
                  <a:lnTo>
                    <a:pt x="294" y="73"/>
                  </a:lnTo>
                  <a:lnTo>
                    <a:pt x="297" y="73"/>
                  </a:lnTo>
                  <a:lnTo>
                    <a:pt x="299" y="71"/>
                  </a:lnTo>
                  <a:lnTo>
                    <a:pt x="301" y="70"/>
                  </a:lnTo>
                  <a:lnTo>
                    <a:pt x="304" y="68"/>
                  </a:lnTo>
                  <a:lnTo>
                    <a:pt x="306" y="64"/>
                  </a:lnTo>
                  <a:lnTo>
                    <a:pt x="307" y="62"/>
                  </a:lnTo>
                  <a:lnTo>
                    <a:pt x="307" y="59"/>
                  </a:lnTo>
                  <a:lnTo>
                    <a:pt x="307" y="56"/>
                  </a:lnTo>
                  <a:lnTo>
                    <a:pt x="306" y="54"/>
                  </a:lnTo>
                  <a:lnTo>
                    <a:pt x="305" y="50"/>
                  </a:lnTo>
                  <a:lnTo>
                    <a:pt x="303" y="48"/>
                  </a:lnTo>
                  <a:lnTo>
                    <a:pt x="300" y="46"/>
                  </a:lnTo>
                  <a:lnTo>
                    <a:pt x="283" y="35"/>
                  </a:lnTo>
                  <a:lnTo>
                    <a:pt x="266" y="26"/>
                  </a:lnTo>
                  <a:lnTo>
                    <a:pt x="248" y="18"/>
                  </a:lnTo>
                  <a:lnTo>
                    <a:pt x="230" y="12"/>
                  </a:lnTo>
                  <a:lnTo>
                    <a:pt x="211" y="6"/>
                  </a:lnTo>
                  <a:lnTo>
                    <a:pt x="192" y="3"/>
                  </a:lnTo>
                  <a:lnTo>
                    <a:pt x="173" y="0"/>
                  </a:lnTo>
                  <a:lnTo>
                    <a:pt x="153" y="0"/>
                  </a:lnTo>
                  <a:lnTo>
                    <a:pt x="134" y="1"/>
                  </a:lnTo>
                  <a:lnTo>
                    <a:pt x="115" y="3"/>
                  </a:lnTo>
                  <a:lnTo>
                    <a:pt x="96" y="6"/>
                  </a:lnTo>
                  <a:lnTo>
                    <a:pt x="77" y="12"/>
                  </a:lnTo>
                  <a:lnTo>
                    <a:pt x="59" y="18"/>
                  </a:lnTo>
                  <a:lnTo>
                    <a:pt x="41" y="26"/>
                  </a:lnTo>
                  <a:lnTo>
                    <a:pt x="24" y="35"/>
                  </a:lnTo>
                  <a:lnTo>
                    <a:pt x="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122C5CCB-D326-4C2A-B571-0E1EB5C0B2C1}"/>
                </a:ext>
              </a:extLst>
            </p:cNvPr>
            <p:cNvSpPr>
              <a:spLocks/>
            </p:cNvSpPr>
            <p:nvPr/>
          </p:nvSpPr>
          <p:spPr bwMode="auto">
            <a:xfrm>
              <a:off x="5049838" y="901700"/>
              <a:ext cx="39688" cy="14288"/>
            </a:xfrm>
            <a:custGeom>
              <a:avLst/>
              <a:gdLst>
                <a:gd name="T0" fmla="*/ 8 w 125"/>
                <a:gd name="T1" fmla="*/ 15 h 44"/>
                <a:gd name="T2" fmla="*/ 6 w 125"/>
                <a:gd name="T3" fmla="*/ 17 h 44"/>
                <a:gd name="T4" fmla="*/ 4 w 125"/>
                <a:gd name="T5" fmla="*/ 19 h 44"/>
                <a:gd name="T6" fmla="*/ 2 w 125"/>
                <a:gd name="T7" fmla="*/ 23 h 44"/>
                <a:gd name="T8" fmla="*/ 1 w 125"/>
                <a:gd name="T9" fmla="*/ 25 h 44"/>
                <a:gd name="T10" fmla="*/ 0 w 125"/>
                <a:gd name="T11" fmla="*/ 28 h 44"/>
                <a:gd name="T12" fmla="*/ 0 w 125"/>
                <a:gd name="T13" fmla="*/ 31 h 44"/>
                <a:gd name="T14" fmla="*/ 1 w 125"/>
                <a:gd name="T15" fmla="*/ 33 h 44"/>
                <a:gd name="T16" fmla="*/ 2 w 125"/>
                <a:gd name="T17" fmla="*/ 37 h 44"/>
                <a:gd name="T18" fmla="*/ 6 w 125"/>
                <a:gd name="T19" fmla="*/ 40 h 44"/>
                <a:gd name="T20" fmla="*/ 9 w 125"/>
                <a:gd name="T21" fmla="*/ 42 h 44"/>
                <a:gd name="T22" fmla="*/ 12 w 125"/>
                <a:gd name="T23" fmla="*/ 43 h 44"/>
                <a:gd name="T24" fmla="*/ 15 w 125"/>
                <a:gd name="T25" fmla="*/ 44 h 44"/>
                <a:gd name="T26" fmla="*/ 20 w 125"/>
                <a:gd name="T27" fmla="*/ 43 h 44"/>
                <a:gd name="T28" fmla="*/ 24 w 125"/>
                <a:gd name="T29" fmla="*/ 42 h 44"/>
                <a:gd name="T30" fmla="*/ 32 w 125"/>
                <a:gd name="T31" fmla="*/ 37 h 44"/>
                <a:gd name="T32" fmla="*/ 42 w 125"/>
                <a:gd name="T33" fmla="*/ 33 h 44"/>
                <a:gd name="T34" fmla="*/ 53 w 125"/>
                <a:gd name="T35" fmla="*/ 31 h 44"/>
                <a:gd name="T36" fmla="*/ 62 w 125"/>
                <a:gd name="T37" fmla="*/ 30 h 44"/>
                <a:gd name="T38" fmla="*/ 72 w 125"/>
                <a:gd name="T39" fmla="*/ 31 h 44"/>
                <a:gd name="T40" fmla="*/ 83 w 125"/>
                <a:gd name="T41" fmla="*/ 33 h 44"/>
                <a:gd name="T42" fmla="*/ 93 w 125"/>
                <a:gd name="T43" fmla="*/ 37 h 44"/>
                <a:gd name="T44" fmla="*/ 101 w 125"/>
                <a:gd name="T45" fmla="*/ 42 h 44"/>
                <a:gd name="T46" fmla="*/ 104 w 125"/>
                <a:gd name="T47" fmla="*/ 43 h 44"/>
                <a:gd name="T48" fmla="*/ 108 w 125"/>
                <a:gd name="T49" fmla="*/ 43 h 44"/>
                <a:gd name="T50" fmla="*/ 110 w 125"/>
                <a:gd name="T51" fmla="*/ 44 h 44"/>
                <a:gd name="T52" fmla="*/ 113 w 125"/>
                <a:gd name="T53" fmla="*/ 43 h 44"/>
                <a:gd name="T54" fmla="*/ 116 w 125"/>
                <a:gd name="T55" fmla="*/ 42 h 44"/>
                <a:gd name="T56" fmla="*/ 118 w 125"/>
                <a:gd name="T57" fmla="*/ 41 h 44"/>
                <a:gd name="T58" fmla="*/ 120 w 125"/>
                <a:gd name="T59" fmla="*/ 39 h 44"/>
                <a:gd name="T60" fmla="*/ 123 w 125"/>
                <a:gd name="T61" fmla="*/ 37 h 44"/>
                <a:gd name="T62" fmla="*/ 124 w 125"/>
                <a:gd name="T63" fmla="*/ 33 h 44"/>
                <a:gd name="T64" fmla="*/ 125 w 125"/>
                <a:gd name="T65" fmla="*/ 31 h 44"/>
                <a:gd name="T66" fmla="*/ 125 w 125"/>
                <a:gd name="T67" fmla="*/ 28 h 44"/>
                <a:gd name="T68" fmla="*/ 124 w 125"/>
                <a:gd name="T69" fmla="*/ 25 h 44"/>
                <a:gd name="T70" fmla="*/ 123 w 125"/>
                <a:gd name="T71" fmla="*/ 23 h 44"/>
                <a:gd name="T72" fmla="*/ 121 w 125"/>
                <a:gd name="T73" fmla="*/ 19 h 44"/>
                <a:gd name="T74" fmla="*/ 119 w 125"/>
                <a:gd name="T75" fmla="*/ 17 h 44"/>
                <a:gd name="T76" fmla="*/ 117 w 125"/>
                <a:gd name="T77" fmla="*/ 16 h 44"/>
                <a:gd name="T78" fmla="*/ 104 w 125"/>
                <a:gd name="T79" fmla="*/ 9 h 44"/>
                <a:gd name="T80" fmla="*/ 90 w 125"/>
                <a:gd name="T81" fmla="*/ 4 h 44"/>
                <a:gd name="T82" fmla="*/ 76 w 125"/>
                <a:gd name="T83" fmla="*/ 1 h 44"/>
                <a:gd name="T84" fmla="*/ 62 w 125"/>
                <a:gd name="T85" fmla="*/ 0 h 44"/>
                <a:gd name="T86" fmla="*/ 49 w 125"/>
                <a:gd name="T87" fmla="*/ 1 h 44"/>
                <a:gd name="T88" fmla="*/ 35 w 125"/>
                <a:gd name="T89" fmla="*/ 4 h 44"/>
                <a:gd name="T90" fmla="*/ 21 w 125"/>
                <a:gd name="T91" fmla="*/ 9 h 44"/>
                <a:gd name="T92" fmla="*/ 8 w 125"/>
                <a:gd name="T93" fmla="*/ 16 h 44"/>
                <a:gd name="T94" fmla="*/ 8 w 125"/>
                <a:gd name="T9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 h="44">
                  <a:moveTo>
                    <a:pt x="8" y="15"/>
                  </a:moveTo>
                  <a:lnTo>
                    <a:pt x="6" y="17"/>
                  </a:lnTo>
                  <a:lnTo>
                    <a:pt x="4" y="19"/>
                  </a:lnTo>
                  <a:lnTo>
                    <a:pt x="2" y="23"/>
                  </a:lnTo>
                  <a:lnTo>
                    <a:pt x="1" y="25"/>
                  </a:lnTo>
                  <a:lnTo>
                    <a:pt x="0" y="28"/>
                  </a:lnTo>
                  <a:lnTo>
                    <a:pt x="0" y="31"/>
                  </a:lnTo>
                  <a:lnTo>
                    <a:pt x="1" y="33"/>
                  </a:lnTo>
                  <a:lnTo>
                    <a:pt x="2" y="37"/>
                  </a:lnTo>
                  <a:lnTo>
                    <a:pt x="6" y="40"/>
                  </a:lnTo>
                  <a:lnTo>
                    <a:pt x="9" y="42"/>
                  </a:lnTo>
                  <a:lnTo>
                    <a:pt x="12" y="43"/>
                  </a:lnTo>
                  <a:lnTo>
                    <a:pt x="15" y="44"/>
                  </a:lnTo>
                  <a:lnTo>
                    <a:pt x="20" y="43"/>
                  </a:lnTo>
                  <a:lnTo>
                    <a:pt x="24" y="42"/>
                  </a:lnTo>
                  <a:lnTo>
                    <a:pt x="32" y="37"/>
                  </a:lnTo>
                  <a:lnTo>
                    <a:pt x="42" y="33"/>
                  </a:lnTo>
                  <a:lnTo>
                    <a:pt x="53" y="31"/>
                  </a:lnTo>
                  <a:lnTo>
                    <a:pt x="62" y="30"/>
                  </a:lnTo>
                  <a:lnTo>
                    <a:pt x="72" y="31"/>
                  </a:lnTo>
                  <a:lnTo>
                    <a:pt x="83" y="33"/>
                  </a:lnTo>
                  <a:lnTo>
                    <a:pt x="93" y="37"/>
                  </a:lnTo>
                  <a:lnTo>
                    <a:pt x="101" y="42"/>
                  </a:lnTo>
                  <a:lnTo>
                    <a:pt x="104" y="43"/>
                  </a:lnTo>
                  <a:lnTo>
                    <a:pt x="108" y="43"/>
                  </a:lnTo>
                  <a:lnTo>
                    <a:pt x="110" y="44"/>
                  </a:lnTo>
                  <a:lnTo>
                    <a:pt x="113" y="43"/>
                  </a:lnTo>
                  <a:lnTo>
                    <a:pt x="116" y="42"/>
                  </a:lnTo>
                  <a:lnTo>
                    <a:pt x="118" y="41"/>
                  </a:lnTo>
                  <a:lnTo>
                    <a:pt x="120" y="39"/>
                  </a:lnTo>
                  <a:lnTo>
                    <a:pt x="123" y="37"/>
                  </a:lnTo>
                  <a:lnTo>
                    <a:pt x="124" y="33"/>
                  </a:lnTo>
                  <a:lnTo>
                    <a:pt x="125" y="31"/>
                  </a:lnTo>
                  <a:lnTo>
                    <a:pt x="125" y="28"/>
                  </a:lnTo>
                  <a:lnTo>
                    <a:pt x="124" y="25"/>
                  </a:lnTo>
                  <a:lnTo>
                    <a:pt x="123" y="23"/>
                  </a:lnTo>
                  <a:lnTo>
                    <a:pt x="121" y="19"/>
                  </a:lnTo>
                  <a:lnTo>
                    <a:pt x="119" y="17"/>
                  </a:lnTo>
                  <a:lnTo>
                    <a:pt x="117" y="16"/>
                  </a:lnTo>
                  <a:lnTo>
                    <a:pt x="104" y="9"/>
                  </a:lnTo>
                  <a:lnTo>
                    <a:pt x="90" y="4"/>
                  </a:lnTo>
                  <a:lnTo>
                    <a:pt x="76" y="1"/>
                  </a:lnTo>
                  <a:lnTo>
                    <a:pt x="62" y="0"/>
                  </a:lnTo>
                  <a:lnTo>
                    <a:pt x="49" y="1"/>
                  </a:lnTo>
                  <a:lnTo>
                    <a:pt x="35" y="4"/>
                  </a:lnTo>
                  <a:lnTo>
                    <a:pt x="21" y="9"/>
                  </a:lnTo>
                  <a:lnTo>
                    <a:pt x="8" y="16"/>
                  </a:ln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48">
            <a:extLst>
              <a:ext uri="{FF2B5EF4-FFF2-40B4-BE49-F238E27FC236}">
                <a16:creationId xmlns:a16="http://schemas.microsoft.com/office/drawing/2014/main" id="{7E291EF8-8DFB-4E89-938A-2D1B5BC32FEC}"/>
              </a:ext>
            </a:extLst>
          </p:cNvPr>
          <p:cNvSpPr>
            <a:spLocks noEditPoints="1"/>
          </p:cNvSpPr>
          <p:nvPr/>
        </p:nvSpPr>
        <p:spPr bwMode="auto">
          <a:xfrm>
            <a:off x="7323292" y="3335065"/>
            <a:ext cx="285750" cy="236538"/>
          </a:xfrm>
          <a:custGeom>
            <a:avLst/>
            <a:gdLst>
              <a:gd name="T0" fmla="*/ 855 w 900"/>
              <a:gd name="T1" fmla="*/ 363 h 748"/>
              <a:gd name="T2" fmla="*/ 810 w 900"/>
              <a:gd name="T3" fmla="*/ 373 h 748"/>
              <a:gd name="T4" fmla="*/ 849 w 900"/>
              <a:gd name="T5" fmla="*/ 261 h 748"/>
              <a:gd name="T6" fmla="*/ 870 w 900"/>
              <a:gd name="T7" fmla="*/ 299 h 748"/>
              <a:gd name="T8" fmla="*/ 682 w 900"/>
              <a:gd name="T9" fmla="*/ 548 h 748"/>
              <a:gd name="T10" fmla="*/ 550 w 900"/>
              <a:gd name="T11" fmla="*/ 497 h 748"/>
              <a:gd name="T12" fmla="*/ 382 w 900"/>
              <a:gd name="T13" fmla="*/ 461 h 748"/>
              <a:gd name="T14" fmla="*/ 383 w 900"/>
              <a:gd name="T15" fmla="*/ 166 h 748"/>
              <a:gd name="T16" fmla="*/ 552 w 900"/>
              <a:gd name="T17" fmla="*/ 133 h 748"/>
              <a:gd name="T18" fmla="*/ 685 w 900"/>
              <a:gd name="T19" fmla="*/ 83 h 748"/>
              <a:gd name="T20" fmla="*/ 780 w 900"/>
              <a:gd name="T21" fmla="*/ 595 h 748"/>
              <a:gd name="T22" fmla="*/ 83 w 900"/>
              <a:gd name="T23" fmla="*/ 442 h 748"/>
              <a:gd name="T24" fmla="*/ 49 w 900"/>
              <a:gd name="T25" fmla="*/ 417 h 748"/>
              <a:gd name="T26" fmla="*/ 32 w 900"/>
              <a:gd name="T27" fmla="*/ 378 h 748"/>
              <a:gd name="T28" fmla="*/ 32 w 900"/>
              <a:gd name="T29" fmla="*/ 264 h 748"/>
              <a:gd name="T30" fmla="*/ 48 w 900"/>
              <a:gd name="T31" fmla="*/ 219 h 748"/>
              <a:gd name="T32" fmla="*/ 82 w 900"/>
              <a:gd name="T33" fmla="*/ 187 h 748"/>
              <a:gd name="T34" fmla="*/ 165 w 900"/>
              <a:gd name="T35" fmla="*/ 179 h 748"/>
              <a:gd name="T36" fmla="*/ 270 w 900"/>
              <a:gd name="T37" fmla="*/ 450 h 748"/>
              <a:gd name="T38" fmla="*/ 120 w 900"/>
              <a:gd name="T39" fmla="*/ 448 h 748"/>
              <a:gd name="T40" fmla="*/ 808 w 900"/>
              <a:gd name="T41" fmla="*/ 8 h 748"/>
              <a:gd name="T42" fmla="*/ 792 w 900"/>
              <a:gd name="T43" fmla="*/ 0 h 748"/>
              <a:gd name="T44" fmla="*/ 638 w 900"/>
              <a:gd name="T45" fmla="*/ 72 h 748"/>
              <a:gd name="T46" fmla="*/ 464 w 900"/>
              <a:gd name="T47" fmla="*/ 122 h 748"/>
              <a:gd name="T48" fmla="*/ 225 w 900"/>
              <a:gd name="T49" fmla="*/ 148 h 748"/>
              <a:gd name="T50" fmla="*/ 85 w 900"/>
              <a:gd name="T51" fmla="*/ 154 h 748"/>
              <a:gd name="T52" fmla="*/ 35 w 900"/>
              <a:gd name="T53" fmla="*/ 187 h 748"/>
              <a:gd name="T54" fmla="*/ 5 w 900"/>
              <a:gd name="T55" fmla="*/ 243 h 748"/>
              <a:gd name="T56" fmla="*/ 1 w 900"/>
              <a:gd name="T57" fmla="*/ 371 h 748"/>
              <a:gd name="T58" fmla="*/ 19 w 900"/>
              <a:gd name="T59" fmla="*/ 427 h 748"/>
              <a:gd name="T60" fmla="*/ 61 w 900"/>
              <a:gd name="T61" fmla="*/ 464 h 748"/>
              <a:gd name="T62" fmla="*/ 120 w 900"/>
              <a:gd name="T63" fmla="*/ 478 h 748"/>
              <a:gd name="T64" fmla="*/ 270 w 900"/>
              <a:gd name="T65" fmla="*/ 480 h 748"/>
              <a:gd name="T66" fmla="*/ 288 w 900"/>
              <a:gd name="T67" fmla="*/ 584 h 748"/>
              <a:gd name="T68" fmla="*/ 335 w 900"/>
              <a:gd name="T69" fmla="*/ 672 h 748"/>
              <a:gd name="T70" fmla="*/ 408 w 900"/>
              <a:gd name="T71" fmla="*/ 737 h 748"/>
              <a:gd name="T72" fmla="*/ 439 w 900"/>
              <a:gd name="T73" fmla="*/ 746 h 748"/>
              <a:gd name="T74" fmla="*/ 446 w 900"/>
              <a:gd name="T75" fmla="*/ 731 h 748"/>
              <a:gd name="T76" fmla="*/ 438 w 900"/>
              <a:gd name="T77" fmla="*/ 719 h 748"/>
              <a:gd name="T78" fmla="*/ 370 w 900"/>
              <a:gd name="T79" fmla="*/ 666 h 748"/>
              <a:gd name="T80" fmla="*/ 323 w 900"/>
              <a:gd name="T81" fmla="*/ 592 h 748"/>
              <a:gd name="T82" fmla="*/ 301 w 900"/>
              <a:gd name="T83" fmla="*/ 502 h 748"/>
              <a:gd name="T84" fmla="*/ 448 w 900"/>
              <a:gd name="T85" fmla="*/ 503 h 748"/>
              <a:gd name="T86" fmla="*/ 595 w 900"/>
              <a:gd name="T87" fmla="*/ 543 h 748"/>
              <a:gd name="T88" fmla="*/ 761 w 900"/>
              <a:gd name="T89" fmla="*/ 619 h 748"/>
              <a:gd name="T90" fmla="*/ 802 w 900"/>
              <a:gd name="T91" fmla="*/ 632 h 748"/>
              <a:gd name="T92" fmla="*/ 810 w 900"/>
              <a:gd name="T93" fmla="*/ 403 h 748"/>
              <a:gd name="T94" fmla="*/ 854 w 900"/>
              <a:gd name="T95" fmla="*/ 398 h 748"/>
              <a:gd name="T96" fmla="*/ 883 w 900"/>
              <a:gd name="T97" fmla="*/ 379 h 748"/>
              <a:gd name="T98" fmla="*/ 897 w 900"/>
              <a:gd name="T99" fmla="*/ 350 h 748"/>
              <a:gd name="T100" fmla="*/ 897 w 900"/>
              <a:gd name="T101" fmla="*/ 284 h 748"/>
              <a:gd name="T102" fmla="*/ 881 w 900"/>
              <a:gd name="T103" fmla="*/ 251 h 748"/>
              <a:gd name="T104" fmla="*/ 853 w 900"/>
              <a:gd name="T105" fmla="*/ 22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748">
                <a:moveTo>
                  <a:pt x="870" y="336"/>
                </a:moveTo>
                <a:lnTo>
                  <a:pt x="869" y="345"/>
                </a:lnTo>
                <a:lnTo>
                  <a:pt x="865" y="352"/>
                </a:lnTo>
                <a:lnTo>
                  <a:pt x="861" y="357"/>
                </a:lnTo>
                <a:lnTo>
                  <a:pt x="855" y="363"/>
                </a:lnTo>
                <a:lnTo>
                  <a:pt x="848" y="367"/>
                </a:lnTo>
                <a:lnTo>
                  <a:pt x="841" y="370"/>
                </a:lnTo>
                <a:lnTo>
                  <a:pt x="832" y="372"/>
                </a:lnTo>
                <a:lnTo>
                  <a:pt x="825" y="373"/>
                </a:lnTo>
                <a:lnTo>
                  <a:pt x="810" y="373"/>
                </a:lnTo>
                <a:lnTo>
                  <a:pt x="810" y="254"/>
                </a:lnTo>
                <a:lnTo>
                  <a:pt x="825" y="254"/>
                </a:lnTo>
                <a:lnTo>
                  <a:pt x="833" y="254"/>
                </a:lnTo>
                <a:lnTo>
                  <a:pt x="841" y="257"/>
                </a:lnTo>
                <a:lnTo>
                  <a:pt x="849" y="261"/>
                </a:lnTo>
                <a:lnTo>
                  <a:pt x="856" y="267"/>
                </a:lnTo>
                <a:lnTo>
                  <a:pt x="861" y="274"/>
                </a:lnTo>
                <a:lnTo>
                  <a:pt x="865" y="281"/>
                </a:lnTo>
                <a:lnTo>
                  <a:pt x="869" y="290"/>
                </a:lnTo>
                <a:lnTo>
                  <a:pt x="870" y="299"/>
                </a:lnTo>
                <a:lnTo>
                  <a:pt x="870" y="336"/>
                </a:lnTo>
                <a:close/>
                <a:moveTo>
                  <a:pt x="780" y="595"/>
                </a:moveTo>
                <a:lnTo>
                  <a:pt x="774" y="593"/>
                </a:lnTo>
                <a:lnTo>
                  <a:pt x="730" y="570"/>
                </a:lnTo>
                <a:lnTo>
                  <a:pt x="682" y="548"/>
                </a:lnTo>
                <a:lnTo>
                  <a:pt x="658" y="537"/>
                </a:lnTo>
                <a:lnTo>
                  <a:pt x="632" y="526"/>
                </a:lnTo>
                <a:lnTo>
                  <a:pt x="607" y="517"/>
                </a:lnTo>
                <a:lnTo>
                  <a:pt x="579" y="507"/>
                </a:lnTo>
                <a:lnTo>
                  <a:pt x="550" y="497"/>
                </a:lnTo>
                <a:lnTo>
                  <a:pt x="520" y="489"/>
                </a:lnTo>
                <a:lnTo>
                  <a:pt x="488" y="480"/>
                </a:lnTo>
                <a:lnTo>
                  <a:pt x="455" y="474"/>
                </a:lnTo>
                <a:lnTo>
                  <a:pt x="419" y="468"/>
                </a:lnTo>
                <a:lnTo>
                  <a:pt x="382" y="461"/>
                </a:lnTo>
                <a:lnTo>
                  <a:pt x="342" y="457"/>
                </a:lnTo>
                <a:lnTo>
                  <a:pt x="300" y="453"/>
                </a:lnTo>
                <a:lnTo>
                  <a:pt x="300" y="174"/>
                </a:lnTo>
                <a:lnTo>
                  <a:pt x="342" y="170"/>
                </a:lnTo>
                <a:lnTo>
                  <a:pt x="383" y="166"/>
                </a:lnTo>
                <a:lnTo>
                  <a:pt x="420" y="161"/>
                </a:lnTo>
                <a:lnTo>
                  <a:pt x="456" y="155"/>
                </a:lnTo>
                <a:lnTo>
                  <a:pt x="490" y="148"/>
                </a:lnTo>
                <a:lnTo>
                  <a:pt x="521" y="140"/>
                </a:lnTo>
                <a:lnTo>
                  <a:pt x="552" y="133"/>
                </a:lnTo>
                <a:lnTo>
                  <a:pt x="581" y="123"/>
                </a:lnTo>
                <a:lnTo>
                  <a:pt x="609" y="115"/>
                </a:lnTo>
                <a:lnTo>
                  <a:pt x="634" y="105"/>
                </a:lnTo>
                <a:lnTo>
                  <a:pt x="660" y="94"/>
                </a:lnTo>
                <a:lnTo>
                  <a:pt x="685" y="83"/>
                </a:lnTo>
                <a:lnTo>
                  <a:pt x="733" y="62"/>
                </a:lnTo>
                <a:lnTo>
                  <a:pt x="780" y="39"/>
                </a:lnTo>
                <a:lnTo>
                  <a:pt x="780" y="239"/>
                </a:lnTo>
                <a:lnTo>
                  <a:pt x="780" y="388"/>
                </a:lnTo>
                <a:lnTo>
                  <a:pt x="780" y="595"/>
                </a:lnTo>
                <a:close/>
                <a:moveTo>
                  <a:pt x="120" y="448"/>
                </a:moveTo>
                <a:lnTo>
                  <a:pt x="110" y="447"/>
                </a:lnTo>
                <a:lnTo>
                  <a:pt x="101" y="446"/>
                </a:lnTo>
                <a:lnTo>
                  <a:pt x="92" y="444"/>
                </a:lnTo>
                <a:lnTo>
                  <a:pt x="83" y="442"/>
                </a:lnTo>
                <a:lnTo>
                  <a:pt x="75" y="438"/>
                </a:lnTo>
                <a:lnTo>
                  <a:pt x="67" y="434"/>
                </a:lnTo>
                <a:lnTo>
                  <a:pt x="61" y="429"/>
                </a:lnTo>
                <a:lnTo>
                  <a:pt x="55" y="424"/>
                </a:lnTo>
                <a:lnTo>
                  <a:pt x="49" y="417"/>
                </a:lnTo>
                <a:lnTo>
                  <a:pt x="44" y="411"/>
                </a:lnTo>
                <a:lnTo>
                  <a:pt x="40" y="403"/>
                </a:lnTo>
                <a:lnTo>
                  <a:pt x="36" y="395"/>
                </a:lnTo>
                <a:lnTo>
                  <a:pt x="34" y="386"/>
                </a:lnTo>
                <a:lnTo>
                  <a:pt x="32" y="378"/>
                </a:lnTo>
                <a:lnTo>
                  <a:pt x="31" y="368"/>
                </a:lnTo>
                <a:lnTo>
                  <a:pt x="30" y="358"/>
                </a:lnTo>
                <a:lnTo>
                  <a:pt x="30" y="284"/>
                </a:lnTo>
                <a:lnTo>
                  <a:pt x="31" y="274"/>
                </a:lnTo>
                <a:lnTo>
                  <a:pt x="32" y="264"/>
                </a:lnTo>
                <a:lnTo>
                  <a:pt x="33" y="255"/>
                </a:lnTo>
                <a:lnTo>
                  <a:pt x="36" y="245"/>
                </a:lnTo>
                <a:lnTo>
                  <a:pt x="40" y="236"/>
                </a:lnTo>
                <a:lnTo>
                  <a:pt x="44" y="227"/>
                </a:lnTo>
                <a:lnTo>
                  <a:pt x="48" y="219"/>
                </a:lnTo>
                <a:lnTo>
                  <a:pt x="55" y="212"/>
                </a:lnTo>
                <a:lnTo>
                  <a:pt x="60" y="204"/>
                </a:lnTo>
                <a:lnTo>
                  <a:pt x="67" y="198"/>
                </a:lnTo>
                <a:lnTo>
                  <a:pt x="74" y="193"/>
                </a:lnTo>
                <a:lnTo>
                  <a:pt x="82" y="187"/>
                </a:lnTo>
                <a:lnTo>
                  <a:pt x="91" y="183"/>
                </a:lnTo>
                <a:lnTo>
                  <a:pt x="101" y="181"/>
                </a:lnTo>
                <a:lnTo>
                  <a:pt x="110" y="179"/>
                </a:lnTo>
                <a:lnTo>
                  <a:pt x="120" y="179"/>
                </a:lnTo>
                <a:lnTo>
                  <a:pt x="165" y="179"/>
                </a:lnTo>
                <a:lnTo>
                  <a:pt x="193" y="178"/>
                </a:lnTo>
                <a:lnTo>
                  <a:pt x="219" y="178"/>
                </a:lnTo>
                <a:lnTo>
                  <a:pt x="245" y="177"/>
                </a:lnTo>
                <a:lnTo>
                  <a:pt x="270" y="175"/>
                </a:lnTo>
                <a:lnTo>
                  <a:pt x="270" y="450"/>
                </a:lnTo>
                <a:lnTo>
                  <a:pt x="245" y="449"/>
                </a:lnTo>
                <a:lnTo>
                  <a:pt x="219" y="448"/>
                </a:lnTo>
                <a:lnTo>
                  <a:pt x="193" y="448"/>
                </a:lnTo>
                <a:lnTo>
                  <a:pt x="165" y="448"/>
                </a:lnTo>
                <a:lnTo>
                  <a:pt x="120" y="448"/>
                </a:lnTo>
                <a:close/>
                <a:moveTo>
                  <a:pt x="825" y="224"/>
                </a:moveTo>
                <a:lnTo>
                  <a:pt x="810" y="224"/>
                </a:lnTo>
                <a:lnTo>
                  <a:pt x="810" y="15"/>
                </a:lnTo>
                <a:lnTo>
                  <a:pt x="809" y="11"/>
                </a:lnTo>
                <a:lnTo>
                  <a:pt x="808" y="8"/>
                </a:lnTo>
                <a:lnTo>
                  <a:pt x="805" y="4"/>
                </a:lnTo>
                <a:lnTo>
                  <a:pt x="802" y="2"/>
                </a:lnTo>
                <a:lnTo>
                  <a:pt x="799" y="0"/>
                </a:lnTo>
                <a:lnTo>
                  <a:pt x="795" y="0"/>
                </a:lnTo>
                <a:lnTo>
                  <a:pt x="792" y="0"/>
                </a:lnTo>
                <a:lnTo>
                  <a:pt x="787" y="1"/>
                </a:lnTo>
                <a:lnTo>
                  <a:pt x="779" y="5"/>
                </a:lnTo>
                <a:lnTo>
                  <a:pt x="724" y="33"/>
                </a:lnTo>
                <a:lnTo>
                  <a:pt x="668" y="59"/>
                </a:lnTo>
                <a:lnTo>
                  <a:pt x="638" y="72"/>
                </a:lnTo>
                <a:lnTo>
                  <a:pt x="607" y="83"/>
                </a:lnTo>
                <a:lnTo>
                  <a:pt x="574" y="94"/>
                </a:lnTo>
                <a:lnTo>
                  <a:pt x="539" y="105"/>
                </a:lnTo>
                <a:lnTo>
                  <a:pt x="503" y="113"/>
                </a:lnTo>
                <a:lnTo>
                  <a:pt x="464" y="122"/>
                </a:lnTo>
                <a:lnTo>
                  <a:pt x="423" y="129"/>
                </a:lnTo>
                <a:lnTo>
                  <a:pt x="379" y="136"/>
                </a:lnTo>
                <a:lnTo>
                  <a:pt x="331" y="141"/>
                </a:lnTo>
                <a:lnTo>
                  <a:pt x="279" y="146"/>
                </a:lnTo>
                <a:lnTo>
                  <a:pt x="225" y="148"/>
                </a:lnTo>
                <a:lnTo>
                  <a:pt x="165" y="149"/>
                </a:lnTo>
                <a:lnTo>
                  <a:pt x="120" y="149"/>
                </a:lnTo>
                <a:lnTo>
                  <a:pt x="108" y="149"/>
                </a:lnTo>
                <a:lnTo>
                  <a:pt x="95" y="151"/>
                </a:lnTo>
                <a:lnTo>
                  <a:pt x="85" y="154"/>
                </a:lnTo>
                <a:lnTo>
                  <a:pt x="73" y="158"/>
                </a:lnTo>
                <a:lnTo>
                  <a:pt x="62" y="165"/>
                </a:lnTo>
                <a:lnTo>
                  <a:pt x="52" y="171"/>
                </a:lnTo>
                <a:lnTo>
                  <a:pt x="44" y="179"/>
                </a:lnTo>
                <a:lnTo>
                  <a:pt x="35" y="187"/>
                </a:lnTo>
                <a:lnTo>
                  <a:pt x="27" y="197"/>
                </a:lnTo>
                <a:lnTo>
                  <a:pt x="20" y="208"/>
                </a:lnTo>
                <a:lnTo>
                  <a:pt x="15" y="218"/>
                </a:lnTo>
                <a:lnTo>
                  <a:pt x="10" y="230"/>
                </a:lnTo>
                <a:lnTo>
                  <a:pt x="5" y="243"/>
                </a:lnTo>
                <a:lnTo>
                  <a:pt x="2" y="256"/>
                </a:lnTo>
                <a:lnTo>
                  <a:pt x="1" y="270"/>
                </a:lnTo>
                <a:lnTo>
                  <a:pt x="0" y="284"/>
                </a:lnTo>
                <a:lnTo>
                  <a:pt x="0" y="358"/>
                </a:lnTo>
                <a:lnTo>
                  <a:pt x="1" y="371"/>
                </a:lnTo>
                <a:lnTo>
                  <a:pt x="2" y="383"/>
                </a:lnTo>
                <a:lnTo>
                  <a:pt x="5" y="396"/>
                </a:lnTo>
                <a:lnTo>
                  <a:pt x="9" y="407"/>
                </a:lnTo>
                <a:lnTo>
                  <a:pt x="14" y="417"/>
                </a:lnTo>
                <a:lnTo>
                  <a:pt x="19" y="427"/>
                </a:lnTo>
                <a:lnTo>
                  <a:pt x="26" y="436"/>
                </a:lnTo>
                <a:lnTo>
                  <a:pt x="33" y="444"/>
                </a:lnTo>
                <a:lnTo>
                  <a:pt x="42" y="451"/>
                </a:lnTo>
                <a:lnTo>
                  <a:pt x="51" y="459"/>
                </a:lnTo>
                <a:lnTo>
                  <a:pt x="61" y="464"/>
                </a:lnTo>
                <a:lnTo>
                  <a:pt x="72" y="470"/>
                </a:lnTo>
                <a:lnTo>
                  <a:pt x="82" y="473"/>
                </a:lnTo>
                <a:lnTo>
                  <a:pt x="95" y="476"/>
                </a:lnTo>
                <a:lnTo>
                  <a:pt x="107" y="477"/>
                </a:lnTo>
                <a:lnTo>
                  <a:pt x="120" y="478"/>
                </a:lnTo>
                <a:lnTo>
                  <a:pt x="165" y="478"/>
                </a:lnTo>
                <a:lnTo>
                  <a:pt x="193" y="478"/>
                </a:lnTo>
                <a:lnTo>
                  <a:pt x="219" y="478"/>
                </a:lnTo>
                <a:lnTo>
                  <a:pt x="245" y="479"/>
                </a:lnTo>
                <a:lnTo>
                  <a:pt x="270" y="480"/>
                </a:lnTo>
                <a:lnTo>
                  <a:pt x="271" y="502"/>
                </a:lnTo>
                <a:lnTo>
                  <a:pt x="273" y="523"/>
                </a:lnTo>
                <a:lnTo>
                  <a:pt x="277" y="543"/>
                </a:lnTo>
                <a:lnTo>
                  <a:pt x="281" y="564"/>
                </a:lnTo>
                <a:lnTo>
                  <a:pt x="288" y="584"/>
                </a:lnTo>
                <a:lnTo>
                  <a:pt x="295" y="603"/>
                </a:lnTo>
                <a:lnTo>
                  <a:pt x="303" y="622"/>
                </a:lnTo>
                <a:lnTo>
                  <a:pt x="312" y="639"/>
                </a:lnTo>
                <a:lnTo>
                  <a:pt x="323" y="656"/>
                </a:lnTo>
                <a:lnTo>
                  <a:pt x="335" y="672"/>
                </a:lnTo>
                <a:lnTo>
                  <a:pt x="348" y="687"/>
                </a:lnTo>
                <a:lnTo>
                  <a:pt x="362" y="701"/>
                </a:lnTo>
                <a:lnTo>
                  <a:pt x="375" y="715"/>
                </a:lnTo>
                <a:lnTo>
                  <a:pt x="390" y="726"/>
                </a:lnTo>
                <a:lnTo>
                  <a:pt x="408" y="737"/>
                </a:lnTo>
                <a:lnTo>
                  <a:pt x="425" y="746"/>
                </a:lnTo>
                <a:lnTo>
                  <a:pt x="428" y="748"/>
                </a:lnTo>
                <a:lnTo>
                  <a:pt x="431" y="748"/>
                </a:lnTo>
                <a:lnTo>
                  <a:pt x="435" y="747"/>
                </a:lnTo>
                <a:lnTo>
                  <a:pt x="439" y="746"/>
                </a:lnTo>
                <a:lnTo>
                  <a:pt x="442" y="742"/>
                </a:lnTo>
                <a:lnTo>
                  <a:pt x="444" y="739"/>
                </a:lnTo>
                <a:lnTo>
                  <a:pt x="445" y="737"/>
                </a:lnTo>
                <a:lnTo>
                  <a:pt x="446" y="734"/>
                </a:lnTo>
                <a:lnTo>
                  <a:pt x="446" y="731"/>
                </a:lnTo>
                <a:lnTo>
                  <a:pt x="445" y="727"/>
                </a:lnTo>
                <a:lnTo>
                  <a:pt x="444" y="725"/>
                </a:lnTo>
                <a:lnTo>
                  <a:pt x="442" y="723"/>
                </a:lnTo>
                <a:lnTo>
                  <a:pt x="440" y="721"/>
                </a:lnTo>
                <a:lnTo>
                  <a:pt x="438" y="719"/>
                </a:lnTo>
                <a:lnTo>
                  <a:pt x="423" y="711"/>
                </a:lnTo>
                <a:lnTo>
                  <a:pt x="409" y="702"/>
                </a:lnTo>
                <a:lnTo>
                  <a:pt x="395" y="691"/>
                </a:lnTo>
                <a:lnTo>
                  <a:pt x="382" y="679"/>
                </a:lnTo>
                <a:lnTo>
                  <a:pt x="370" y="666"/>
                </a:lnTo>
                <a:lnTo>
                  <a:pt x="359" y="654"/>
                </a:lnTo>
                <a:lnTo>
                  <a:pt x="349" y="639"/>
                </a:lnTo>
                <a:lnTo>
                  <a:pt x="339" y="624"/>
                </a:lnTo>
                <a:lnTo>
                  <a:pt x="331" y="608"/>
                </a:lnTo>
                <a:lnTo>
                  <a:pt x="323" y="592"/>
                </a:lnTo>
                <a:lnTo>
                  <a:pt x="317" y="574"/>
                </a:lnTo>
                <a:lnTo>
                  <a:pt x="311" y="556"/>
                </a:lnTo>
                <a:lnTo>
                  <a:pt x="306" y="539"/>
                </a:lnTo>
                <a:lnTo>
                  <a:pt x="303" y="520"/>
                </a:lnTo>
                <a:lnTo>
                  <a:pt x="301" y="502"/>
                </a:lnTo>
                <a:lnTo>
                  <a:pt x="301" y="482"/>
                </a:lnTo>
                <a:lnTo>
                  <a:pt x="340" y="487"/>
                </a:lnTo>
                <a:lnTo>
                  <a:pt x="379" y="491"/>
                </a:lnTo>
                <a:lnTo>
                  <a:pt x="415" y="496"/>
                </a:lnTo>
                <a:lnTo>
                  <a:pt x="448" y="503"/>
                </a:lnTo>
                <a:lnTo>
                  <a:pt x="480" y="509"/>
                </a:lnTo>
                <a:lnTo>
                  <a:pt x="511" y="517"/>
                </a:lnTo>
                <a:lnTo>
                  <a:pt x="540" y="525"/>
                </a:lnTo>
                <a:lnTo>
                  <a:pt x="568" y="534"/>
                </a:lnTo>
                <a:lnTo>
                  <a:pt x="595" y="543"/>
                </a:lnTo>
                <a:lnTo>
                  <a:pt x="620" y="553"/>
                </a:lnTo>
                <a:lnTo>
                  <a:pt x="645" y="564"/>
                </a:lnTo>
                <a:lnTo>
                  <a:pt x="669" y="574"/>
                </a:lnTo>
                <a:lnTo>
                  <a:pt x="716" y="597"/>
                </a:lnTo>
                <a:lnTo>
                  <a:pt x="761" y="619"/>
                </a:lnTo>
                <a:lnTo>
                  <a:pt x="787" y="632"/>
                </a:lnTo>
                <a:lnTo>
                  <a:pt x="792" y="634"/>
                </a:lnTo>
                <a:lnTo>
                  <a:pt x="795" y="634"/>
                </a:lnTo>
                <a:lnTo>
                  <a:pt x="799" y="633"/>
                </a:lnTo>
                <a:lnTo>
                  <a:pt x="802" y="632"/>
                </a:lnTo>
                <a:lnTo>
                  <a:pt x="805" y="630"/>
                </a:lnTo>
                <a:lnTo>
                  <a:pt x="808" y="627"/>
                </a:lnTo>
                <a:lnTo>
                  <a:pt x="809" y="623"/>
                </a:lnTo>
                <a:lnTo>
                  <a:pt x="810" y="619"/>
                </a:lnTo>
                <a:lnTo>
                  <a:pt x="810" y="403"/>
                </a:lnTo>
                <a:lnTo>
                  <a:pt x="825" y="403"/>
                </a:lnTo>
                <a:lnTo>
                  <a:pt x="832" y="402"/>
                </a:lnTo>
                <a:lnTo>
                  <a:pt x="840" y="401"/>
                </a:lnTo>
                <a:lnTo>
                  <a:pt x="847" y="400"/>
                </a:lnTo>
                <a:lnTo>
                  <a:pt x="854" y="398"/>
                </a:lnTo>
                <a:lnTo>
                  <a:pt x="860" y="395"/>
                </a:lnTo>
                <a:lnTo>
                  <a:pt x="866" y="392"/>
                </a:lnTo>
                <a:lnTo>
                  <a:pt x="873" y="388"/>
                </a:lnTo>
                <a:lnTo>
                  <a:pt x="877" y="384"/>
                </a:lnTo>
                <a:lnTo>
                  <a:pt x="883" y="379"/>
                </a:lnTo>
                <a:lnTo>
                  <a:pt x="887" y="373"/>
                </a:lnTo>
                <a:lnTo>
                  <a:pt x="890" y="368"/>
                </a:lnTo>
                <a:lnTo>
                  <a:pt x="893" y="363"/>
                </a:lnTo>
                <a:lnTo>
                  <a:pt x="896" y="356"/>
                </a:lnTo>
                <a:lnTo>
                  <a:pt x="897" y="350"/>
                </a:lnTo>
                <a:lnTo>
                  <a:pt x="899" y="342"/>
                </a:lnTo>
                <a:lnTo>
                  <a:pt x="900" y="336"/>
                </a:lnTo>
                <a:lnTo>
                  <a:pt x="900" y="299"/>
                </a:lnTo>
                <a:lnTo>
                  <a:pt x="899" y="291"/>
                </a:lnTo>
                <a:lnTo>
                  <a:pt x="897" y="284"/>
                </a:lnTo>
                <a:lnTo>
                  <a:pt x="895" y="276"/>
                </a:lnTo>
                <a:lnTo>
                  <a:pt x="893" y="270"/>
                </a:lnTo>
                <a:lnTo>
                  <a:pt x="890" y="263"/>
                </a:lnTo>
                <a:lnTo>
                  <a:pt x="886" y="257"/>
                </a:lnTo>
                <a:lnTo>
                  <a:pt x="881" y="251"/>
                </a:lnTo>
                <a:lnTo>
                  <a:pt x="877" y="246"/>
                </a:lnTo>
                <a:lnTo>
                  <a:pt x="872" y="241"/>
                </a:lnTo>
                <a:lnTo>
                  <a:pt x="865" y="236"/>
                </a:lnTo>
                <a:lnTo>
                  <a:pt x="859" y="232"/>
                </a:lnTo>
                <a:lnTo>
                  <a:pt x="853" y="229"/>
                </a:lnTo>
                <a:lnTo>
                  <a:pt x="846" y="227"/>
                </a:lnTo>
                <a:lnTo>
                  <a:pt x="839" y="225"/>
                </a:lnTo>
                <a:lnTo>
                  <a:pt x="832" y="224"/>
                </a:lnTo>
                <a:lnTo>
                  <a:pt x="825"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8593C0B2-FADD-4438-8A8C-AFE7D8FAD365}"/>
              </a:ext>
            </a:extLst>
          </p:cNvPr>
          <p:cNvGrpSpPr/>
          <p:nvPr/>
        </p:nvGrpSpPr>
        <p:grpSpPr>
          <a:xfrm>
            <a:off x="7323292" y="4551789"/>
            <a:ext cx="285750" cy="285750"/>
            <a:chOff x="9882188" y="1354138"/>
            <a:chExt cx="285750" cy="285750"/>
          </a:xfrm>
          <a:solidFill>
            <a:schemeClr val="bg1"/>
          </a:solidFill>
        </p:grpSpPr>
        <p:sp>
          <p:nvSpPr>
            <p:cNvPr id="209" name="Freeform 186">
              <a:extLst>
                <a:ext uri="{FF2B5EF4-FFF2-40B4-BE49-F238E27FC236}">
                  <a16:creationId xmlns:a16="http://schemas.microsoft.com/office/drawing/2014/main" id="{DDBF349B-448E-46C1-A496-523CD652E948}"/>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7">
              <a:extLst>
                <a:ext uri="{FF2B5EF4-FFF2-40B4-BE49-F238E27FC236}">
                  <a16:creationId xmlns:a16="http://schemas.microsoft.com/office/drawing/2014/main" id="{D9945783-1B36-46A1-A435-3F72F4469A2E}"/>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8">
              <a:extLst>
                <a:ext uri="{FF2B5EF4-FFF2-40B4-BE49-F238E27FC236}">
                  <a16:creationId xmlns:a16="http://schemas.microsoft.com/office/drawing/2014/main" id="{92598D3E-C116-42A5-B31F-A3DC1ED9D823}"/>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89">
              <a:extLst>
                <a:ext uri="{FF2B5EF4-FFF2-40B4-BE49-F238E27FC236}">
                  <a16:creationId xmlns:a16="http://schemas.microsoft.com/office/drawing/2014/main" id="{A8ADD9A7-1EEC-4F7A-89A5-90EBD41CFF88}"/>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0">
              <a:extLst>
                <a:ext uri="{FF2B5EF4-FFF2-40B4-BE49-F238E27FC236}">
                  <a16:creationId xmlns:a16="http://schemas.microsoft.com/office/drawing/2014/main" id="{D23A8743-2EC8-4BEC-8EA9-E3E0E44B37D8}"/>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1">
              <a:extLst>
                <a:ext uri="{FF2B5EF4-FFF2-40B4-BE49-F238E27FC236}">
                  <a16:creationId xmlns:a16="http://schemas.microsoft.com/office/drawing/2014/main" id="{3542CEB7-638E-49A7-BBCE-D3910B07658D}"/>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95FEE3E6-3AC7-449D-BDCD-E87B15267A70}"/>
              </a:ext>
            </a:extLst>
          </p:cNvPr>
          <p:cNvGrpSpPr/>
          <p:nvPr/>
        </p:nvGrpSpPr>
        <p:grpSpPr>
          <a:xfrm>
            <a:off x="7322498" y="5811374"/>
            <a:ext cx="287338" cy="249238"/>
            <a:chOff x="8736013" y="2536825"/>
            <a:chExt cx="287338" cy="249238"/>
          </a:xfrm>
          <a:solidFill>
            <a:schemeClr val="bg1"/>
          </a:solidFill>
        </p:grpSpPr>
        <p:sp>
          <p:nvSpPr>
            <p:cNvPr id="216" name="Freeform 219">
              <a:extLst>
                <a:ext uri="{FF2B5EF4-FFF2-40B4-BE49-F238E27FC236}">
                  <a16:creationId xmlns:a16="http://schemas.microsoft.com/office/drawing/2014/main" id="{64500202-DC6B-4F6C-BC84-E548B0E05D17}"/>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0">
              <a:extLst>
                <a:ext uri="{FF2B5EF4-FFF2-40B4-BE49-F238E27FC236}">
                  <a16:creationId xmlns:a16="http://schemas.microsoft.com/office/drawing/2014/main" id="{6C2BE889-22F7-4BB2-ADA8-CD1C74AE6D98}"/>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1">
              <a:extLst>
                <a:ext uri="{FF2B5EF4-FFF2-40B4-BE49-F238E27FC236}">
                  <a16:creationId xmlns:a16="http://schemas.microsoft.com/office/drawing/2014/main" id="{C8D217FA-1D09-4CF9-AB7D-8CA91BD787C2}"/>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2">
              <a:extLst>
                <a:ext uri="{FF2B5EF4-FFF2-40B4-BE49-F238E27FC236}">
                  <a16:creationId xmlns:a16="http://schemas.microsoft.com/office/drawing/2014/main" id="{0843EE03-FE9B-4218-A6CF-1F1F7CE4E55F}"/>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3">
              <a:extLst>
                <a:ext uri="{FF2B5EF4-FFF2-40B4-BE49-F238E27FC236}">
                  <a16:creationId xmlns:a16="http://schemas.microsoft.com/office/drawing/2014/main" id="{4AB4DB9D-D1DE-4C15-8A05-07DA7A513B1D}"/>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4">
              <a:extLst>
                <a:ext uri="{FF2B5EF4-FFF2-40B4-BE49-F238E27FC236}">
                  <a16:creationId xmlns:a16="http://schemas.microsoft.com/office/drawing/2014/main" id="{08BACB0E-E182-4A58-84D2-91E052768663}"/>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993A2164-7A05-4719-984E-2FCB12DE6C8F}"/>
              </a:ext>
            </a:extLst>
          </p:cNvPr>
          <p:cNvGrpSpPr/>
          <p:nvPr/>
        </p:nvGrpSpPr>
        <p:grpSpPr>
          <a:xfrm>
            <a:off x="7589992" y="2035575"/>
            <a:ext cx="4236479" cy="2889236"/>
            <a:chOff x="6591168" y="1654410"/>
            <a:chExt cx="4236479" cy="2889236"/>
          </a:xfrm>
        </p:grpSpPr>
        <p:sp>
          <p:nvSpPr>
            <p:cNvPr id="223" name="TextBox 222">
              <a:extLst>
                <a:ext uri="{FF2B5EF4-FFF2-40B4-BE49-F238E27FC236}">
                  <a16:creationId xmlns:a16="http://schemas.microsoft.com/office/drawing/2014/main" id="{585E9D8C-9479-4D5E-8AD5-04A12A575C68}"/>
                </a:ext>
              </a:extLst>
            </p:cNvPr>
            <p:cNvSpPr txBox="1"/>
            <p:nvPr/>
          </p:nvSpPr>
          <p:spPr>
            <a:xfrm>
              <a:off x="6591168" y="2143879"/>
              <a:ext cx="4236479" cy="2399767"/>
            </a:xfrm>
            <a:prstGeom prst="rect">
              <a:avLst/>
            </a:prstGeom>
            <a:noFill/>
            <a:ln w="6350">
              <a:noFill/>
              <a:prstDash val="dash"/>
            </a:ln>
          </p:spPr>
          <p:txBody>
            <a:bodyPr wrap="square" lIns="0" tIns="0" rIns="0" bIns="0" rtlCol="0" anchor="t" anchorCtr="0">
              <a:noAutofit/>
            </a:bodyPr>
            <a:lstStyle/>
            <a:p>
              <a:pPr marL="285750" lvl="0" indent="-285750">
                <a:buFont typeface="Arial" panose="020B0604020202020204" pitchFamily="34" charset="0"/>
                <a:buChar char="•"/>
                <a:defRPr/>
              </a:pPr>
              <a:r>
                <a:rPr lang="en-US" sz="1400" i="1" kern="0" dirty="0">
                  <a:solidFill>
                    <a:schemeClr val="tx1">
                      <a:lumMod val="75000"/>
                      <a:lumOff val="25000"/>
                    </a:schemeClr>
                  </a:solidFill>
                </a:rPr>
                <a:t>f</a:t>
              </a:r>
              <a:r>
                <a:rPr lang="en-US" sz="1400" kern="0" dirty="0">
                  <a:solidFill>
                    <a:schemeClr val="tx1">
                      <a:lumMod val="75000"/>
                      <a:lumOff val="25000"/>
                    </a:schemeClr>
                  </a:solidFill>
                </a:rPr>
                <a:t> are the decision variables (i.e. Frequencies to be assigned)</a:t>
              </a:r>
            </a:p>
            <a:p>
              <a:pPr marL="285750" lvl="0" indent="-285750">
                <a:buFont typeface="Arial" panose="020B0604020202020204" pitchFamily="34" charset="0"/>
                <a:buChar char="•"/>
                <a:defRPr/>
              </a:pPr>
              <a:r>
                <a:rPr lang="en-US" sz="1400" i="1" kern="0" dirty="0">
                  <a:solidFill>
                    <a:schemeClr val="tx1">
                      <a:lumMod val="75000"/>
                      <a:lumOff val="25000"/>
                    </a:schemeClr>
                  </a:solidFill>
                </a:rPr>
                <a:t>k</a:t>
              </a:r>
              <a:r>
                <a:rPr lang="en-US" sz="1400" kern="0" dirty="0">
                  <a:solidFill>
                    <a:schemeClr val="tx1">
                      <a:lumMod val="75000"/>
                      <a:lumOff val="25000"/>
                    </a:schemeClr>
                  </a:solidFill>
                </a:rPr>
                <a:t> denotes the discrete time variable</a:t>
              </a:r>
            </a:p>
            <a:p>
              <a:pPr marL="285750" lvl="0" indent="-285750">
                <a:buFont typeface="Arial" panose="020B0604020202020204" pitchFamily="34" charset="0"/>
                <a:buChar char="•"/>
                <a:defRPr/>
              </a:pPr>
              <a:r>
                <a:rPr lang="en-US" sz="1400" i="1" kern="0" dirty="0">
                  <a:solidFill>
                    <a:schemeClr val="tx1">
                      <a:lumMod val="75000"/>
                      <a:lumOff val="25000"/>
                    </a:schemeClr>
                  </a:solidFill>
                </a:rPr>
                <a:t>N</a:t>
              </a:r>
              <a:r>
                <a:rPr lang="en-US" sz="1400" kern="0" dirty="0">
                  <a:solidFill>
                    <a:schemeClr val="tx1">
                      <a:lumMod val="75000"/>
                      <a:lumOff val="25000"/>
                    </a:schemeClr>
                  </a:solidFill>
                </a:rPr>
                <a:t> is the number of steps assumed are the horizon</a:t>
              </a:r>
            </a:p>
            <a:p>
              <a:pPr marL="285750" lvl="0" indent="-285750">
                <a:buFont typeface="Arial" panose="020B0604020202020204" pitchFamily="34" charset="0"/>
                <a:buChar char="•"/>
                <a:defRPr/>
              </a:pPr>
              <a:r>
                <a:rPr lang="en-US" sz="1400" i="1" kern="0" dirty="0">
                  <a:solidFill>
                    <a:schemeClr val="tx1">
                      <a:lumMod val="75000"/>
                      <a:lumOff val="25000"/>
                    </a:schemeClr>
                  </a:solidFill>
                </a:rPr>
                <a:t>T</a:t>
              </a:r>
              <a:r>
                <a:rPr lang="en-US" sz="1400" i="1" kern="0" baseline="-25000" dirty="0">
                  <a:solidFill>
                    <a:schemeClr val="tx1">
                      <a:lumMod val="75000"/>
                      <a:lumOff val="25000"/>
                    </a:schemeClr>
                  </a:solidFill>
                </a:rPr>
                <a:t>crit</a:t>
              </a:r>
              <a:r>
                <a:rPr lang="en-US" sz="1400" kern="0" dirty="0">
                  <a:solidFill>
                    <a:schemeClr val="tx1">
                      <a:lumMod val="75000"/>
                      <a:lumOff val="25000"/>
                    </a:schemeClr>
                  </a:solidFill>
                </a:rPr>
                <a:t> is the critical temperature</a:t>
              </a:r>
            </a:p>
            <a:p>
              <a:pPr marL="285750" lvl="0" indent="-285750">
                <a:buFont typeface="Arial" panose="020B0604020202020204" pitchFamily="34" charset="0"/>
                <a:buChar char="•"/>
                <a:defRPr/>
              </a:pPr>
              <a:r>
                <a:rPr lang="en-US" sz="1400" i="1" kern="0" dirty="0">
                  <a:solidFill>
                    <a:schemeClr val="tx1">
                      <a:lumMod val="75000"/>
                      <a:lumOff val="25000"/>
                    </a:schemeClr>
                  </a:solidFill>
                </a:rPr>
                <a:t>T</a:t>
              </a:r>
              <a:r>
                <a:rPr lang="en-US" sz="1400" i="1" kern="0" baseline="-25000" dirty="0">
                  <a:solidFill>
                    <a:schemeClr val="tx1">
                      <a:lumMod val="75000"/>
                      <a:lumOff val="25000"/>
                    </a:schemeClr>
                  </a:solidFill>
                </a:rPr>
                <a:t>si,i</a:t>
              </a:r>
              <a:r>
                <a:rPr lang="en-US" sz="1400" i="1" kern="0" dirty="0">
                  <a:solidFill>
                    <a:schemeClr val="tx1">
                      <a:lumMod val="75000"/>
                      <a:lumOff val="25000"/>
                    </a:schemeClr>
                  </a:solidFill>
                </a:rPr>
                <a:t> </a:t>
              </a:r>
              <a:r>
                <a:rPr lang="en-US" sz="1400" kern="0" dirty="0">
                  <a:solidFill>
                    <a:schemeClr val="tx1">
                      <a:lumMod val="75000"/>
                      <a:lumOff val="25000"/>
                    </a:schemeClr>
                  </a:solidFill>
                </a:rPr>
                <a:t>are the thermal states of the chip (i.e. the temperature in the silicon of each component)</a:t>
              </a:r>
            </a:p>
            <a:p>
              <a:pPr marL="285750" lvl="0" indent="-285750">
                <a:buFont typeface="Arial" panose="020B0604020202020204" pitchFamily="34" charset="0"/>
                <a:buChar char="•"/>
                <a:defRPr/>
              </a:pPr>
              <a:r>
                <a:rPr lang="en-US" sz="1400" i="1" kern="0" dirty="0">
                  <a:solidFill>
                    <a:schemeClr val="tx1">
                      <a:lumMod val="75000"/>
                      <a:lumOff val="25000"/>
                    </a:schemeClr>
                  </a:solidFill>
                </a:rPr>
                <a:t>N</a:t>
              </a:r>
              <a:r>
                <a:rPr lang="en-US" sz="1400" i="1" kern="0" baseline="-25000" dirty="0">
                  <a:solidFill>
                    <a:schemeClr val="tx1">
                      <a:lumMod val="75000"/>
                      <a:lumOff val="25000"/>
                    </a:schemeClr>
                  </a:solidFill>
                </a:rPr>
                <a:t>s</a:t>
              </a:r>
              <a:r>
                <a:rPr lang="en-US" sz="1400" kern="0" dirty="0">
                  <a:solidFill>
                    <a:schemeClr val="tx1">
                      <a:lumMod val="75000"/>
                      <a:lumOff val="25000"/>
                    </a:schemeClr>
                  </a:solidFill>
                </a:rPr>
                <a:t> is the number of elements/cores</a:t>
              </a:r>
            </a:p>
            <a:p>
              <a:pPr marL="285750" lvl="0" indent="-285750">
                <a:buFont typeface="Arial" panose="020B0604020202020204" pitchFamily="34" charset="0"/>
                <a:buChar char="•"/>
                <a:defRPr/>
              </a:pPr>
              <a:r>
                <a:rPr lang="en-US" sz="1400" i="1" kern="0" dirty="0">
                  <a:solidFill>
                    <a:schemeClr val="tx1">
                      <a:lumMod val="75000"/>
                      <a:lumOff val="25000"/>
                    </a:schemeClr>
                  </a:solidFill>
                </a:rPr>
                <a:t>B(</a:t>
              </a:r>
              <a:r>
                <a:rPr lang="en-US" sz="1400" i="1" kern="0" dirty="0" err="1">
                  <a:solidFill>
                    <a:schemeClr val="tx1">
                      <a:lumMod val="75000"/>
                      <a:lumOff val="25000"/>
                    </a:schemeClr>
                  </a:solidFill>
                </a:rPr>
                <a:t>i</a:t>
              </a:r>
              <a:r>
                <a:rPr lang="en-US" sz="1400" i="1" kern="0" dirty="0">
                  <a:solidFill>
                    <a:schemeClr val="tx1">
                      <a:lumMod val="75000"/>
                      <a:lumOff val="25000"/>
                    </a:schemeClr>
                  </a:solidFill>
                </a:rPr>
                <a:t>, k) </a:t>
              </a:r>
              <a:r>
                <a:rPr lang="en-US" sz="1400" kern="0" dirty="0">
                  <a:solidFill>
                    <a:schemeClr val="tx1">
                      <a:lumMod val="75000"/>
                      <a:lumOff val="25000"/>
                    </a:schemeClr>
                  </a:solidFill>
                </a:rPr>
                <a:t>is a n</a:t>
              </a:r>
              <a:r>
                <a:rPr lang="en-US" sz="1400" kern="0" baseline="-25000" dirty="0">
                  <a:solidFill>
                    <a:schemeClr val="tx1">
                      <a:lumMod val="75000"/>
                      <a:lumOff val="25000"/>
                    </a:schemeClr>
                  </a:solidFill>
                </a:rPr>
                <a:t>s</a:t>
              </a:r>
              <a:r>
                <a:rPr lang="en-US" sz="1400" kern="0" dirty="0">
                  <a:solidFill>
                    <a:schemeClr val="tx1">
                      <a:lumMod val="75000"/>
                      <a:lumOff val="25000"/>
                    </a:schemeClr>
                  </a:solidFill>
                </a:rPr>
                <a:t> x n</a:t>
              </a:r>
              <a:r>
                <a:rPr lang="en-US" sz="1400" kern="0" baseline="-25000" dirty="0">
                  <a:solidFill>
                    <a:schemeClr val="tx1">
                      <a:lumMod val="75000"/>
                      <a:lumOff val="25000"/>
                    </a:schemeClr>
                  </a:solidFill>
                </a:rPr>
                <a:t>s</a:t>
              </a:r>
              <a:r>
                <a:rPr lang="en-US" sz="1400" kern="0" dirty="0">
                  <a:solidFill>
                    <a:schemeClr val="tx1">
                      <a:lumMod val="75000"/>
                      <a:lumOff val="25000"/>
                    </a:schemeClr>
                  </a:solidFill>
                </a:rPr>
                <a:t> symmetric matrix to describe binding constraints</a:t>
              </a:r>
            </a:p>
          </p:txBody>
        </p:sp>
        <p:sp>
          <p:nvSpPr>
            <p:cNvPr id="224" name="TextBox 223">
              <a:extLst>
                <a:ext uri="{FF2B5EF4-FFF2-40B4-BE49-F238E27FC236}">
                  <a16:creationId xmlns:a16="http://schemas.microsoft.com/office/drawing/2014/main" id="{4246FF37-E501-4BCA-9EF1-858C0A222308}"/>
                </a:ext>
              </a:extLst>
            </p:cNvPr>
            <p:cNvSpPr txBox="1"/>
            <p:nvPr/>
          </p:nvSpPr>
          <p:spPr>
            <a:xfrm>
              <a:off x="6591168" y="1654410"/>
              <a:ext cx="4236479" cy="369332"/>
            </a:xfrm>
            <a:prstGeom prst="rect">
              <a:avLst/>
            </a:prstGeom>
            <a:noFill/>
            <a:ln w="6350">
              <a:noFill/>
              <a:prstDash val="dash"/>
            </a:ln>
          </p:spPr>
          <p:txBody>
            <a:bodyPr wrap="square" lIns="0" tIns="0" rIns="0" bIns="0" rtlCol="0" anchor="ctr">
              <a:spAutoFit/>
            </a:bodyPr>
            <a:lstStyle/>
            <a:p>
              <a:pPr lvl="0">
                <a:defRPr/>
              </a:pPr>
              <a:r>
                <a:rPr lang="en-US" sz="2400" b="1" kern="0" dirty="0">
                  <a:solidFill>
                    <a:schemeClr val="accent1"/>
                  </a:solidFill>
                  <a:latin typeface="+mj-lt"/>
                </a:rPr>
                <a:t>Where:</a:t>
              </a:r>
            </a:p>
          </p:txBody>
        </p:sp>
      </p:grpSp>
      <p:pic>
        <p:nvPicPr>
          <p:cNvPr id="6" name="Immagine 5">
            <a:extLst>
              <a:ext uri="{FF2B5EF4-FFF2-40B4-BE49-F238E27FC236}">
                <a16:creationId xmlns:a16="http://schemas.microsoft.com/office/drawing/2014/main" id="{6D5515B7-C52C-44B9-B3CA-100D4FDEA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620" y="1818872"/>
            <a:ext cx="6248613" cy="4091892"/>
          </a:xfrm>
          <a:prstGeom prst="rect">
            <a:avLst/>
          </a:prstGeom>
        </p:spPr>
      </p:pic>
      <p:sp>
        <p:nvSpPr>
          <p:cNvPr id="60" name="TextBox 228">
            <a:extLst>
              <a:ext uri="{FF2B5EF4-FFF2-40B4-BE49-F238E27FC236}">
                <a16:creationId xmlns:a16="http://schemas.microsoft.com/office/drawing/2014/main" id="{936EEC01-1D68-4CAE-A70C-94D2B87729B4}"/>
              </a:ext>
            </a:extLst>
          </p:cNvPr>
          <p:cNvSpPr txBox="1"/>
          <p:nvPr/>
        </p:nvSpPr>
        <p:spPr>
          <a:xfrm>
            <a:off x="7589992" y="5335135"/>
            <a:ext cx="4236479" cy="430887"/>
          </a:xfrm>
          <a:prstGeom prst="rect">
            <a:avLst/>
          </a:prstGeom>
          <a:noFill/>
          <a:ln w="6350">
            <a:noFill/>
            <a:prstDash val="dash"/>
          </a:ln>
        </p:spPr>
        <p:txBody>
          <a:bodyPr wrap="square" lIns="0" tIns="0" rIns="0" bIns="0" rtlCol="0" anchor="ctr">
            <a:noAutofit/>
          </a:bodyPr>
          <a:lstStyle/>
          <a:p>
            <a:pPr lvl="0">
              <a:defRPr/>
            </a:pPr>
            <a:r>
              <a:rPr lang="en-US" sz="1400" kern="0" dirty="0">
                <a:solidFill>
                  <a:schemeClr val="tx1">
                    <a:lumMod val="75000"/>
                    <a:lumOff val="25000"/>
                  </a:schemeClr>
                </a:solidFill>
              </a:rPr>
              <a:t>Is a Convex Quadratic Problem that can be solved by numerical iterative optimization algorithm</a:t>
            </a:r>
          </a:p>
        </p:txBody>
      </p:sp>
      <p:sp>
        <p:nvSpPr>
          <p:cNvPr id="61" name="TextBox 229">
            <a:extLst>
              <a:ext uri="{FF2B5EF4-FFF2-40B4-BE49-F238E27FC236}">
                <a16:creationId xmlns:a16="http://schemas.microsoft.com/office/drawing/2014/main" id="{62252449-2B76-4E35-9417-A4610DFD62E1}"/>
              </a:ext>
            </a:extLst>
          </p:cNvPr>
          <p:cNvSpPr txBox="1"/>
          <p:nvPr/>
        </p:nvSpPr>
        <p:spPr>
          <a:xfrm>
            <a:off x="7589992" y="4953386"/>
            <a:ext cx="4236479" cy="369332"/>
          </a:xfrm>
          <a:prstGeom prst="rect">
            <a:avLst/>
          </a:prstGeom>
          <a:noFill/>
          <a:ln w="6350">
            <a:noFill/>
            <a:prstDash val="dash"/>
          </a:ln>
        </p:spPr>
        <p:txBody>
          <a:bodyPr wrap="square" lIns="0" tIns="0" rIns="0" bIns="0" rtlCol="0" anchor="ctr">
            <a:noAutofit/>
          </a:bodyPr>
          <a:lstStyle/>
          <a:p>
            <a:pPr lvl="0">
              <a:defRPr/>
            </a:pPr>
            <a:r>
              <a:rPr lang="en-US" sz="2400" b="1" kern="0" dirty="0">
                <a:solidFill>
                  <a:schemeClr val="tx1">
                    <a:lumMod val="65000"/>
                    <a:lumOff val="35000"/>
                  </a:schemeClr>
                </a:solidFill>
                <a:latin typeface="+mj-lt"/>
              </a:rPr>
              <a:t>The Optimization Problem</a:t>
            </a:r>
          </a:p>
        </p:txBody>
      </p:sp>
      <p:sp>
        <p:nvSpPr>
          <p:cNvPr id="4" name="Segnaposto numero diapositiva 3">
            <a:extLst>
              <a:ext uri="{FF2B5EF4-FFF2-40B4-BE49-F238E27FC236}">
                <a16:creationId xmlns:a16="http://schemas.microsoft.com/office/drawing/2014/main" id="{C4B3FBD0-1D1C-41DA-94B0-250A990F2618}"/>
              </a:ext>
            </a:extLst>
          </p:cNvPr>
          <p:cNvSpPr>
            <a:spLocks noGrp="1"/>
          </p:cNvSpPr>
          <p:nvPr>
            <p:ph type="sldNum" sz="quarter" idx="12"/>
          </p:nvPr>
        </p:nvSpPr>
        <p:spPr/>
        <p:txBody>
          <a:bodyPr/>
          <a:lstStyle/>
          <a:p>
            <a:fld id="{8EF5A193-A4E6-473A-B405-6AB26308DD15}" type="slidenum">
              <a:rPr lang="it-IT" smtClean="0"/>
              <a:t>24</a:t>
            </a:fld>
            <a:endParaRPr lang="it-IT"/>
          </a:p>
        </p:txBody>
      </p:sp>
    </p:spTree>
    <p:extLst>
      <p:ext uri="{BB962C8B-B14F-4D97-AF65-F5344CB8AC3E}">
        <p14:creationId xmlns:p14="http://schemas.microsoft.com/office/powerpoint/2010/main" val="899731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9BF84CC0-5241-46D9-B50B-C9BAD913D272}"/>
              </a:ext>
            </a:extLst>
          </p:cNvPr>
          <p:cNvPicPr>
            <a:picLocks noChangeAspect="1"/>
          </p:cNvPicPr>
          <p:nvPr/>
        </p:nvPicPr>
        <p:blipFill rotWithShape="1">
          <a:blip r:embed="rId2">
            <a:extLst>
              <a:ext uri="{28A0092B-C50C-407E-A947-70E740481C1C}">
                <a14:useLocalDpi xmlns:a14="http://schemas.microsoft.com/office/drawing/2010/main" val="0"/>
              </a:ext>
            </a:extLst>
          </a:blip>
          <a:srcRect l="10156" t="1994" r="8360" b="5434"/>
          <a:stretch/>
        </p:blipFill>
        <p:spPr>
          <a:xfrm>
            <a:off x="704847" y="4132463"/>
            <a:ext cx="4705353" cy="2682301"/>
          </a:xfrm>
          <a:prstGeom prst="rect">
            <a:avLst/>
          </a:prstGeom>
        </p:spPr>
      </p:pic>
      <p:pic>
        <p:nvPicPr>
          <p:cNvPr id="5" name="Immagine 4" descr="Immagine che contiene mappa, acqua, volando, sciando&#10;&#10;Descrizione generata automaticamente">
            <a:extLst>
              <a:ext uri="{FF2B5EF4-FFF2-40B4-BE49-F238E27FC236}">
                <a16:creationId xmlns:a16="http://schemas.microsoft.com/office/drawing/2014/main" id="{E873D814-D383-41BB-9F1B-59856B1D196C}"/>
              </a:ext>
            </a:extLst>
          </p:cNvPr>
          <p:cNvPicPr>
            <a:picLocks noChangeAspect="1"/>
          </p:cNvPicPr>
          <p:nvPr/>
        </p:nvPicPr>
        <p:blipFill rotWithShape="1">
          <a:blip r:embed="rId3">
            <a:extLst>
              <a:ext uri="{28A0092B-C50C-407E-A947-70E740481C1C}">
                <a14:useLocalDpi xmlns:a14="http://schemas.microsoft.com/office/drawing/2010/main" val="0"/>
              </a:ext>
            </a:extLst>
          </a:blip>
          <a:srcRect l="10405" t="2047" r="6628" b="3905"/>
          <a:stretch/>
        </p:blipFill>
        <p:spPr>
          <a:xfrm>
            <a:off x="657223" y="1239581"/>
            <a:ext cx="4867277" cy="2882233"/>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55FAF56D-8C8D-4492-82A8-BC8AFF3DB3EB}"/>
              </a:ext>
            </a:extLst>
          </p:cNvPr>
          <p:cNvPicPr>
            <a:picLocks noChangeAspect="1"/>
          </p:cNvPicPr>
          <p:nvPr/>
        </p:nvPicPr>
        <p:blipFill rotWithShape="1">
          <a:blip r:embed="rId4">
            <a:extLst>
              <a:ext uri="{28A0092B-C50C-407E-A947-70E740481C1C}">
                <a14:useLocalDpi xmlns:a14="http://schemas.microsoft.com/office/drawing/2010/main" val="0"/>
              </a:ext>
            </a:extLst>
          </a:blip>
          <a:srcRect l="9957" t="1768" r="8030" b="5568"/>
          <a:stretch/>
        </p:blipFill>
        <p:spPr>
          <a:xfrm>
            <a:off x="6339978" y="1021591"/>
            <a:ext cx="5242423" cy="3094276"/>
          </a:xfrm>
          <a:prstGeom prst="rect">
            <a:avLst/>
          </a:prstGeom>
        </p:spPr>
      </p:pic>
      <p:pic>
        <p:nvPicPr>
          <p:cNvPr id="13" name="Immagine 12" descr="Immagine che contiene tavolo, largo, aria, volando&#10;&#10;Descrizione generata automaticamente">
            <a:extLst>
              <a:ext uri="{FF2B5EF4-FFF2-40B4-BE49-F238E27FC236}">
                <a16:creationId xmlns:a16="http://schemas.microsoft.com/office/drawing/2014/main" id="{2676747B-19D8-47E8-9410-B669B52C55DE}"/>
              </a:ext>
            </a:extLst>
          </p:cNvPr>
          <p:cNvPicPr>
            <a:picLocks noChangeAspect="1"/>
          </p:cNvPicPr>
          <p:nvPr/>
        </p:nvPicPr>
        <p:blipFill rotWithShape="1">
          <a:blip r:embed="rId5">
            <a:extLst>
              <a:ext uri="{28A0092B-C50C-407E-A947-70E740481C1C}">
                <a14:useLocalDpi xmlns:a14="http://schemas.microsoft.com/office/drawing/2010/main" val="0"/>
              </a:ext>
            </a:extLst>
          </a:blip>
          <a:srcRect l="10235" t="2592" r="8281" b="5848"/>
          <a:stretch/>
        </p:blipFill>
        <p:spPr>
          <a:xfrm>
            <a:off x="6339978" y="4125391"/>
            <a:ext cx="5242423" cy="2690617"/>
          </a:xfrm>
          <a:prstGeom prst="rect">
            <a:avLst/>
          </a:prstGeom>
        </p:spPr>
      </p:pic>
      <p:sp>
        <p:nvSpPr>
          <p:cNvPr id="2" name="TextBox 1">
            <a:extLst>
              <a:ext uri="{FF2B5EF4-FFF2-40B4-BE49-F238E27FC236}">
                <a16:creationId xmlns:a16="http://schemas.microsoft.com/office/drawing/2014/main" id="{F25853CB-B8B0-493A-B265-AA7795626625}"/>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MATLAB/SIMULINK TEST</a:t>
            </a:r>
            <a:endParaRPr lang="id-ID" sz="4400" b="1" dirty="0">
              <a:solidFill>
                <a:schemeClr val="tx1">
                  <a:lumMod val="75000"/>
                  <a:lumOff val="25000"/>
                </a:schemeClr>
              </a:solidFill>
              <a:latin typeface="+mj-lt"/>
            </a:endParaRPr>
          </a:p>
        </p:txBody>
      </p:sp>
      <p:sp>
        <p:nvSpPr>
          <p:cNvPr id="3" name="Rectangle 2">
            <a:extLst>
              <a:ext uri="{FF2B5EF4-FFF2-40B4-BE49-F238E27FC236}">
                <a16:creationId xmlns:a16="http://schemas.microsoft.com/office/drawing/2014/main" id="{5F940AB4-727D-477B-96AC-45E6CF3E8291}"/>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9E60AC67-B952-4735-B6D8-5D900C42CF22}"/>
              </a:ext>
            </a:extLst>
          </p:cNvPr>
          <p:cNvGrpSpPr/>
          <p:nvPr/>
        </p:nvGrpSpPr>
        <p:grpSpPr>
          <a:xfrm>
            <a:off x="7322498" y="2071843"/>
            <a:ext cx="287338" cy="277813"/>
            <a:chOff x="4892675" y="787400"/>
            <a:chExt cx="287338" cy="277813"/>
          </a:xfrm>
          <a:solidFill>
            <a:schemeClr val="bg1"/>
          </a:solidFill>
        </p:grpSpPr>
        <p:sp>
          <p:nvSpPr>
            <p:cNvPr id="126" name="Freeform 78">
              <a:extLst>
                <a:ext uri="{FF2B5EF4-FFF2-40B4-BE49-F238E27FC236}">
                  <a16:creationId xmlns:a16="http://schemas.microsoft.com/office/drawing/2014/main" id="{AAFC065F-0725-4003-92CF-3C1641AD205E}"/>
                </a:ext>
              </a:extLst>
            </p:cNvPr>
            <p:cNvSpPr>
              <a:spLocks/>
            </p:cNvSpPr>
            <p:nvPr/>
          </p:nvSpPr>
          <p:spPr bwMode="auto">
            <a:xfrm>
              <a:off x="4892675" y="787400"/>
              <a:ext cx="287338" cy="201613"/>
            </a:xfrm>
            <a:custGeom>
              <a:avLst/>
              <a:gdLst>
                <a:gd name="T0" fmla="*/ 53 w 903"/>
                <a:gd name="T1" fmla="*/ 0 h 633"/>
                <a:gd name="T2" fmla="*/ 36 w 903"/>
                <a:gd name="T3" fmla="*/ 5 h 633"/>
                <a:gd name="T4" fmla="*/ 21 w 903"/>
                <a:gd name="T5" fmla="*/ 14 h 633"/>
                <a:gd name="T6" fmla="*/ 10 w 903"/>
                <a:gd name="T7" fmla="*/ 27 h 633"/>
                <a:gd name="T8" fmla="*/ 2 w 903"/>
                <a:gd name="T9" fmla="*/ 43 h 633"/>
                <a:gd name="T10" fmla="*/ 0 w 903"/>
                <a:gd name="T11" fmla="*/ 60 h 633"/>
                <a:gd name="T12" fmla="*/ 1 w 903"/>
                <a:gd name="T13" fmla="*/ 584 h 633"/>
                <a:gd name="T14" fmla="*/ 6 w 903"/>
                <a:gd name="T15" fmla="*/ 600 h 633"/>
                <a:gd name="T16" fmla="*/ 17 w 903"/>
                <a:gd name="T17" fmla="*/ 614 h 633"/>
                <a:gd name="T18" fmla="*/ 31 w 903"/>
                <a:gd name="T19" fmla="*/ 625 h 633"/>
                <a:gd name="T20" fmla="*/ 47 w 903"/>
                <a:gd name="T21" fmla="*/ 631 h 633"/>
                <a:gd name="T22" fmla="*/ 315 w 903"/>
                <a:gd name="T23" fmla="*/ 633 h 633"/>
                <a:gd name="T24" fmla="*/ 324 w 903"/>
                <a:gd name="T25" fmla="*/ 629 h 633"/>
                <a:gd name="T26" fmla="*/ 329 w 903"/>
                <a:gd name="T27" fmla="*/ 623 h 633"/>
                <a:gd name="T28" fmla="*/ 330 w 903"/>
                <a:gd name="T29" fmla="*/ 614 h 633"/>
                <a:gd name="T30" fmla="*/ 326 w 903"/>
                <a:gd name="T31" fmla="*/ 607 h 633"/>
                <a:gd name="T32" fmla="*/ 318 w 903"/>
                <a:gd name="T33" fmla="*/ 603 h 633"/>
                <a:gd name="T34" fmla="*/ 53 w 903"/>
                <a:gd name="T35" fmla="*/ 601 h 633"/>
                <a:gd name="T36" fmla="*/ 38 w 903"/>
                <a:gd name="T37" fmla="*/ 593 h 633"/>
                <a:gd name="T38" fmla="*/ 30 w 903"/>
                <a:gd name="T39" fmla="*/ 578 h 633"/>
                <a:gd name="T40" fmla="*/ 30 w 903"/>
                <a:gd name="T41" fmla="*/ 54 h 633"/>
                <a:gd name="T42" fmla="*/ 38 w 903"/>
                <a:gd name="T43" fmla="*/ 39 h 633"/>
                <a:gd name="T44" fmla="*/ 53 w 903"/>
                <a:gd name="T45" fmla="*/ 31 h 633"/>
                <a:gd name="T46" fmla="*/ 848 w 903"/>
                <a:gd name="T47" fmla="*/ 31 h 633"/>
                <a:gd name="T48" fmla="*/ 863 w 903"/>
                <a:gd name="T49" fmla="*/ 39 h 633"/>
                <a:gd name="T50" fmla="*/ 872 w 903"/>
                <a:gd name="T51" fmla="*/ 54 h 633"/>
                <a:gd name="T52" fmla="*/ 872 w 903"/>
                <a:gd name="T53" fmla="*/ 578 h 633"/>
                <a:gd name="T54" fmla="*/ 863 w 903"/>
                <a:gd name="T55" fmla="*/ 593 h 633"/>
                <a:gd name="T56" fmla="*/ 848 w 903"/>
                <a:gd name="T57" fmla="*/ 601 h 633"/>
                <a:gd name="T58" fmla="*/ 795 w 903"/>
                <a:gd name="T59" fmla="*/ 603 h 633"/>
                <a:gd name="T60" fmla="*/ 787 w 903"/>
                <a:gd name="T61" fmla="*/ 607 h 633"/>
                <a:gd name="T62" fmla="*/ 783 w 903"/>
                <a:gd name="T63" fmla="*/ 614 h 633"/>
                <a:gd name="T64" fmla="*/ 784 w 903"/>
                <a:gd name="T65" fmla="*/ 623 h 633"/>
                <a:gd name="T66" fmla="*/ 789 w 903"/>
                <a:gd name="T67" fmla="*/ 629 h 633"/>
                <a:gd name="T68" fmla="*/ 798 w 903"/>
                <a:gd name="T69" fmla="*/ 633 h 633"/>
                <a:gd name="T70" fmla="*/ 855 w 903"/>
                <a:gd name="T71" fmla="*/ 631 h 633"/>
                <a:gd name="T72" fmla="*/ 871 w 903"/>
                <a:gd name="T73" fmla="*/ 625 h 633"/>
                <a:gd name="T74" fmla="*/ 885 w 903"/>
                <a:gd name="T75" fmla="*/ 614 h 633"/>
                <a:gd name="T76" fmla="*/ 895 w 903"/>
                <a:gd name="T77" fmla="*/ 600 h 633"/>
                <a:gd name="T78" fmla="*/ 902 w 903"/>
                <a:gd name="T79" fmla="*/ 584 h 633"/>
                <a:gd name="T80" fmla="*/ 903 w 903"/>
                <a:gd name="T81" fmla="*/ 60 h 633"/>
                <a:gd name="T82" fmla="*/ 900 w 903"/>
                <a:gd name="T83" fmla="*/ 43 h 633"/>
                <a:gd name="T84" fmla="*/ 892 w 903"/>
                <a:gd name="T85" fmla="*/ 27 h 633"/>
                <a:gd name="T86" fmla="*/ 880 w 903"/>
                <a:gd name="T87" fmla="*/ 14 h 633"/>
                <a:gd name="T88" fmla="*/ 866 w 903"/>
                <a:gd name="T89" fmla="*/ 5 h 633"/>
                <a:gd name="T90" fmla="*/ 848 w 903"/>
                <a:gd name="T91" fmla="*/ 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3" h="633">
                  <a:moveTo>
                    <a:pt x="843" y="0"/>
                  </a:moveTo>
                  <a:lnTo>
                    <a:pt x="60" y="0"/>
                  </a:lnTo>
                  <a:lnTo>
                    <a:pt x="53" y="0"/>
                  </a:lnTo>
                  <a:lnTo>
                    <a:pt x="48" y="1"/>
                  </a:lnTo>
                  <a:lnTo>
                    <a:pt x="42" y="3"/>
                  </a:lnTo>
                  <a:lnTo>
                    <a:pt x="36" y="5"/>
                  </a:lnTo>
                  <a:lnTo>
                    <a:pt x="31" y="7"/>
                  </a:lnTo>
                  <a:lnTo>
                    <a:pt x="26" y="10"/>
                  </a:lnTo>
                  <a:lnTo>
                    <a:pt x="21" y="14"/>
                  </a:lnTo>
                  <a:lnTo>
                    <a:pt x="17" y="18"/>
                  </a:lnTo>
                  <a:lnTo>
                    <a:pt x="14" y="22"/>
                  </a:lnTo>
                  <a:lnTo>
                    <a:pt x="10" y="27"/>
                  </a:lnTo>
                  <a:lnTo>
                    <a:pt x="6" y="32"/>
                  </a:lnTo>
                  <a:lnTo>
                    <a:pt x="4" y="37"/>
                  </a:lnTo>
                  <a:lnTo>
                    <a:pt x="2" y="43"/>
                  </a:lnTo>
                  <a:lnTo>
                    <a:pt x="1" y="48"/>
                  </a:lnTo>
                  <a:lnTo>
                    <a:pt x="0" y="54"/>
                  </a:lnTo>
                  <a:lnTo>
                    <a:pt x="0" y="60"/>
                  </a:lnTo>
                  <a:lnTo>
                    <a:pt x="0" y="571"/>
                  </a:lnTo>
                  <a:lnTo>
                    <a:pt x="0" y="578"/>
                  </a:lnTo>
                  <a:lnTo>
                    <a:pt x="1" y="584"/>
                  </a:lnTo>
                  <a:lnTo>
                    <a:pt x="2" y="590"/>
                  </a:lnTo>
                  <a:lnTo>
                    <a:pt x="4" y="595"/>
                  </a:lnTo>
                  <a:lnTo>
                    <a:pt x="6" y="600"/>
                  </a:lnTo>
                  <a:lnTo>
                    <a:pt x="10" y="606"/>
                  </a:lnTo>
                  <a:lnTo>
                    <a:pt x="13" y="610"/>
                  </a:lnTo>
                  <a:lnTo>
                    <a:pt x="17" y="614"/>
                  </a:lnTo>
                  <a:lnTo>
                    <a:pt x="21" y="619"/>
                  </a:lnTo>
                  <a:lnTo>
                    <a:pt x="26" y="622"/>
                  </a:lnTo>
                  <a:lnTo>
                    <a:pt x="31" y="625"/>
                  </a:lnTo>
                  <a:lnTo>
                    <a:pt x="36" y="627"/>
                  </a:lnTo>
                  <a:lnTo>
                    <a:pt x="42" y="629"/>
                  </a:lnTo>
                  <a:lnTo>
                    <a:pt x="47" y="631"/>
                  </a:lnTo>
                  <a:lnTo>
                    <a:pt x="53" y="631"/>
                  </a:lnTo>
                  <a:lnTo>
                    <a:pt x="60" y="633"/>
                  </a:lnTo>
                  <a:lnTo>
                    <a:pt x="315" y="633"/>
                  </a:lnTo>
                  <a:lnTo>
                    <a:pt x="318" y="631"/>
                  </a:lnTo>
                  <a:lnTo>
                    <a:pt x="322" y="631"/>
                  </a:lnTo>
                  <a:lnTo>
                    <a:pt x="324" y="629"/>
                  </a:lnTo>
                  <a:lnTo>
                    <a:pt x="326" y="628"/>
                  </a:lnTo>
                  <a:lnTo>
                    <a:pt x="328" y="625"/>
                  </a:lnTo>
                  <a:lnTo>
                    <a:pt x="329" y="623"/>
                  </a:lnTo>
                  <a:lnTo>
                    <a:pt x="330" y="620"/>
                  </a:lnTo>
                  <a:lnTo>
                    <a:pt x="330" y="618"/>
                  </a:lnTo>
                  <a:lnTo>
                    <a:pt x="330" y="614"/>
                  </a:lnTo>
                  <a:lnTo>
                    <a:pt x="329" y="611"/>
                  </a:lnTo>
                  <a:lnTo>
                    <a:pt x="328" y="609"/>
                  </a:lnTo>
                  <a:lnTo>
                    <a:pt x="326" y="607"/>
                  </a:lnTo>
                  <a:lnTo>
                    <a:pt x="324" y="605"/>
                  </a:lnTo>
                  <a:lnTo>
                    <a:pt x="322" y="604"/>
                  </a:lnTo>
                  <a:lnTo>
                    <a:pt x="318" y="603"/>
                  </a:lnTo>
                  <a:lnTo>
                    <a:pt x="315" y="603"/>
                  </a:lnTo>
                  <a:lnTo>
                    <a:pt x="60" y="603"/>
                  </a:lnTo>
                  <a:lnTo>
                    <a:pt x="53" y="601"/>
                  </a:lnTo>
                  <a:lnTo>
                    <a:pt x="48" y="599"/>
                  </a:lnTo>
                  <a:lnTo>
                    <a:pt x="43" y="597"/>
                  </a:lnTo>
                  <a:lnTo>
                    <a:pt x="38" y="593"/>
                  </a:lnTo>
                  <a:lnTo>
                    <a:pt x="35" y="589"/>
                  </a:lnTo>
                  <a:lnTo>
                    <a:pt x="32" y="583"/>
                  </a:lnTo>
                  <a:lnTo>
                    <a:pt x="30" y="578"/>
                  </a:lnTo>
                  <a:lnTo>
                    <a:pt x="30" y="572"/>
                  </a:lnTo>
                  <a:lnTo>
                    <a:pt x="30" y="60"/>
                  </a:lnTo>
                  <a:lnTo>
                    <a:pt x="30" y="54"/>
                  </a:lnTo>
                  <a:lnTo>
                    <a:pt x="32" y="48"/>
                  </a:lnTo>
                  <a:lnTo>
                    <a:pt x="35" y="44"/>
                  </a:lnTo>
                  <a:lnTo>
                    <a:pt x="38" y="39"/>
                  </a:lnTo>
                  <a:lnTo>
                    <a:pt x="43" y="35"/>
                  </a:lnTo>
                  <a:lnTo>
                    <a:pt x="48" y="33"/>
                  </a:lnTo>
                  <a:lnTo>
                    <a:pt x="53" y="31"/>
                  </a:lnTo>
                  <a:lnTo>
                    <a:pt x="60" y="30"/>
                  </a:lnTo>
                  <a:lnTo>
                    <a:pt x="843" y="30"/>
                  </a:lnTo>
                  <a:lnTo>
                    <a:pt x="848" y="31"/>
                  </a:lnTo>
                  <a:lnTo>
                    <a:pt x="855" y="32"/>
                  </a:lnTo>
                  <a:lnTo>
                    <a:pt x="859" y="35"/>
                  </a:lnTo>
                  <a:lnTo>
                    <a:pt x="863" y="39"/>
                  </a:lnTo>
                  <a:lnTo>
                    <a:pt x="868" y="44"/>
                  </a:lnTo>
                  <a:lnTo>
                    <a:pt x="870" y="48"/>
                  </a:lnTo>
                  <a:lnTo>
                    <a:pt x="872" y="54"/>
                  </a:lnTo>
                  <a:lnTo>
                    <a:pt x="873" y="60"/>
                  </a:lnTo>
                  <a:lnTo>
                    <a:pt x="873" y="571"/>
                  </a:lnTo>
                  <a:lnTo>
                    <a:pt x="872" y="578"/>
                  </a:lnTo>
                  <a:lnTo>
                    <a:pt x="871" y="583"/>
                  </a:lnTo>
                  <a:lnTo>
                    <a:pt x="868" y="589"/>
                  </a:lnTo>
                  <a:lnTo>
                    <a:pt x="863" y="593"/>
                  </a:lnTo>
                  <a:lnTo>
                    <a:pt x="859" y="597"/>
                  </a:lnTo>
                  <a:lnTo>
                    <a:pt x="855" y="599"/>
                  </a:lnTo>
                  <a:lnTo>
                    <a:pt x="848" y="601"/>
                  </a:lnTo>
                  <a:lnTo>
                    <a:pt x="843" y="603"/>
                  </a:lnTo>
                  <a:lnTo>
                    <a:pt x="798" y="603"/>
                  </a:lnTo>
                  <a:lnTo>
                    <a:pt x="795" y="603"/>
                  </a:lnTo>
                  <a:lnTo>
                    <a:pt x="791" y="604"/>
                  </a:lnTo>
                  <a:lnTo>
                    <a:pt x="789" y="605"/>
                  </a:lnTo>
                  <a:lnTo>
                    <a:pt x="787" y="607"/>
                  </a:lnTo>
                  <a:lnTo>
                    <a:pt x="785" y="609"/>
                  </a:lnTo>
                  <a:lnTo>
                    <a:pt x="784" y="611"/>
                  </a:lnTo>
                  <a:lnTo>
                    <a:pt x="783" y="614"/>
                  </a:lnTo>
                  <a:lnTo>
                    <a:pt x="783" y="618"/>
                  </a:lnTo>
                  <a:lnTo>
                    <a:pt x="783" y="620"/>
                  </a:lnTo>
                  <a:lnTo>
                    <a:pt x="784" y="623"/>
                  </a:lnTo>
                  <a:lnTo>
                    <a:pt x="785" y="625"/>
                  </a:lnTo>
                  <a:lnTo>
                    <a:pt x="787" y="628"/>
                  </a:lnTo>
                  <a:lnTo>
                    <a:pt x="789" y="629"/>
                  </a:lnTo>
                  <a:lnTo>
                    <a:pt x="791" y="631"/>
                  </a:lnTo>
                  <a:lnTo>
                    <a:pt x="795" y="631"/>
                  </a:lnTo>
                  <a:lnTo>
                    <a:pt x="798" y="633"/>
                  </a:lnTo>
                  <a:lnTo>
                    <a:pt x="843" y="633"/>
                  </a:lnTo>
                  <a:lnTo>
                    <a:pt x="848" y="631"/>
                  </a:lnTo>
                  <a:lnTo>
                    <a:pt x="855" y="631"/>
                  </a:lnTo>
                  <a:lnTo>
                    <a:pt x="860" y="629"/>
                  </a:lnTo>
                  <a:lnTo>
                    <a:pt x="866" y="627"/>
                  </a:lnTo>
                  <a:lnTo>
                    <a:pt x="871" y="625"/>
                  </a:lnTo>
                  <a:lnTo>
                    <a:pt x="876" y="622"/>
                  </a:lnTo>
                  <a:lnTo>
                    <a:pt x="880" y="619"/>
                  </a:lnTo>
                  <a:lnTo>
                    <a:pt x="885" y="614"/>
                  </a:lnTo>
                  <a:lnTo>
                    <a:pt x="889" y="610"/>
                  </a:lnTo>
                  <a:lnTo>
                    <a:pt x="892" y="606"/>
                  </a:lnTo>
                  <a:lnTo>
                    <a:pt x="895" y="600"/>
                  </a:lnTo>
                  <a:lnTo>
                    <a:pt x="898" y="595"/>
                  </a:lnTo>
                  <a:lnTo>
                    <a:pt x="900" y="590"/>
                  </a:lnTo>
                  <a:lnTo>
                    <a:pt x="902" y="584"/>
                  </a:lnTo>
                  <a:lnTo>
                    <a:pt x="902" y="578"/>
                  </a:lnTo>
                  <a:lnTo>
                    <a:pt x="903" y="572"/>
                  </a:lnTo>
                  <a:lnTo>
                    <a:pt x="903" y="60"/>
                  </a:lnTo>
                  <a:lnTo>
                    <a:pt x="903" y="54"/>
                  </a:lnTo>
                  <a:lnTo>
                    <a:pt x="902" y="48"/>
                  </a:lnTo>
                  <a:lnTo>
                    <a:pt x="900" y="43"/>
                  </a:lnTo>
                  <a:lnTo>
                    <a:pt x="898" y="36"/>
                  </a:lnTo>
                  <a:lnTo>
                    <a:pt x="895" y="32"/>
                  </a:lnTo>
                  <a:lnTo>
                    <a:pt x="892" y="27"/>
                  </a:lnTo>
                  <a:lnTo>
                    <a:pt x="889" y="22"/>
                  </a:lnTo>
                  <a:lnTo>
                    <a:pt x="885" y="18"/>
                  </a:lnTo>
                  <a:lnTo>
                    <a:pt x="880" y="14"/>
                  </a:lnTo>
                  <a:lnTo>
                    <a:pt x="876" y="10"/>
                  </a:lnTo>
                  <a:lnTo>
                    <a:pt x="871" y="7"/>
                  </a:lnTo>
                  <a:lnTo>
                    <a:pt x="866" y="5"/>
                  </a:lnTo>
                  <a:lnTo>
                    <a:pt x="860" y="3"/>
                  </a:lnTo>
                  <a:lnTo>
                    <a:pt x="855" y="1"/>
                  </a:lnTo>
                  <a:lnTo>
                    <a:pt x="848" y="1"/>
                  </a:lnTo>
                  <a:lnTo>
                    <a:pt x="843" y="0"/>
                  </a:lnTo>
                  <a:lnTo>
                    <a:pt x="8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a:extLst>
                <a:ext uri="{FF2B5EF4-FFF2-40B4-BE49-F238E27FC236}">
                  <a16:creationId xmlns:a16="http://schemas.microsoft.com/office/drawing/2014/main" id="{FB40D6AC-236A-43ED-B251-7D6713361685}"/>
                </a:ext>
              </a:extLst>
            </p:cNvPr>
            <p:cNvSpPr>
              <a:spLocks/>
            </p:cNvSpPr>
            <p:nvPr/>
          </p:nvSpPr>
          <p:spPr bwMode="auto">
            <a:xfrm>
              <a:off x="4911725" y="806450"/>
              <a:ext cx="249238" cy="161925"/>
            </a:xfrm>
            <a:custGeom>
              <a:avLst/>
              <a:gdLst>
                <a:gd name="T0" fmla="*/ 738 w 783"/>
                <a:gd name="T1" fmla="*/ 481 h 512"/>
                <a:gd name="T2" fmla="*/ 735 w 783"/>
                <a:gd name="T3" fmla="*/ 482 h 512"/>
                <a:gd name="T4" fmla="*/ 731 w 783"/>
                <a:gd name="T5" fmla="*/ 484 h 512"/>
                <a:gd name="T6" fmla="*/ 729 w 783"/>
                <a:gd name="T7" fmla="*/ 485 h 512"/>
                <a:gd name="T8" fmla="*/ 727 w 783"/>
                <a:gd name="T9" fmla="*/ 487 h 512"/>
                <a:gd name="T10" fmla="*/ 725 w 783"/>
                <a:gd name="T11" fmla="*/ 489 h 512"/>
                <a:gd name="T12" fmla="*/ 724 w 783"/>
                <a:gd name="T13" fmla="*/ 491 h 512"/>
                <a:gd name="T14" fmla="*/ 723 w 783"/>
                <a:gd name="T15" fmla="*/ 494 h 512"/>
                <a:gd name="T16" fmla="*/ 723 w 783"/>
                <a:gd name="T17" fmla="*/ 497 h 512"/>
                <a:gd name="T18" fmla="*/ 723 w 783"/>
                <a:gd name="T19" fmla="*/ 500 h 512"/>
                <a:gd name="T20" fmla="*/ 724 w 783"/>
                <a:gd name="T21" fmla="*/ 503 h 512"/>
                <a:gd name="T22" fmla="*/ 725 w 783"/>
                <a:gd name="T23" fmla="*/ 505 h 512"/>
                <a:gd name="T24" fmla="*/ 727 w 783"/>
                <a:gd name="T25" fmla="*/ 507 h 512"/>
                <a:gd name="T26" fmla="*/ 729 w 783"/>
                <a:gd name="T27" fmla="*/ 509 h 512"/>
                <a:gd name="T28" fmla="*/ 731 w 783"/>
                <a:gd name="T29" fmla="*/ 510 h 512"/>
                <a:gd name="T30" fmla="*/ 735 w 783"/>
                <a:gd name="T31" fmla="*/ 511 h 512"/>
                <a:gd name="T32" fmla="*/ 738 w 783"/>
                <a:gd name="T33" fmla="*/ 512 h 512"/>
                <a:gd name="T34" fmla="*/ 783 w 783"/>
                <a:gd name="T35" fmla="*/ 511 h 512"/>
                <a:gd name="T36" fmla="*/ 783 w 783"/>
                <a:gd name="T37" fmla="*/ 0 h 512"/>
                <a:gd name="T38" fmla="*/ 0 w 783"/>
                <a:gd name="T39" fmla="*/ 0 h 512"/>
                <a:gd name="T40" fmla="*/ 0 w 783"/>
                <a:gd name="T41" fmla="*/ 511 h 512"/>
                <a:gd name="T42" fmla="*/ 255 w 783"/>
                <a:gd name="T43" fmla="*/ 511 h 512"/>
                <a:gd name="T44" fmla="*/ 258 w 783"/>
                <a:gd name="T45" fmla="*/ 511 h 512"/>
                <a:gd name="T46" fmla="*/ 262 w 783"/>
                <a:gd name="T47" fmla="*/ 510 h 512"/>
                <a:gd name="T48" fmla="*/ 264 w 783"/>
                <a:gd name="T49" fmla="*/ 509 h 512"/>
                <a:gd name="T50" fmla="*/ 266 w 783"/>
                <a:gd name="T51" fmla="*/ 507 h 512"/>
                <a:gd name="T52" fmla="*/ 268 w 783"/>
                <a:gd name="T53" fmla="*/ 505 h 512"/>
                <a:gd name="T54" fmla="*/ 269 w 783"/>
                <a:gd name="T55" fmla="*/ 503 h 512"/>
                <a:gd name="T56" fmla="*/ 270 w 783"/>
                <a:gd name="T57" fmla="*/ 500 h 512"/>
                <a:gd name="T58" fmla="*/ 270 w 783"/>
                <a:gd name="T59" fmla="*/ 497 h 512"/>
                <a:gd name="T60" fmla="*/ 270 w 783"/>
                <a:gd name="T61" fmla="*/ 494 h 512"/>
                <a:gd name="T62" fmla="*/ 269 w 783"/>
                <a:gd name="T63" fmla="*/ 491 h 512"/>
                <a:gd name="T64" fmla="*/ 268 w 783"/>
                <a:gd name="T65" fmla="*/ 489 h 512"/>
                <a:gd name="T66" fmla="*/ 266 w 783"/>
                <a:gd name="T67" fmla="*/ 487 h 512"/>
                <a:gd name="T68" fmla="*/ 264 w 783"/>
                <a:gd name="T69" fmla="*/ 485 h 512"/>
                <a:gd name="T70" fmla="*/ 262 w 783"/>
                <a:gd name="T71" fmla="*/ 484 h 512"/>
                <a:gd name="T72" fmla="*/ 258 w 783"/>
                <a:gd name="T73" fmla="*/ 482 h 512"/>
                <a:gd name="T74" fmla="*/ 255 w 783"/>
                <a:gd name="T75" fmla="*/ 481 h 512"/>
                <a:gd name="T76" fmla="*/ 30 w 783"/>
                <a:gd name="T77" fmla="*/ 481 h 512"/>
                <a:gd name="T78" fmla="*/ 30 w 783"/>
                <a:gd name="T79" fmla="*/ 30 h 512"/>
                <a:gd name="T80" fmla="*/ 753 w 783"/>
                <a:gd name="T81" fmla="*/ 30 h 512"/>
                <a:gd name="T82" fmla="*/ 753 w 783"/>
                <a:gd name="T83" fmla="*/ 481 h 512"/>
                <a:gd name="T84" fmla="*/ 738 w 783"/>
                <a:gd name="T85" fmla="*/ 4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3" h="512">
                  <a:moveTo>
                    <a:pt x="738" y="481"/>
                  </a:moveTo>
                  <a:lnTo>
                    <a:pt x="735" y="482"/>
                  </a:lnTo>
                  <a:lnTo>
                    <a:pt x="731" y="484"/>
                  </a:lnTo>
                  <a:lnTo>
                    <a:pt x="729" y="485"/>
                  </a:lnTo>
                  <a:lnTo>
                    <a:pt x="727" y="487"/>
                  </a:lnTo>
                  <a:lnTo>
                    <a:pt x="725" y="489"/>
                  </a:lnTo>
                  <a:lnTo>
                    <a:pt x="724" y="491"/>
                  </a:lnTo>
                  <a:lnTo>
                    <a:pt x="723" y="494"/>
                  </a:lnTo>
                  <a:lnTo>
                    <a:pt x="723" y="497"/>
                  </a:lnTo>
                  <a:lnTo>
                    <a:pt x="723" y="500"/>
                  </a:lnTo>
                  <a:lnTo>
                    <a:pt x="724" y="503"/>
                  </a:lnTo>
                  <a:lnTo>
                    <a:pt x="725" y="505"/>
                  </a:lnTo>
                  <a:lnTo>
                    <a:pt x="727" y="507"/>
                  </a:lnTo>
                  <a:lnTo>
                    <a:pt x="729" y="509"/>
                  </a:lnTo>
                  <a:lnTo>
                    <a:pt x="731" y="510"/>
                  </a:lnTo>
                  <a:lnTo>
                    <a:pt x="735" y="511"/>
                  </a:lnTo>
                  <a:lnTo>
                    <a:pt x="738" y="512"/>
                  </a:lnTo>
                  <a:lnTo>
                    <a:pt x="783" y="511"/>
                  </a:lnTo>
                  <a:lnTo>
                    <a:pt x="783" y="0"/>
                  </a:lnTo>
                  <a:lnTo>
                    <a:pt x="0" y="0"/>
                  </a:lnTo>
                  <a:lnTo>
                    <a:pt x="0" y="511"/>
                  </a:lnTo>
                  <a:lnTo>
                    <a:pt x="255" y="511"/>
                  </a:lnTo>
                  <a:lnTo>
                    <a:pt x="258" y="511"/>
                  </a:lnTo>
                  <a:lnTo>
                    <a:pt x="262" y="510"/>
                  </a:lnTo>
                  <a:lnTo>
                    <a:pt x="264" y="509"/>
                  </a:lnTo>
                  <a:lnTo>
                    <a:pt x="266" y="507"/>
                  </a:lnTo>
                  <a:lnTo>
                    <a:pt x="268" y="505"/>
                  </a:lnTo>
                  <a:lnTo>
                    <a:pt x="269" y="503"/>
                  </a:lnTo>
                  <a:lnTo>
                    <a:pt x="270" y="500"/>
                  </a:lnTo>
                  <a:lnTo>
                    <a:pt x="270" y="497"/>
                  </a:lnTo>
                  <a:lnTo>
                    <a:pt x="270" y="494"/>
                  </a:lnTo>
                  <a:lnTo>
                    <a:pt x="269" y="491"/>
                  </a:lnTo>
                  <a:lnTo>
                    <a:pt x="268" y="489"/>
                  </a:lnTo>
                  <a:lnTo>
                    <a:pt x="266" y="487"/>
                  </a:lnTo>
                  <a:lnTo>
                    <a:pt x="264" y="485"/>
                  </a:lnTo>
                  <a:lnTo>
                    <a:pt x="262" y="484"/>
                  </a:lnTo>
                  <a:lnTo>
                    <a:pt x="258" y="482"/>
                  </a:lnTo>
                  <a:lnTo>
                    <a:pt x="255" y="481"/>
                  </a:lnTo>
                  <a:lnTo>
                    <a:pt x="30" y="481"/>
                  </a:lnTo>
                  <a:lnTo>
                    <a:pt x="30" y="30"/>
                  </a:lnTo>
                  <a:lnTo>
                    <a:pt x="753" y="30"/>
                  </a:lnTo>
                  <a:lnTo>
                    <a:pt x="753" y="481"/>
                  </a:lnTo>
                  <a:lnTo>
                    <a:pt x="738"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0">
              <a:extLst>
                <a:ext uri="{FF2B5EF4-FFF2-40B4-BE49-F238E27FC236}">
                  <a16:creationId xmlns:a16="http://schemas.microsoft.com/office/drawing/2014/main" id="{DD9C4ACC-15D3-451C-B1E1-C0F6D5B39B1C}"/>
                </a:ext>
              </a:extLst>
            </p:cNvPr>
            <p:cNvSpPr>
              <a:spLocks noEditPoints="1"/>
            </p:cNvSpPr>
            <p:nvPr/>
          </p:nvSpPr>
          <p:spPr bwMode="auto">
            <a:xfrm>
              <a:off x="5026025" y="930275"/>
              <a:ext cx="87313" cy="134938"/>
            </a:xfrm>
            <a:custGeom>
              <a:avLst/>
              <a:gdLst>
                <a:gd name="T0" fmla="*/ 30 w 271"/>
                <a:gd name="T1" fmla="*/ 30 h 422"/>
                <a:gd name="T2" fmla="*/ 241 w 271"/>
                <a:gd name="T3" fmla="*/ 30 h 422"/>
                <a:gd name="T4" fmla="*/ 241 w 271"/>
                <a:gd name="T5" fmla="*/ 392 h 422"/>
                <a:gd name="T6" fmla="*/ 30 w 271"/>
                <a:gd name="T7" fmla="*/ 392 h 422"/>
                <a:gd name="T8" fmla="*/ 30 w 271"/>
                <a:gd name="T9" fmla="*/ 30 h 422"/>
                <a:gd name="T10" fmla="*/ 0 w 271"/>
                <a:gd name="T11" fmla="*/ 422 h 422"/>
                <a:gd name="T12" fmla="*/ 271 w 271"/>
                <a:gd name="T13" fmla="*/ 422 h 422"/>
                <a:gd name="T14" fmla="*/ 271 w 271"/>
                <a:gd name="T15" fmla="*/ 0 h 422"/>
                <a:gd name="T16" fmla="*/ 0 w 271"/>
                <a:gd name="T17" fmla="*/ 0 h 422"/>
                <a:gd name="T18" fmla="*/ 0 w 271"/>
                <a:gd name="T19"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22">
                  <a:moveTo>
                    <a:pt x="30" y="30"/>
                  </a:moveTo>
                  <a:lnTo>
                    <a:pt x="241" y="30"/>
                  </a:lnTo>
                  <a:lnTo>
                    <a:pt x="241" y="392"/>
                  </a:lnTo>
                  <a:lnTo>
                    <a:pt x="30" y="392"/>
                  </a:lnTo>
                  <a:lnTo>
                    <a:pt x="30" y="30"/>
                  </a:lnTo>
                  <a:close/>
                  <a:moveTo>
                    <a:pt x="0" y="422"/>
                  </a:moveTo>
                  <a:lnTo>
                    <a:pt x="271" y="422"/>
                  </a:lnTo>
                  <a:lnTo>
                    <a:pt x="271" y="0"/>
                  </a:lnTo>
                  <a:lnTo>
                    <a:pt x="0" y="0"/>
                  </a:lnTo>
                  <a:lnTo>
                    <a:pt x="0"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a:extLst>
                <a:ext uri="{FF2B5EF4-FFF2-40B4-BE49-F238E27FC236}">
                  <a16:creationId xmlns:a16="http://schemas.microsoft.com/office/drawing/2014/main" id="{EA8193F8-324E-4852-8718-FEF01104BA4E}"/>
                </a:ext>
              </a:extLst>
            </p:cNvPr>
            <p:cNvSpPr>
              <a:spLocks/>
            </p:cNvSpPr>
            <p:nvPr/>
          </p:nvSpPr>
          <p:spPr bwMode="auto">
            <a:xfrm>
              <a:off x="5045075" y="958850"/>
              <a:ext cx="9525" cy="9525"/>
            </a:xfrm>
            <a:custGeom>
              <a:avLst/>
              <a:gdLst>
                <a:gd name="T0" fmla="*/ 15 w 30"/>
                <a:gd name="T1" fmla="*/ 0 h 31"/>
                <a:gd name="T2" fmla="*/ 12 w 30"/>
                <a:gd name="T3" fmla="*/ 1 h 31"/>
                <a:gd name="T4" fmla="*/ 9 w 30"/>
                <a:gd name="T5" fmla="*/ 3 h 31"/>
                <a:gd name="T6" fmla="*/ 7 w 30"/>
                <a:gd name="T7" fmla="*/ 4 h 31"/>
                <a:gd name="T8" fmla="*/ 5 w 30"/>
                <a:gd name="T9" fmla="*/ 6 h 31"/>
                <a:gd name="T10" fmla="*/ 3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3 w 30"/>
                <a:gd name="T23" fmla="*/ 24 h 31"/>
                <a:gd name="T24" fmla="*/ 5 w 30"/>
                <a:gd name="T25" fmla="*/ 26 h 31"/>
                <a:gd name="T26" fmla="*/ 7 w 30"/>
                <a:gd name="T27" fmla="*/ 28 h 31"/>
                <a:gd name="T28" fmla="*/ 9 w 30"/>
                <a:gd name="T29" fmla="*/ 29 h 31"/>
                <a:gd name="T30" fmla="*/ 12 w 30"/>
                <a:gd name="T31" fmla="*/ 30 h 31"/>
                <a:gd name="T32" fmla="*/ 15 w 30"/>
                <a:gd name="T33" fmla="*/ 31 h 31"/>
                <a:gd name="T34" fmla="*/ 19 w 30"/>
                <a:gd name="T35" fmla="*/ 30 h 31"/>
                <a:gd name="T36" fmla="*/ 21 w 30"/>
                <a:gd name="T37" fmla="*/ 29 h 31"/>
                <a:gd name="T38" fmla="*/ 24 w 30"/>
                <a:gd name="T39" fmla="*/ 28 h 31"/>
                <a:gd name="T40" fmla="*/ 26 w 30"/>
                <a:gd name="T41" fmla="*/ 26 h 31"/>
                <a:gd name="T42" fmla="*/ 27 w 30"/>
                <a:gd name="T43" fmla="*/ 24 h 31"/>
                <a:gd name="T44" fmla="*/ 29 w 30"/>
                <a:gd name="T45" fmla="*/ 22 h 31"/>
                <a:gd name="T46" fmla="*/ 30 w 30"/>
                <a:gd name="T47" fmla="*/ 19 h 31"/>
                <a:gd name="T48" fmla="*/ 30 w 30"/>
                <a:gd name="T49" fmla="*/ 16 h 31"/>
                <a:gd name="T50" fmla="*/ 30 w 30"/>
                <a:gd name="T51" fmla="*/ 13 h 31"/>
                <a:gd name="T52" fmla="*/ 29 w 30"/>
                <a:gd name="T53" fmla="*/ 10 h 31"/>
                <a:gd name="T54" fmla="*/ 27 w 30"/>
                <a:gd name="T55" fmla="*/ 8 h 31"/>
                <a:gd name="T56" fmla="*/ 26 w 30"/>
                <a:gd name="T57" fmla="*/ 6 h 31"/>
                <a:gd name="T58" fmla="*/ 24 w 30"/>
                <a:gd name="T59" fmla="*/ 4 h 31"/>
                <a:gd name="T60" fmla="*/ 21 w 30"/>
                <a:gd name="T61" fmla="*/ 3 h 31"/>
                <a:gd name="T62" fmla="*/ 19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2" y="1"/>
                  </a:lnTo>
                  <a:lnTo>
                    <a:pt x="9" y="3"/>
                  </a:lnTo>
                  <a:lnTo>
                    <a:pt x="7" y="4"/>
                  </a:lnTo>
                  <a:lnTo>
                    <a:pt x="5" y="6"/>
                  </a:lnTo>
                  <a:lnTo>
                    <a:pt x="3" y="8"/>
                  </a:lnTo>
                  <a:lnTo>
                    <a:pt x="1" y="10"/>
                  </a:lnTo>
                  <a:lnTo>
                    <a:pt x="0" y="13"/>
                  </a:lnTo>
                  <a:lnTo>
                    <a:pt x="0" y="16"/>
                  </a:lnTo>
                  <a:lnTo>
                    <a:pt x="0" y="19"/>
                  </a:lnTo>
                  <a:lnTo>
                    <a:pt x="1" y="22"/>
                  </a:lnTo>
                  <a:lnTo>
                    <a:pt x="3" y="24"/>
                  </a:lnTo>
                  <a:lnTo>
                    <a:pt x="5" y="26"/>
                  </a:lnTo>
                  <a:lnTo>
                    <a:pt x="7" y="28"/>
                  </a:lnTo>
                  <a:lnTo>
                    <a:pt x="9" y="29"/>
                  </a:lnTo>
                  <a:lnTo>
                    <a:pt x="12" y="30"/>
                  </a:lnTo>
                  <a:lnTo>
                    <a:pt x="15" y="31"/>
                  </a:lnTo>
                  <a:lnTo>
                    <a:pt x="19" y="30"/>
                  </a:lnTo>
                  <a:lnTo>
                    <a:pt x="21" y="29"/>
                  </a:lnTo>
                  <a:lnTo>
                    <a:pt x="24" y="28"/>
                  </a:lnTo>
                  <a:lnTo>
                    <a:pt x="26" y="26"/>
                  </a:lnTo>
                  <a:lnTo>
                    <a:pt x="27" y="24"/>
                  </a:lnTo>
                  <a:lnTo>
                    <a:pt x="29" y="22"/>
                  </a:lnTo>
                  <a:lnTo>
                    <a:pt x="30" y="19"/>
                  </a:lnTo>
                  <a:lnTo>
                    <a:pt x="30" y="16"/>
                  </a:lnTo>
                  <a:lnTo>
                    <a:pt x="30" y="13"/>
                  </a:lnTo>
                  <a:lnTo>
                    <a:pt x="29" y="10"/>
                  </a:lnTo>
                  <a:lnTo>
                    <a:pt x="27"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a:extLst>
                <a:ext uri="{FF2B5EF4-FFF2-40B4-BE49-F238E27FC236}">
                  <a16:creationId xmlns:a16="http://schemas.microsoft.com/office/drawing/2014/main" id="{80FC791C-2B85-423B-84EE-29B0ED94B4EC}"/>
                </a:ext>
              </a:extLst>
            </p:cNvPr>
            <p:cNvSpPr>
              <a:spLocks/>
            </p:cNvSpPr>
            <p:nvPr/>
          </p:nvSpPr>
          <p:spPr bwMode="auto">
            <a:xfrm>
              <a:off x="5064125" y="958850"/>
              <a:ext cx="11113" cy="9525"/>
            </a:xfrm>
            <a:custGeom>
              <a:avLst/>
              <a:gdLst>
                <a:gd name="T0" fmla="*/ 15 w 31"/>
                <a:gd name="T1" fmla="*/ 0 h 31"/>
                <a:gd name="T2" fmla="*/ 12 w 31"/>
                <a:gd name="T3" fmla="*/ 1 h 31"/>
                <a:gd name="T4" fmla="*/ 10 w 31"/>
                <a:gd name="T5" fmla="*/ 3 h 31"/>
                <a:gd name="T6" fmla="*/ 7 w 31"/>
                <a:gd name="T7" fmla="*/ 4 h 31"/>
                <a:gd name="T8" fmla="*/ 5 w 31"/>
                <a:gd name="T9" fmla="*/ 6 h 31"/>
                <a:gd name="T10" fmla="*/ 3 w 31"/>
                <a:gd name="T11" fmla="*/ 8 h 31"/>
                <a:gd name="T12" fmla="*/ 2 w 31"/>
                <a:gd name="T13" fmla="*/ 10 h 31"/>
                <a:gd name="T14" fmla="*/ 0 w 31"/>
                <a:gd name="T15" fmla="*/ 13 h 31"/>
                <a:gd name="T16" fmla="*/ 0 w 31"/>
                <a:gd name="T17" fmla="*/ 16 h 31"/>
                <a:gd name="T18" fmla="*/ 0 w 31"/>
                <a:gd name="T19" fmla="*/ 19 h 31"/>
                <a:gd name="T20" fmla="*/ 2 w 31"/>
                <a:gd name="T21" fmla="*/ 22 h 31"/>
                <a:gd name="T22" fmla="*/ 3 w 31"/>
                <a:gd name="T23" fmla="*/ 24 h 31"/>
                <a:gd name="T24" fmla="*/ 5 w 31"/>
                <a:gd name="T25" fmla="*/ 26 h 31"/>
                <a:gd name="T26" fmla="*/ 7 w 31"/>
                <a:gd name="T27" fmla="*/ 28 h 31"/>
                <a:gd name="T28" fmla="*/ 10 w 31"/>
                <a:gd name="T29" fmla="*/ 29 h 31"/>
                <a:gd name="T30" fmla="*/ 12 w 31"/>
                <a:gd name="T31" fmla="*/ 30 h 31"/>
                <a:gd name="T32" fmla="*/ 15 w 31"/>
                <a:gd name="T33" fmla="*/ 31 h 31"/>
                <a:gd name="T34" fmla="*/ 19 w 31"/>
                <a:gd name="T35" fmla="*/ 30 h 31"/>
                <a:gd name="T36" fmla="*/ 21 w 31"/>
                <a:gd name="T37" fmla="*/ 29 h 31"/>
                <a:gd name="T38" fmla="*/ 24 w 31"/>
                <a:gd name="T39" fmla="*/ 28 h 31"/>
                <a:gd name="T40" fmla="*/ 26 w 31"/>
                <a:gd name="T41" fmla="*/ 26 h 31"/>
                <a:gd name="T42" fmla="*/ 28 w 31"/>
                <a:gd name="T43" fmla="*/ 24 h 31"/>
                <a:gd name="T44" fmla="*/ 29 w 31"/>
                <a:gd name="T45" fmla="*/ 22 h 31"/>
                <a:gd name="T46" fmla="*/ 31 w 31"/>
                <a:gd name="T47" fmla="*/ 19 h 31"/>
                <a:gd name="T48" fmla="*/ 31 w 31"/>
                <a:gd name="T49" fmla="*/ 16 h 31"/>
                <a:gd name="T50" fmla="*/ 31 w 31"/>
                <a:gd name="T51" fmla="*/ 13 h 31"/>
                <a:gd name="T52" fmla="*/ 29 w 31"/>
                <a:gd name="T53" fmla="*/ 10 h 31"/>
                <a:gd name="T54" fmla="*/ 28 w 31"/>
                <a:gd name="T55" fmla="*/ 8 h 31"/>
                <a:gd name="T56" fmla="*/ 26 w 31"/>
                <a:gd name="T57" fmla="*/ 6 h 31"/>
                <a:gd name="T58" fmla="*/ 24 w 31"/>
                <a:gd name="T59" fmla="*/ 4 h 31"/>
                <a:gd name="T60" fmla="*/ 21 w 31"/>
                <a:gd name="T61" fmla="*/ 3 h 31"/>
                <a:gd name="T62" fmla="*/ 19 w 31"/>
                <a:gd name="T63" fmla="*/ 1 h 31"/>
                <a:gd name="T64" fmla="*/ 15 w 31"/>
                <a:gd name="T65" fmla="*/ 0 h 31"/>
                <a:gd name="T66" fmla="*/ 15 w 31"/>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1">
                  <a:moveTo>
                    <a:pt x="15" y="0"/>
                  </a:moveTo>
                  <a:lnTo>
                    <a:pt x="12" y="1"/>
                  </a:lnTo>
                  <a:lnTo>
                    <a:pt x="10" y="3"/>
                  </a:lnTo>
                  <a:lnTo>
                    <a:pt x="7" y="4"/>
                  </a:lnTo>
                  <a:lnTo>
                    <a:pt x="5" y="6"/>
                  </a:lnTo>
                  <a:lnTo>
                    <a:pt x="3" y="8"/>
                  </a:lnTo>
                  <a:lnTo>
                    <a:pt x="2" y="10"/>
                  </a:lnTo>
                  <a:lnTo>
                    <a:pt x="0" y="13"/>
                  </a:lnTo>
                  <a:lnTo>
                    <a:pt x="0" y="16"/>
                  </a:lnTo>
                  <a:lnTo>
                    <a:pt x="0" y="19"/>
                  </a:lnTo>
                  <a:lnTo>
                    <a:pt x="2" y="22"/>
                  </a:lnTo>
                  <a:lnTo>
                    <a:pt x="3" y="24"/>
                  </a:lnTo>
                  <a:lnTo>
                    <a:pt x="5" y="26"/>
                  </a:lnTo>
                  <a:lnTo>
                    <a:pt x="7" y="28"/>
                  </a:lnTo>
                  <a:lnTo>
                    <a:pt x="10" y="29"/>
                  </a:lnTo>
                  <a:lnTo>
                    <a:pt x="12" y="30"/>
                  </a:lnTo>
                  <a:lnTo>
                    <a:pt x="15" y="31"/>
                  </a:lnTo>
                  <a:lnTo>
                    <a:pt x="19" y="30"/>
                  </a:lnTo>
                  <a:lnTo>
                    <a:pt x="21" y="29"/>
                  </a:lnTo>
                  <a:lnTo>
                    <a:pt x="24" y="28"/>
                  </a:lnTo>
                  <a:lnTo>
                    <a:pt x="26" y="26"/>
                  </a:lnTo>
                  <a:lnTo>
                    <a:pt x="28" y="24"/>
                  </a:lnTo>
                  <a:lnTo>
                    <a:pt x="29" y="22"/>
                  </a:lnTo>
                  <a:lnTo>
                    <a:pt x="31" y="19"/>
                  </a:lnTo>
                  <a:lnTo>
                    <a:pt x="31" y="16"/>
                  </a:lnTo>
                  <a:lnTo>
                    <a:pt x="31" y="13"/>
                  </a:lnTo>
                  <a:lnTo>
                    <a:pt x="29" y="10"/>
                  </a:lnTo>
                  <a:lnTo>
                    <a:pt x="28"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3">
              <a:extLst>
                <a:ext uri="{FF2B5EF4-FFF2-40B4-BE49-F238E27FC236}">
                  <a16:creationId xmlns:a16="http://schemas.microsoft.com/office/drawing/2014/main" id="{43F3EBE8-6594-41E3-BEDD-6E5D73519D43}"/>
                </a:ext>
              </a:extLst>
            </p:cNvPr>
            <p:cNvSpPr>
              <a:spLocks/>
            </p:cNvSpPr>
            <p:nvPr/>
          </p:nvSpPr>
          <p:spPr bwMode="auto">
            <a:xfrm>
              <a:off x="5045075" y="989013"/>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6 h 30"/>
                <a:gd name="T28" fmla="*/ 9 w 30"/>
                <a:gd name="T29" fmla="*/ 28 h 30"/>
                <a:gd name="T30" fmla="*/ 12 w 30"/>
                <a:gd name="T31" fmla="*/ 28 h 30"/>
                <a:gd name="T32" fmla="*/ 15 w 30"/>
                <a:gd name="T33" fmla="*/ 30 h 30"/>
                <a:gd name="T34" fmla="*/ 19 w 30"/>
                <a:gd name="T35" fmla="*/ 28 h 30"/>
                <a:gd name="T36" fmla="*/ 21 w 30"/>
                <a:gd name="T37" fmla="*/ 28 h 30"/>
                <a:gd name="T38" fmla="*/ 24 w 30"/>
                <a:gd name="T39" fmla="*/ 26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6"/>
                  </a:lnTo>
                  <a:lnTo>
                    <a:pt x="9" y="28"/>
                  </a:lnTo>
                  <a:lnTo>
                    <a:pt x="12" y="28"/>
                  </a:lnTo>
                  <a:lnTo>
                    <a:pt x="15" y="30"/>
                  </a:lnTo>
                  <a:lnTo>
                    <a:pt x="19" y="28"/>
                  </a:lnTo>
                  <a:lnTo>
                    <a:pt x="21" y="28"/>
                  </a:lnTo>
                  <a:lnTo>
                    <a:pt x="24" y="26"/>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4">
              <a:extLst>
                <a:ext uri="{FF2B5EF4-FFF2-40B4-BE49-F238E27FC236}">
                  <a16:creationId xmlns:a16="http://schemas.microsoft.com/office/drawing/2014/main" id="{FB75307C-5CE0-45E2-B715-E787B11F08EE}"/>
                </a:ext>
              </a:extLst>
            </p:cNvPr>
            <p:cNvSpPr>
              <a:spLocks/>
            </p:cNvSpPr>
            <p:nvPr/>
          </p:nvSpPr>
          <p:spPr bwMode="auto">
            <a:xfrm>
              <a:off x="5064125" y="989013"/>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6 h 30"/>
                <a:gd name="T28" fmla="*/ 10 w 31"/>
                <a:gd name="T29" fmla="*/ 28 h 30"/>
                <a:gd name="T30" fmla="*/ 12 w 31"/>
                <a:gd name="T31" fmla="*/ 28 h 30"/>
                <a:gd name="T32" fmla="*/ 15 w 31"/>
                <a:gd name="T33" fmla="*/ 30 h 30"/>
                <a:gd name="T34" fmla="*/ 19 w 31"/>
                <a:gd name="T35" fmla="*/ 28 h 30"/>
                <a:gd name="T36" fmla="*/ 21 w 31"/>
                <a:gd name="T37" fmla="*/ 28 h 30"/>
                <a:gd name="T38" fmla="*/ 24 w 31"/>
                <a:gd name="T39" fmla="*/ 26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6"/>
                  </a:lnTo>
                  <a:lnTo>
                    <a:pt x="10" y="28"/>
                  </a:lnTo>
                  <a:lnTo>
                    <a:pt x="12" y="28"/>
                  </a:lnTo>
                  <a:lnTo>
                    <a:pt x="15" y="30"/>
                  </a:lnTo>
                  <a:lnTo>
                    <a:pt x="19" y="28"/>
                  </a:lnTo>
                  <a:lnTo>
                    <a:pt x="21" y="28"/>
                  </a:lnTo>
                  <a:lnTo>
                    <a:pt x="24" y="26"/>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658C7B0F-6FE4-4FBD-ABB6-1AEBDCC730AC}"/>
                </a:ext>
              </a:extLst>
            </p:cNvPr>
            <p:cNvSpPr>
              <a:spLocks/>
            </p:cNvSpPr>
            <p:nvPr/>
          </p:nvSpPr>
          <p:spPr bwMode="auto">
            <a:xfrm>
              <a:off x="5045075" y="1017588"/>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8 h 30"/>
                <a:gd name="T28" fmla="*/ 9 w 30"/>
                <a:gd name="T29" fmla="*/ 29 h 30"/>
                <a:gd name="T30" fmla="*/ 12 w 30"/>
                <a:gd name="T31" fmla="*/ 30 h 30"/>
                <a:gd name="T32" fmla="*/ 15 w 30"/>
                <a:gd name="T33" fmla="*/ 30 h 30"/>
                <a:gd name="T34" fmla="*/ 19 w 30"/>
                <a:gd name="T35" fmla="*/ 30 h 30"/>
                <a:gd name="T36" fmla="*/ 21 w 30"/>
                <a:gd name="T37" fmla="*/ 29 h 30"/>
                <a:gd name="T38" fmla="*/ 24 w 30"/>
                <a:gd name="T39" fmla="*/ 28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8"/>
                  </a:lnTo>
                  <a:lnTo>
                    <a:pt x="9" y="29"/>
                  </a:lnTo>
                  <a:lnTo>
                    <a:pt x="12" y="30"/>
                  </a:lnTo>
                  <a:lnTo>
                    <a:pt x="15" y="30"/>
                  </a:lnTo>
                  <a:lnTo>
                    <a:pt x="19" y="30"/>
                  </a:lnTo>
                  <a:lnTo>
                    <a:pt x="21" y="29"/>
                  </a:lnTo>
                  <a:lnTo>
                    <a:pt x="24" y="28"/>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6">
              <a:extLst>
                <a:ext uri="{FF2B5EF4-FFF2-40B4-BE49-F238E27FC236}">
                  <a16:creationId xmlns:a16="http://schemas.microsoft.com/office/drawing/2014/main" id="{7858645B-91C4-4BB2-93F0-EE78B6F54755}"/>
                </a:ext>
              </a:extLst>
            </p:cNvPr>
            <p:cNvSpPr>
              <a:spLocks/>
            </p:cNvSpPr>
            <p:nvPr/>
          </p:nvSpPr>
          <p:spPr bwMode="auto">
            <a:xfrm>
              <a:off x="5064125" y="1017588"/>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8 h 30"/>
                <a:gd name="T28" fmla="*/ 10 w 31"/>
                <a:gd name="T29" fmla="*/ 29 h 30"/>
                <a:gd name="T30" fmla="*/ 12 w 31"/>
                <a:gd name="T31" fmla="*/ 30 h 30"/>
                <a:gd name="T32" fmla="*/ 15 w 31"/>
                <a:gd name="T33" fmla="*/ 30 h 30"/>
                <a:gd name="T34" fmla="*/ 19 w 31"/>
                <a:gd name="T35" fmla="*/ 30 h 30"/>
                <a:gd name="T36" fmla="*/ 21 w 31"/>
                <a:gd name="T37" fmla="*/ 29 h 30"/>
                <a:gd name="T38" fmla="*/ 24 w 31"/>
                <a:gd name="T39" fmla="*/ 28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 name="T66" fmla="*/ 15 w 31"/>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8"/>
                  </a:lnTo>
                  <a:lnTo>
                    <a:pt x="10" y="29"/>
                  </a:lnTo>
                  <a:lnTo>
                    <a:pt x="12" y="30"/>
                  </a:lnTo>
                  <a:lnTo>
                    <a:pt x="15" y="30"/>
                  </a:lnTo>
                  <a:lnTo>
                    <a:pt x="19" y="30"/>
                  </a:lnTo>
                  <a:lnTo>
                    <a:pt x="21" y="29"/>
                  </a:lnTo>
                  <a:lnTo>
                    <a:pt x="24" y="28"/>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2D8F7509-1240-464D-9ECC-45D6EA442254}"/>
                </a:ext>
              </a:extLst>
            </p:cNvPr>
            <p:cNvSpPr>
              <a:spLocks/>
            </p:cNvSpPr>
            <p:nvPr/>
          </p:nvSpPr>
          <p:spPr bwMode="auto">
            <a:xfrm>
              <a:off x="5084763" y="958850"/>
              <a:ext cx="9525" cy="9525"/>
            </a:xfrm>
            <a:custGeom>
              <a:avLst/>
              <a:gdLst>
                <a:gd name="T0" fmla="*/ 15 w 30"/>
                <a:gd name="T1" fmla="*/ 0 h 31"/>
                <a:gd name="T2" fmla="*/ 11 w 30"/>
                <a:gd name="T3" fmla="*/ 1 h 31"/>
                <a:gd name="T4" fmla="*/ 9 w 30"/>
                <a:gd name="T5" fmla="*/ 3 h 31"/>
                <a:gd name="T6" fmla="*/ 6 w 30"/>
                <a:gd name="T7" fmla="*/ 4 h 31"/>
                <a:gd name="T8" fmla="*/ 4 w 30"/>
                <a:gd name="T9" fmla="*/ 6 h 31"/>
                <a:gd name="T10" fmla="*/ 2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2 w 30"/>
                <a:gd name="T23" fmla="*/ 24 h 31"/>
                <a:gd name="T24" fmla="*/ 4 w 30"/>
                <a:gd name="T25" fmla="*/ 26 h 31"/>
                <a:gd name="T26" fmla="*/ 6 w 30"/>
                <a:gd name="T27" fmla="*/ 28 h 31"/>
                <a:gd name="T28" fmla="*/ 9 w 30"/>
                <a:gd name="T29" fmla="*/ 29 h 31"/>
                <a:gd name="T30" fmla="*/ 11 w 30"/>
                <a:gd name="T31" fmla="*/ 30 h 31"/>
                <a:gd name="T32" fmla="*/ 15 w 30"/>
                <a:gd name="T33" fmla="*/ 31 h 31"/>
                <a:gd name="T34" fmla="*/ 18 w 30"/>
                <a:gd name="T35" fmla="*/ 30 h 31"/>
                <a:gd name="T36" fmla="*/ 21 w 30"/>
                <a:gd name="T37" fmla="*/ 29 h 31"/>
                <a:gd name="T38" fmla="*/ 23 w 30"/>
                <a:gd name="T39" fmla="*/ 28 h 31"/>
                <a:gd name="T40" fmla="*/ 25 w 30"/>
                <a:gd name="T41" fmla="*/ 26 h 31"/>
                <a:gd name="T42" fmla="*/ 27 w 30"/>
                <a:gd name="T43" fmla="*/ 24 h 31"/>
                <a:gd name="T44" fmla="*/ 28 w 30"/>
                <a:gd name="T45" fmla="*/ 22 h 31"/>
                <a:gd name="T46" fmla="*/ 30 w 30"/>
                <a:gd name="T47" fmla="*/ 19 h 31"/>
                <a:gd name="T48" fmla="*/ 30 w 30"/>
                <a:gd name="T49" fmla="*/ 16 h 31"/>
                <a:gd name="T50" fmla="*/ 30 w 30"/>
                <a:gd name="T51" fmla="*/ 13 h 31"/>
                <a:gd name="T52" fmla="*/ 28 w 30"/>
                <a:gd name="T53" fmla="*/ 10 h 31"/>
                <a:gd name="T54" fmla="*/ 27 w 30"/>
                <a:gd name="T55" fmla="*/ 8 h 31"/>
                <a:gd name="T56" fmla="*/ 25 w 30"/>
                <a:gd name="T57" fmla="*/ 6 h 31"/>
                <a:gd name="T58" fmla="*/ 23 w 30"/>
                <a:gd name="T59" fmla="*/ 4 h 31"/>
                <a:gd name="T60" fmla="*/ 21 w 30"/>
                <a:gd name="T61" fmla="*/ 3 h 31"/>
                <a:gd name="T62" fmla="*/ 18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1" y="1"/>
                  </a:lnTo>
                  <a:lnTo>
                    <a:pt x="9" y="3"/>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1" y="30"/>
                  </a:lnTo>
                  <a:lnTo>
                    <a:pt x="15" y="31"/>
                  </a:lnTo>
                  <a:lnTo>
                    <a:pt x="18" y="30"/>
                  </a:lnTo>
                  <a:lnTo>
                    <a:pt x="21" y="29"/>
                  </a:lnTo>
                  <a:lnTo>
                    <a:pt x="23" y="28"/>
                  </a:lnTo>
                  <a:lnTo>
                    <a:pt x="25" y="26"/>
                  </a:lnTo>
                  <a:lnTo>
                    <a:pt x="27" y="24"/>
                  </a:lnTo>
                  <a:lnTo>
                    <a:pt x="28" y="22"/>
                  </a:lnTo>
                  <a:lnTo>
                    <a:pt x="30" y="19"/>
                  </a:lnTo>
                  <a:lnTo>
                    <a:pt x="30" y="16"/>
                  </a:lnTo>
                  <a:lnTo>
                    <a:pt x="30" y="13"/>
                  </a:lnTo>
                  <a:lnTo>
                    <a:pt x="28" y="10"/>
                  </a:lnTo>
                  <a:lnTo>
                    <a:pt x="27" y="8"/>
                  </a:lnTo>
                  <a:lnTo>
                    <a:pt x="25" y="6"/>
                  </a:lnTo>
                  <a:lnTo>
                    <a:pt x="23" y="4"/>
                  </a:lnTo>
                  <a:lnTo>
                    <a:pt x="21"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8">
              <a:extLst>
                <a:ext uri="{FF2B5EF4-FFF2-40B4-BE49-F238E27FC236}">
                  <a16:creationId xmlns:a16="http://schemas.microsoft.com/office/drawing/2014/main" id="{AB292BF7-FA8E-45FE-99D7-08526F3FAD14}"/>
                </a:ext>
              </a:extLst>
            </p:cNvPr>
            <p:cNvSpPr>
              <a:spLocks/>
            </p:cNvSpPr>
            <p:nvPr/>
          </p:nvSpPr>
          <p:spPr bwMode="auto">
            <a:xfrm>
              <a:off x="5084763" y="989013"/>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6 h 30"/>
                <a:gd name="T28" fmla="*/ 9 w 30"/>
                <a:gd name="T29" fmla="*/ 28 h 30"/>
                <a:gd name="T30" fmla="*/ 11 w 30"/>
                <a:gd name="T31" fmla="*/ 28 h 30"/>
                <a:gd name="T32" fmla="*/ 15 w 30"/>
                <a:gd name="T33" fmla="*/ 30 h 30"/>
                <a:gd name="T34" fmla="*/ 18 w 30"/>
                <a:gd name="T35" fmla="*/ 28 h 30"/>
                <a:gd name="T36" fmla="*/ 21 w 30"/>
                <a:gd name="T37" fmla="*/ 28 h 30"/>
                <a:gd name="T38" fmla="*/ 23 w 30"/>
                <a:gd name="T39" fmla="*/ 26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6"/>
                  </a:lnTo>
                  <a:lnTo>
                    <a:pt x="9" y="28"/>
                  </a:lnTo>
                  <a:lnTo>
                    <a:pt x="11" y="28"/>
                  </a:lnTo>
                  <a:lnTo>
                    <a:pt x="15" y="30"/>
                  </a:lnTo>
                  <a:lnTo>
                    <a:pt x="18" y="28"/>
                  </a:lnTo>
                  <a:lnTo>
                    <a:pt x="21" y="28"/>
                  </a:lnTo>
                  <a:lnTo>
                    <a:pt x="23" y="26"/>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9">
              <a:extLst>
                <a:ext uri="{FF2B5EF4-FFF2-40B4-BE49-F238E27FC236}">
                  <a16:creationId xmlns:a16="http://schemas.microsoft.com/office/drawing/2014/main" id="{12785C70-D98A-4C3F-BE7E-27E457B29B83}"/>
                </a:ext>
              </a:extLst>
            </p:cNvPr>
            <p:cNvSpPr>
              <a:spLocks/>
            </p:cNvSpPr>
            <p:nvPr/>
          </p:nvSpPr>
          <p:spPr bwMode="auto">
            <a:xfrm>
              <a:off x="5084763" y="1017588"/>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8"/>
                  </a:lnTo>
                  <a:lnTo>
                    <a:pt x="9" y="29"/>
                  </a:lnTo>
                  <a:lnTo>
                    <a:pt x="11" y="30"/>
                  </a:lnTo>
                  <a:lnTo>
                    <a:pt x="15" y="30"/>
                  </a:lnTo>
                  <a:lnTo>
                    <a:pt x="18" y="30"/>
                  </a:lnTo>
                  <a:lnTo>
                    <a:pt x="21" y="29"/>
                  </a:lnTo>
                  <a:lnTo>
                    <a:pt x="23" y="28"/>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0">
              <a:extLst>
                <a:ext uri="{FF2B5EF4-FFF2-40B4-BE49-F238E27FC236}">
                  <a16:creationId xmlns:a16="http://schemas.microsoft.com/office/drawing/2014/main" id="{7E1E6AB3-7CB8-40BE-AE16-19C87C3296F5}"/>
                </a:ext>
              </a:extLst>
            </p:cNvPr>
            <p:cNvSpPr>
              <a:spLocks/>
            </p:cNvSpPr>
            <p:nvPr/>
          </p:nvSpPr>
          <p:spPr bwMode="auto">
            <a:xfrm>
              <a:off x="5035550" y="873125"/>
              <a:ext cx="68263" cy="19050"/>
            </a:xfrm>
            <a:custGeom>
              <a:avLst/>
              <a:gdLst>
                <a:gd name="T0" fmla="*/ 204 w 215"/>
                <a:gd name="T1" fmla="*/ 58 h 58"/>
                <a:gd name="T2" fmla="*/ 210 w 215"/>
                <a:gd name="T3" fmla="*/ 55 h 58"/>
                <a:gd name="T4" fmla="*/ 214 w 215"/>
                <a:gd name="T5" fmla="*/ 49 h 58"/>
                <a:gd name="T6" fmla="*/ 215 w 215"/>
                <a:gd name="T7" fmla="*/ 43 h 58"/>
                <a:gd name="T8" fmla="*/ 214 w 215"/>
                <a:gd name="T9" fmla="*/ 38 h 58"/>
                <a:gd name="T10" fmla="*/ 210 w 215"/>
                <a:gd name="T11" fmla="*/ 33 h 58"/>
                <a:gd name="T12" fmla="*/ 197 w 215"/>
                <a:gd name="T13" fmla="*/ 24 h 58"/>
                <a:gd name="T14" fmla="*/ 173 w 215"/>
                <a:gd name="T15" fmla="*/ 12 h 58"/>
                <a:gd name="T16" fmla="*/ 147 w 215"/>
                <a:gd name="T17" fmla="*/ 4 h 58"/>
                <a:gd name="T18" fmla="*/ 120 w 215"/>
                <a:gd name="T19" fmla="*/ 1 h 58"/>
                <a:gd name="T20" fmla="*/ 95 w 215"/>
                <a:gd name="T21" fmla="*/ 1 h 58"/>
                <a:gd name="T22" fmla="*/ 68 w 215"/>
                <a:gd name="T23" fmla="*/ 4 h 58"/>
                <a:gd name="T24" fmla="*/ 42 w 215"/>
                <a:gd name="T25" fmla="*/ 12 h 58"/>
                <a:gd name="T26" fmla="*/ 17 w 215"/>
                <a:gd name="T27" fmla="*/ 24 h 58"/>
                <a:gd name="T28" fmla="*/ 5 w 215"/>
                <a:gd name="T29" fmla="*/ 33 h 58"/>
                <a:gd name="T30" fmla="*/ 1 w 215"/>
                <a:gd name="T31" fmla="*/ 38 h 58"/>
                <a:gd name="T32" fmla="*/ 0 w 215"/>
                <a:gd name="T33" fmla="*/ 43 h 58"/>
                <a:gd name="T34" fmla="*/ 1 w 215"/>
                <a:gd name="T35" fmla="*/ 49 h 58"/>
                <a:gd name="T36" fmla="*/ 5 w 215"/>
                <a:gd name="T37" fmla="*/ 54 h 58"/>
                <a:gd name="T38" fmla="*/ 9 w 215"/>
                <a:gd name="T39" fmla="*/ 57 h 58"/>
                <a:gd name="T40" fmla="*/ 15 w 215"/>
                <a:gd name="T41" fmla="*/ 58 h 58"/>
                <a:gd name="T42" fmla="*/ 21 w 215"/>
                <a:gd name="T43" fmla="*/ 57 h 58"/>
                <a:gd name="T44" fmla="*/ 32 w 215"/>
                <a:gd name="T45" fmla="*/ 49 h 58"/>
                <a:gd name="T46" fmla="*/ 53 w 215"/>
                <a:gd name="T47" fmla="*/ 40 h 58"/>
                <a:gd name="T48" fmla="*/ 74 w 215"/>
                <a:gd name="T49" fmla="*/ 33 h 58"/>
                <a:gd name="T50" fmla="*/ 97 w 215"/>
                <a:gd name="T51" fmla="*/ 30 h 58"/>
                <a:gd name="T52" fmla="*/ 118 w 215"/>
                <a:gd name="T53" fmla="*/ 30 h 58"/>
                <a:gd name="T54" fmla="*/ 141 w 215"/>
                <a:gd name="T55" fmla="*/ 33 h 58"/>
                <a:gd name="T56" fmla="*/ 162 w 215"/>
                <a:gd name="T57" fmla="*/ 40 h 58"/>
                <a:gd name="T58" fmla="*/ 183 w 215"/>
                <a:gd name="T59" fmla="*/ 49 h 58"/>
                <a:gd name="T60" fmla="*/ 195 w 215"/>
                <a:gd name="T61" fmla="*/ 58 h 58"/>
                <a:gd name="T62" fmla="*/ 200 w 215"/>
                <a:gd name="T6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8">
                  <a:moveTo>
                    <a:pt x="200" y="58"/>
                  </a:moveTo>
                  <a:lnTo>
                    <a:pt x="204" y="58"/>
                  </a:lnTo>
                  <a:lnTo>
                    <a:pt x="207" y="57"/>
                  </a:lnTo>
                  <a:lnTo>
                    <a:pt x="210" y="55"/>
                  </a:lnTo>
                  <a:lnTo>
                    <a:pt x="213" y="52"/>
                  </a:lnTo>
                  <a:lnTo>
                    <a:pt x="214" y="49"/>
                  </a:lnTo>
                  <a:lnTo>
                    <a:pt x="215" y="46"/>
                  </a:lnTo>
                  <a:lnTo>
                    <a:pt x="215" y="43"/>
                  </a:lnTo>
                  <a:lnTo>
                    <a:pt x="215" y="41"/>
                  </a:lnTo>
                  <a:lnTo>
                    <a:pt x="214" y="38"/>
                  </a:lnTo>
                  <a:lnTo>
                    <a:pt x="213" y="35"/>
                  </a:lnTo>
                  <a:lnTo>
                    <a:pt x="210" y="33"/>
                  </a:lnTo>
                  <a:lnTo>
                    <a:pt x="208" y="31"/>
                  </a:lnTo>
                  <a:lnTo>
                    <a:pt x="197" y="24"/>
                  </a:lnTo>
                  <a:lnTo>
                    <a:pt x="185" y="17"/>
                  </a:lnTo>
                  <a:lnTo>
                    <a:pt x="173" y="12"/>
                  </a:lnTo>
                  <a:lnTo>
                    <a:pt x="160" y="8"/>
                  </a:lnTo>
                  <a:lnTo>
                    <a:pt x="147" y="4"/>
                  </a:lnTo>
                  <a:lnTo>
                    <a:pt x="134" y="2"/>
                  </a:lnTo>
                  <a:lnTo>
                    <a:pt x="120" y="1"/>
                  </a:lnTo>
                  <a:lnTo>
                    <a:pt x="107" y="0"/>
                  </a:lnTo>
                  <a:lnTo>
                    <a:pt x="95" y="1"/>
                  </a:lnTo>
                  <a:lnTo>
                    <a:pt x="81" y="2"/>
                  </a:lnTo>
                  <a:lnTo>
                    <a:pt x="68" y="4"/>
                  </a:lnTo>
                  <a:lnTo>
                    <a:pt x="55" y="8"/>
                  </a:lnTo>
                  <a:lnTo>
                    <a:pt x="42" y="12"/>
                  </a:lnTo>
                  <a:lnTo>
                    <a:pt x="30" y="17"/>
                  </a:lnTo>
                  <a:lnTo>
                    <a:pt x="17" y="24"/>
                  </a:lnTo>
                  <a:lnTo>
                    <a:pt x="7" y="31"/>
                  </a:lnTo>
                  <a:lnTo>
                    <a:pt x="5" y="33"/>
                  </a:lnTo>
                  <a:lnTo>
                    <a:pt x="2" y="35"/>
                  </a:lnTo>
                  <a:lnTo>
                    <a:pt x="1" y="38"/>
                  </a:lnTo>
                  <a:lnTo>
                    <a:pt x="0" y="41"/>
                  </a:lnTo>
                  <a:lnTo>
                    <a:pt x="0" y="43"/>
                  </a:lnTo>
                  <a:lnTo>
                    <a:pt x="0" y="46"/>
                  </a:lnTo>
                  <a:lnTo>
                    <a:pt x="1" y="49"/>
                  </a:lnTo>
                  <a:lnTo>
                    <a:pt x="2" y="52"/>
                  </a:lnTo>
                  <a:lnTo>
                    <a:pt x="5" y="54"/>
                  </a:lnTo>
                  <a:lnTo>
                    <a:pt x="7" y="56"/>
                  </a:lnTo>
                  <a:lnTo>
                    <a:pt x="9" y="57"/>
                  </a:lnTo>
                  <a:lnTo>
                    <a:pt x="12" y="58"/>
                  </a:lnTo>
                  <a:lnTo>
                    <a:pt x="15" y="58"/>
                  </a:lnTo>
                  <a:lnTo>
                    <a:pt x="17" y="58"/>
                  </a:lnTo>
                  <a:lnTo>
                    <a:pt x="21" y="57"/>
                  </a:lnTo>
                  <a:lnTo>
                    <a:pt x="23" y="56"/>
                  </a:lnTo>
                  <a:lnTo>
                    <a:pt x="32" y="49"/>
                  </a:lnTo>
                  <a:lnTo>
                    <a:pt x="43" y="44"/>
                  </a:lnTo>
                  <a:lnTo>
                    <a:pt x="53" y="40"/>
                  </a:lnTo>
                  <a:lnTo>
                    <a:pt x="64" y="37"/>
                  </a:lnTo>
                  <a:lnTo>
                    <a:pt x="74" y="33"/>
                  </a:lnTo>
                  <a:lnTo>
                    <a:pt x="85" y="32"/>
                  </a:lnTo>
                  <a:lnTo>
                    <a:pt x="97" y="30"/>
                  </a:lnTo>
                  <a:lnTo>
                    <a:pt x="107" y="30"/>
                  </a:lnTo>
                  <a:lnTo>
                    <a:pt x="118" y="30"/>
                  </a:lnTo>
                  <a:lnTo>
                    <a:pt x="130" y="32"/>
                  </a:lnTo>
                  <a:lnTo>
                    <a:pt x="141" y="33"/>
                  </a:lnTo>
                  <a:lnTo>
                    <a:pt x="151" y="37"/>
                  </a:lnTo>
                  <a:lnTo>
                    <a:pt x="162" y="40"/>
                  </a:lnTo>
                  <a:lnTo>
                    <a:pt x="172" y="45"/>
                  </a:lnTo>
                  <a:lnTo>
                    <a:pt x="183" y="49"/>
                  </a:lnTo>
                  <a:lnTo>
                    <a:pt x="192" y="56"/>
                  </a:lnTo>
                  <a:lnTo>
                    <a:pt x="195" y="58"/>
                  </a:lnTo>
                  <a:lnTo>
                    <a:pt x="200" y="58"/>
                  </a:lnTo>
                  <a:lnTo>
                    <a:pt x="20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1">
              <a:extLst>
                <a:ext uri="{FF2B5EF4-FFF2-40B4-BE49-F238E27FC236}">
                  <a16:creationId xmlns:a16="http://schemas.microsoft.com/office/drawing/2014/main" id="{C01CB2A4-22C6-4ED1-A89F-84962BEA3CF4}"/>
                </a:ext>
              </a:extLst>
            </p:cNvPr>
            <p:cNvSpPr>
              <a:spLocks/>
            </p:cNvSpPr>
            <p:nvPr/>
          </p:nvSpPr>
          <p:spPr bwMode="auto">
            <a:xfrm>
              <a:off x="5021263" y="844550"/>
              <a:ext cx="96838" cy="23813"/>
            </a:xfrm>
            <a:custGeom>
              <a:avLst/>
              <a:gdLst>
                <a:gd name="T0" fmla="*/ 7 w 307"/>
                <a:gd name="T1" fmla="*/ 46 h 74"/>
                <a:gd name="T2" fmla="*/ 4 w 307"/>
                <a:gd name="T3" fmla="*/ 48 h 74"/>
                <a:gd name="T4" fmla="*/ 2 w 307"/>
                <a:gd name="T5" fmla="*/ 50 h 74"/>
                <a:gd name="T6" fmla="*/ 1 w 307"/>
                <a:gd name="T7" fmla="*/ 53 h 74"/>
                <a:gd name="T8" fmla="*/ 0 w 307"/>
                <a:gd name="T9" fmla="*/ 56 h 74"/>
                <a:gd name="T10" fmla="*/ 0 w 307"/>
                <a:gd name="T11" fmla="*/ 59 h 74"/>
                <a:gd name="T12" fmla="*/ 0 w 307"/>
                <a:gd name="T13" fmla="*/ 62 h 74"/>
                <a:gd name="T14" fmla="*/ 1 w 307"/>
                <a:gd name="T15" fmla="*/ 64 h 74"/>
                <a:gd name="T16" fmla="*/ 3 w 307"/>
                <a:gd name="T17" fmla="*/ 68 h 74"/>
                <a:gd name="T18" fmla="*/ 5 w 307"/>
                <a:gd name="T19" fmla="*/ 70 h 74"/>
                <a:gd name="T20" fmla="*/ 9 w 307"/>
                <a:gd name="T21" fmla="*/ 72 h 74"/>
                <a:gd name="T22" fmla="*/ 12 w 307"/>
                <a:gd name="T23" fmla="*/ 73 h 74"/>
                <a:gd name="T24" fmla="*/ 15 w 307"/>
                <a:gd name="T25" fmla="*/ 74 h 74"/>
                <a:gd name="T26" fmla="*/ 19 w 307"/>
                <a:gd name="T27" fmla="*/ 73 h 74"/>
                <a:gd name="T28" fmla="*/ 24 w 307"/>
                <a:gd name="T29" fmla="*/ 71 h 74"/>
                <a:gd name="T30" fmla="*/ 39 w 307"/>
                <a:gd name="T31" fmla="*/ 61 h 74"/>
                <a:gd name="T32" fmla="*/ 54 w 307"/>
                <a:gd name="T33" fmla="*/ 53 h 74"/>
                <a:gd name="T34" fmla="*/ 70 w 307"/>
                <a:gd name="T35" fmla="*/ 46 h 74"/>
                <a:gd name="T36" fmla="*/ 86 w 307"/>
                <a:gd name="T37" fmla="*/ 40 h 74"/>
                <a:gd name="T38" fmla="*/ 103 w 307"/>
                <a:gd name="T39" fmla="*/ 35 h 74"/>
                <a:gd name="T40" fmla="*/ 119 w 307"/>
                <a:gd name="T41" fmla="*/ 32 h 74"/>
                <a:gd name="T42" fmla="*/ 136 w 307"/>
                <a:gd name="T43" fmla="*/ 31 h 74"/>
                <a:gd name="T44" fmla="*/ 153 w 307"/>
                <a:gd name="T45" fmla="*/ 30 h 74"/>
                <a:gd name="T46" fmla="*/ 171 w 307"/>
                <a:gd name="T47" fmla="*/ 31 h 74"/>
                <a:gd name="T48" fmla="*/ 188 w 307"/>
                <a:gd name="T49" fmla="*/ 32 h 74"/>
                <a:gd name="T50" fmla="*/ 204 w 307"/>
                <a:gd name="T51" fmla="*/ 35 h 74"/>
                <a:gd name="T52" fmla="*/ 221 w 307"/>
                <a:gd name="T53" fmla="*/ 40 h 74"/>
                <a:gd name="T54" fmla="*/ 237 w 307"/>
                <a:gd name="T55" fmla="*/ 46 h 74"/>
                <a:gd name="T56" fmla="*/ 253 w 307"/>
                <a:gd name="T57" fmla="*/ 53 h 74"/>
                <a:gd name="T58" fmla="*/ 268 w 307"/>
                <a:gd name="T59" fmla="*/ 61 h 74"/>
                <a:gd name="T60" fmla="*/ 283 w 307"/>
                <a:gd name="T61" fmla="*/ 71 h 74"/>
                <a:gd name="T62" fmla="*/ 285 w 307"/>
                <a:gd name="T63" fmla="*/ 72 h 74"/>
                <a:gd name="T64" fmla="*/ 289 w 307"/>
                <a:gd name="T65" fmla="*/ 73 h 74"/>
                <a:gd name="T66" fmla="*/ 292 w 307"/>
                <a:gd name="T67" fmla="*/ 74 h 74"/>
                <a:gd name="T68" fmla="*/ 294 w 307"/>
                <a:gd name="T69" fmla="*/ 73 h 74"/>
                <a:gd name="T70" fmla="*/ 297 w 307"/>
                <a:gd name="T71" fmla="*/ 73 h 74"/>
                <a:gd name="T72" fmla="*/ 299 w 307"/>
                <a:gd name="T73" fmla="*/ 71 h 74"/>
                <a:gd name="T74" fmla="*/ 301 w 307"/>
                <a:gd name="T75" fmla="*/ 70 h 74"/>
                <a:gd name="T76" fmla="*/ 304 w 307"/>
                <a:gd name="T77" fmla="*/ 68 h 74"/>
                <a:gd name="T78" fmla="*/ 306 w 307"/>
                <a:gd name="T79" fmla="*/ 64 h 74"/>
                <a:gd name="T80" fmla="*/ 307 w 307"/>
                <a:gd name="T81" fmla="*/ 62 h 74"/>
                <a:gd name="T82" fmla="*/ 307 w 307"/>
                <a:gd name="T83" fmla="*/ 59 h 74"/>
                <a:gd name="T84" fmla="*/ 307 w 307"/>
                <a:gd name="T85" fmla="*/ 56 h 74"/>
                <a:gd name="T86" fmla="*/ 306 w 307"/>
                <a:gd name="T87" fmla="*/ 54 h 74"/>
                <a:gd name="T88" fmla="*/ 305 w 307"/>
                <a:gd name="T89" fmla="*/ 50 h 74"/>
                <a:gd name="T90" fmla="*/ 303 w 307"/>
                <a:gd name="T91" fmla="*/ 48 h 74"/>
                <a:gd name="T92" fmla="*/ 300 w 307"/>
                <a:gd name="T93" fmla="*/ 46 h 74"/>
                <a:gd name="T94" fmla="*/ 283 w 307"/>
                <a:gd name="T95" fmla="*/ 35 h 74"/>
                <a:gd name="T96" fmla="*/ 266 w 307"/>
                <a:gd name="T97" fmla="*/ 26 h 74"/>
                <a:gd name="T98" fmla="*/ 248 w 307"/>
                <a:gd name="T99" fmla="*/ 18 h 74"/>
                <a:gd name="T100" fmla="*/ 230 w 307"/>
                <a:gd name="T101" fmla="*/ 12 h 74"/>
                <a:gd name="T102" fmla="*/ 211 w 307"/>
                <a:gd name="T103" fmla="*/ 6 h 74"/>
                <a:gd name="T104" fmla="*/ 192 w 307"/>
                <a:gd name="T105" fmla="*/ 3 h 74"/>
                <a:gd name="T106" fmla="*/ 173 w 307"/>
                <a:gd name="T107" fmla="*/ 0 h 74"/>
                <a:gd name="T108" fmla="*/ 153 w 307"/>
                <a:gd name="T109" fmla="*/ 0 h 74"/>
                <a:gd name="T110" fmla="*/ 134 w 307"/>
                <a:gd name="T111" fmla="*/ 1 h 74"/>
                <a:gd name="T112" fmla="*/ 115 w 307"/>
                <a:gd name="T113" fmla="*/ 3 h 74"/>
                <a:gd name="T114" fmla="*/ 96 w 307"/>
                <a:gd name="T115" fmla="*/ 6 h 74"/>
                <a:gd name="T116" fmla="*/ 77 w 307"/>
                <a:gd name="T117" fmla="*/ 12 h 74"/>
                <a:gd name="T118" fmla="*/ 59 w 307"/>
                <a:gd name="T119" fmla="*/ 18 h 74"/>
                <a:gd name="T120" fmla="*/ 41 w 307"/>
                <a:gd name="T121" fmla="*/ 26 h 74"/>
                <a:gd name="T122" fmla="*/ 24 w 307"/>
                <a:gd name="T123" fmla="*/ 35 h 74"/>
                <a:gd name="T124" fmla="*/ 7 w 307"/>
                <a:gd name="T125"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4">
                  <a:moveTo>
                    <a:pt x="7" y="46"/>
                  </a:moveTo>
                  <a:lnTo>
                    <a:pt x="4" y="48"/>
                  </a:lnTo>
                  <a:lnTo>
                    <a:pt x="2" y="50"/>
                  </a:lnTo>
                  <a:lnTo>
                    <a:pt x="1" y="53"/>
                  </a:lnTo>
                  <a:lnTo>
                    <a:pt x="0" y="56"/>
                  </a:lnTo>
                  <a:lnTo>
                    <a:pt x="0" y="59"/>
                  </a:lnTo>
                  <a:lnTo>
                    <a:pt x="0" y="62"/>
                  </a:lnTo>
                  <a:lnTo>
                    <a:pt x="1" y="64"/>
                  </a:lnTo>
                  <a:lnTo>
                    <a:pt x="3" y="68"/>
                  </a:lnTo>
                  <a:lnTo>
                    <a:pt x="5" y="70"/>
                  </a:lnTo>
                  <a:lnTo>
                    <a:pt x="9" y="72"/>
                  </a:lnTo>
                  <a:lnTo>
                    <a:pt x="12" y="73"/>
                  </a:lnTo>
                  <a:lnTo>
                    <a:pt x="15" y="74"/>
                  </a:lnTo>
                  <a:lnTo>
                    <a:pt x="19" y="73"/>
                  </a:lnTo>
                  <a:lnTo>
                    <a:pt x="24" y="71"/>
                  </a:lnTo>
                  <a:lnTo>
                    <a:pt x="39" y="61"/>
                  </a:lnTo>
                  <a:lnTo>
                    <a:pt x="54" y="53"/>
                  </a:lnTo>
                  <a:lnTo>
                    <a:pt x="70" y="46"/>
                  </a:lnTo>
                  <a:lnTo>
                    <a:pt x="86" y="40"/>
                  </a:lnTo>
                  <a:lnTo>
                    <a:pt x="103" y="35"/>
                  </a:lnTo>
                  <a:lnTo>
                    <a:pt x="119" y="32"/>
                  </a:lnTo>
                  <a:lnTo>
                    <a:pt x="136" y="31"/>
                  </a:lnTo>
                  <a:lnTo>
                    <a:pt x="153" y="30"/>
                  </a:lnTo>
                  <a:lnTo>
                    <a:pt x="171" y="31"/>
                  </a:lnTo>
                  <a:lnTo>
                    <a:pt x="188" y="32"/>
                  </a:lnTo>
                  <a:lnTo>
                    <a:pt x="204" y="35"/>
                  </a:lnTo>
                  <a:lnTo>
                    <a:pt x="221" y="40"/>
                  </a:lnTo>
                  <a:lnTo>
                    <a:pt x="237" y="46"/>
                  </a:lnTo>
                  <a:lnTo>
                    <a:pt x="253" y="53"/>
                  </a:lnTo>
                  <a:lnTo>
                    <a:pt x="268" y="61"/>
                  </a:lnTo>
                  <a:lnTo>
                    <a:pt x="283" y="71"/>
                  </a:lnTo>
                  <a:lnTo>
                    <a:pt x="285" y="72"/>
                  </a:lnTo>
                  <a:lnTo>
                    <a:pt x="289" y="73"/>
                  </a:lnTo>
                  <a:lnTo>
                    <a:pt x="292" y="74"/>
                  </a:lnTo>
                  <a:lnTo>
                    <a:pt x="294" y="73"/>
                  </a:lnTo>
                  <a:lnTo>
                    <a:pt x="297" y="73"/>
                  </a:lnTo>
                  <a:lnTo>
                    <a:pt x="299" y="71"/>
                  </a:lnTo>
                  <a:lnTo>
                    <a:pt x="301" y="70"/>
                  </a:lnTo>
                  <a:lnTo>
                    <a:pt x="304" y="68"/>
                  </a:lnTo>
                  <a:lnTo>
                    <a:pt x="306" y="64"/>
                  </a:lnTo>
                  <a:lnTo>
                    <a:pt x="307" y="62"/>
                  </a:lnTo>
                  <a:lnTo>
                    <a:pt x="307" y="59"/>
                  </a:lnTo>
                  <a:lnTo>
                    <a:pt x="307" y="56"/>
                  </a:lnTo>
                  <a:lnTo>
                    <a:pt x="306" y="54"/>
                  </a:lnTo>
                  <a:lnTo>
                    <a:pt x="305" y="50"/>
                  </a:lnTo>
                  <a:lnTo>
                    <a:pt x="303" y="48"/>
                  </a:lnTo>
                  <a:lnTo>
                    <a:pt x="300" y="46"/>
                  </a:lnTo>
                  <a:lnTo>
                    <a:pt x="283" y="35"/>
                  </a:lnTo>
                  <a:lnTo>
                    <a:pt x="266" y="26"/>
                  </a:lnTo>
                  <a:lnTo>
                    <a:pt x="248" y="18"/>
                  </a:lnTo>
                  <a:lnTo>
                    <a:pt x="230" y="12"/>
                  </a:lnTo>
                  <a:lnTo>
                    <a:pt x="211" y="6"/>
                  </a:lnTo>
                  <a:lnTo>
                    <a:pt x="192" y="3"/>
                  </a:lnTo>
                  <a:lnTo>
                    <a:pt x="173" y="0"/>
                  </a:lnTo>
                  <a:lnTo>
                    <a:pt x="153" y="0"/>
                  </a:lnTo>
                  <a:lnTo>
                    <a:pt x="134" y="1"/>
                  </a:lnTo>
                  <a:lnTo>
                    <a:pt x="115" y="3"/>
                  </a:lnTo>
                  <a:lnTo>
                    <a:pt x="96" y="6"/>
                  </a:lnTo>
                  <a:lnTo>
                    <a:pt x="77" y="12"/>
                  </a:lnTo>
                  <a:lnTo>
                    <a:pt x="59" y="18"/>
                  </a:lnTo>
                  <a:lnTo>
                    <a:pt x="41" y="26"/>
                  </a:lnTo>
                  <a:lnTo>
                    <a:pt x="24" y="35"/>
                  </a:lnTo>
                  <a:lnTo>
                    <a:pt x="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122C5CCB-D326-4C2A-B571-0E1EB5C0B2C1}"/>
                </a:ext>
              </a:extLst>
            </p:cNvPr>
            <p:cNvSpPr>
              <a:spLocks/>
            </p:cNvSpPr>
            <p:nvPr/>
          </p:nvSpPr>
          <p:spPr bwMode="auto">
            <a:xfrm>
              <a:off x="5049838" y="901700"/>
              <a:ext cx="39688" cy="14288"/>
            </a:xfrm>
            <a:custGeom>
              <a:avLst/>
              <a:gdLst>
                <a:gd name="T0" fmla="*/ 8 w 125"/>
                <a:gd name="T1" fmla="*/ 15 h 44"/>
                <a:gd name="T2" fmla="*/ 6 w 125"/>
                <a:gd name="T3" fmla="*/ 17 h 44"/>
                <a:gd name="T4" fmla="*/ 4 w 125"/>
                <a:gd name="T5" fmla="*/ 19 h 44"/>
                <a:gd name="T6" fmla="*/ 2 w 125"/>
                <a:gd name="T7" fmla="*/ 23 h 44"/>
                <a:gd name="T8" fmla="*/ 1 w 125"/>
                <a:gd name="T9" fmla="*/ 25 h 44"/>
                <a:gd name="T10" fmla="*/ 0 w 125"/>
                <a:gd name="T11" fmla="*/ 28 h 44"/>
                <a:gd name="T12" fmla="*/ 0 w 125"/>
                <a:gd name="T13" fmla="*/ 31 h 44"/>
                <a:gd name="T14" fmla="*/ 1 w 125"/>
                <a:gd name="T15" fmla="*/ 33 h 44"/>
                <a:gd name="T16" fmla="*/ 2 w 125"/>
                <a:gd name="T17" fmla="*/ 37 h 44"/>
                <a:gd name="T18" fmla="*/ 6 w 125"/>
                <a:gd name="T19" fmla="*/ 40 h 44"/>
                <a:gd name="T20" fmla="*/ 9 w 125"/>
                <a:gd name="T21" fmla="*/ 42 h 44"/>
                <a:gd name="T22" fmla="*/ 12 w 125"/>
                <a:gd name="T23" fmla="*/ 43 h 44"/>
                <a:gd name="T24" fmla="*/ 15 w 125"/>
                <a:gd name="T25" fmla="*/ 44 h 44"/>
                <a:gd name="T26" fmla="*/ 20 w 125"/>
                <a:gd name="T27" fmla="*/ 43 h 44"/>
                <a:gd name="T28" fmla="*/ 24 w 125"/>
                <a:gd name="T29" fmla="*/ 42 h 44"/>
                <a:gd name="T30" fmla="*/ 32 w 125"/>
                <a:gd name="T31" fmla="*/ 37 h 44"/>
                <a:gd name="T32" fmla="*/ 42 w 125"/>
                <a:gd name="T33" fmla="*/ 33 h 44"/>
                <a:gd name="T34" fmla="*/ 53 w 125"/>
                <a:gd name="T35" fmla="*/ 31 h 44"/>
                <a:gd name="T36" fmla="*/ 62 w 125"/>
                <a:gd name="T37" fmla="*/ 30 h 44"/>
                <a:gd name="T38" fmla="*/ 72 w 125"/>
                <a:gd name="T39" fmla="*/ 31 h 44"/>
                <a:gd name="T40" fmla="*/ 83 w 125"/>
                <a:gd name="T41" fmla="*/ 33 h 44"/>
                <a:gd name="T42" fmla="*/ 93 w 125"/>
                <a:gd name="T43" fmla="*/ 37 h 44"/>
                <a:gd name="T44" fmla="*/ 101 w 125"/>
                <a:gd name="T45" fmla="*/ 42 h 44"/>
                <a:gd name="T46" fmla="*/ 104 w 125"/>
                <a:gd name="T47" fmla="*/ 43 h 44"/>
                <a:gd name="T48" fmla="*/ 108 w 125"/>
                <a:gd name="T49" fmla="*/ 43 h 44"/>
                <a:gd name="T50" fmla="*/ 110 w 125"/>
                <a:gd name="T51" fmla="*/ 44 h 44"/>
                <a:gd name="T52" fmla="*/ 113 w 125"/>
                <a:gd name="T53" fmla="*/ 43 h 44"/>
                <a:gd name="T54" fmla="*/ 116 w 125"/>
                <a:gd name="T55" fmla="*/ 42 h 44"/>
                <a:gd name="T56" fmla="*/ 118 w 125"/>
                <a:gd name="T57" fmla="*/ 41 h 44"/>
                <a:gd name="T58" fmla="*/ 120 w 125"/>
                <a:gd name="T59" fmla="*/ 39 h 44"/>
                <a:gd name="T60" fmla="*/ 123 w 125"/>
                <a:gd name="T61" fmla="*/ 37 h 44"/>
                <a:gd name="T62" fmla="*/ 124 w 125"/>
                <a:gd name="T63" fmla="*/ 33 h 44"/>
                <a:gd name="T64" fmla="*/ 125 w 125"/>
                <a:gd name="T65" fmla="*/ 31 h 44"/>
                <a:gd name="T66" fmla="*/ 125 w 125"/>
                <a:gd name="T67" fmla="*/ 28 h 44"/>
                <a:gd name="T68" fmla="*/ 124 w 125"/>
                <a:gd name="T69" fmla="*/ 25 h 44"/>
                <a:gd name="T70" fmla="*/ 123 w 125"/>
                <a:gd name="T71" fmla="*/ 23 h 44"/>
                <a:gd name="T72" fmla="*/ 121 w 125"/>
                <a:gd name="T73" fmla="*/ 19 h 44"/>
                <a:gd name="T74" fmla="*/ 119 w 125"/>
                <a:gd name="T75" fmla="*/ 17 h 44"/>
                <a:gd name="T76" fmla="*/ 117 w 125"/>
                <a:gd name="T77" fmla="*/ 16 h 44"/>
                <a:gd name="T78" fmla="*/ 104 w 125"/>
                <a:gd name="T79" fmla="*/ 9 h 44"/>
                <a:gd name="T80" fmla="*/ 90 w 125"/>
                <a:gd name="T81" fmla="*/ 4 h 44"/>
                <a:gd name="T82" fmla="*/ 76 w 125"/>
                <a:gd name="T83" fmla="*/ 1 h 44"/>
                <a:gd name="T84" fmla="*/ 62 w 125"/>
                <a:gd name="T85" fmla="*/ 0 h 44"/>
                <a:gd name="T86" fmla="*/ 49 w 125"/>
                <a:gd name="T87" fmla="*/ 1 h 44"/>
                <a:gd name="T88" fmla="*/ 35 w 125"/>
                <a:gd name="T89" fmla="*/ 4 h 44"/>
                <a:gd name="T90" fmla="*/ 21 w 125"/>
                <a:gd name="T91" fmla="*/ 9 h 44"/>
                <a:gd name="T92" fmla="*/ 8 w 125"/>
                <a:gd name="T93" fmla="*/ 16 h 44"/>
                <a:gd name="T94" fmla="*/ 8 w 125"/>
                <a:gd name="T9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 h="44">
                  <a:moveTo>
                    <a:pt x="8" y="15"/>
                  </a:moveTo>
                  <a:lnTo>
                    <a:pt x="6" y="17"/>
                  </a:lnTo>
                  <a:lnTo>
                    <a:pt x="4" y="19"/>
                  </a:lnTo>
                  <a:lnTo>
                    <a:pt x="2" y="23"/>
                  </a:lnTo>
                  <a:lnTo>
                    <a:pt x="1" y="25"/>
                  </a:lnTo>
                  <a:lnTo>
                    <a:pt x="0" y="28"/>
                  </a:lnTo>
                  <a:lnTo>
                    <a:pt x="0" y="31"/>
                  </a:lnTo>
                  <a:lnTo>
                    <a:pt x="1" y="33"/>
                  </a:lnTo>
                  <a:lnTo>
                    <a:pt x="2" y="37"/>
                  </a:lnTo>
                  <a:lnTo>
                    <a:pt x="6" y="40"/>
                  </a:lnTo>
                  <a:lnTo>
                    <a:pt x="9" y="42"/>
                  </a:lnTo>
                  <a:lnTo>
                    <a:pt x="12" y="43"/>
                  </a:lnTo>
                  <a:lnTo>
                    <a:pt x="15" y="44"/>
                  </a:lnTo>
                  <a:lnTo>
                    <a:pt x="20" y="43"/>
                  </a:lnTo>
                  <a:lnTo>
                    <a:pt x="24" y="42"/>
                  </a:lnTo>
                  <a:lnTo>
                    <a:pt x="32" y="37"/>
                  </a:lnTo>
                  <a:lnTo>
                    <a:pt x="42" y="33"/>
                  </a:lnTo>
                  <a:lnTo>
                    <a:pt x="53" y="31"/>
                  </a:lnTo>
                  <a:lnTo>
                    <a:pt x="62" y="30"/>
                  </a:lnTo>
                  <a:lnTo>
                    <a:pt x="72" y="31"/>
                  </a:lnTo>
                  <a:lnTo>
                    <a:pt x="83" y="33"/>
                  </a:lnTo>
                  <a:lnTo>
                    <a:pt x="93" y="37"/>
                  </a:lnTo>
                  <a:lnTo>
                    <a:pt x="101" y="42"/>
                  </a:lnTo>
                  <a:lnTo>
                    <a:pt x="104" y="43"/>
                  </a:lnTo>
                  <a:lnTo>
                    <a:pt x="108" y="43"/>
                  </a:lnTo>
                  <a:lnTo>
                    <a:pt x="110" y="44"/>
                  </a:lnTo>
                  <a:lnTo>
                    <a:pt x="113" y="43"/>
                  </a:lnTo>
                  <a:lnTo>
                    <a:pt x="116" y="42"/>
                  </a:lnTo>
                  <a:lnTo>
                    <a:pt x="118" y="41"/>
                  </a:lnTo>
                  <a:lnTo>
                    <a:pt x="120" y="39"/>
                  </a:lnTo>
                  <a:lnTo>
                    <a:pt x="123" y="37"/>
                  </a:lnTo>
                  <a:lnTo>
                    <a:pt x="124" y="33"/>
                  </a:lnTo>
                  <a:lnTo>
                    <a:pt x="125" y="31"/>
                  </a:lnTo>
                  <a:lnTo>
                    <a:pt x="125" y="28"/>
                  </a:lnTo>
                  <a:lnTo>
                    <a:pt x="124" y="25"/>
                  </a:lnTo>
                  <a:lnTo>
                    <a:pt x="123" y="23"/>
                  </a:lnTo>
                  <a:lnTo>
                    <a:pt x="121" y="19"/>
                  </a:lnTo>
                  <a:lnTo>
                    <a:pt x="119" y="17"/>
                  </a:lnTo>
                  <a:lnTo>
                    <a:pt x="117" y="16"/>
                  </a:lnTo>
                  <a:lnTo>
                    <a:pt x="104" y="9"/>
                  </a:lnTo>
                  <a:lnTo>
                    <a:pt x="90" y="4"/>
                  </a:lnTo>
                  <a:lnTo>
                    <a:pt x="76" y="1"/>
                  </a:lnTo>
                  <a:lnTo>
                    <a:pt x="62" y="0"/>
                  </a:lnTo>
                  <a:lnTo>
                    <a:pt x="49" y="1"/>
                  </a:lnTo>
                  <a:lnTo>
                    <a:pt x="35" y="4"/>
                  </a:lnTo>
                  <a:lnTo>
                    <a:pt x="21" y="9"/>
                  </a:lnTo>
                  <a:lnTo>
                    <a:pt x="8" y="16"/>
                  </a:ln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48">
            <a:extLst>
              <a:ext uri="{FF2B5EF4-FFF2-40B4-BE49-F238E27FC236}">
                <a16:creationId xmlns:a16="http://schemas.microsoft.com/office/drawing/2014/main" id="{7E291EF8-8DFB-4E89-938A-2D1B5BC32FEC}"/>
              </a:ext>
            </a:extLst>
          </p:cNvPr>
          <p:cNvSpPr>
            <a:spLocks noEditPoints="1"/>
          </p:cNvSpPr>
          <p:nvPr/>
        </p:nvSpPr>
        <p:spPr bwMode="auto">
          <a:xfrm>
            <a:off x="7323292" y="3335065"/>
            <a:ext cx="285750" cy="236538"/>
          </a:xfrm>
          <a:custGeom>
            <a:avLst/>
            <a:gdLst>
              <a:gd name="T0" fmla="*/ 855 w 900"/>
              <a:gd name="T1" fmla="*/ 363 h 748"/>
              <a:gd name="T2" fmla="*/ 810 w 900"/>
              <a:gd name="T3" fmla="*/ 373 h 748"/>
              <a:gd name="T4" fmla="*/ 849 w 900"/>
              <a:gd name="T5" fmla="*/ 261 h 748"/>
              <a:gd name="T6" fmla="*/ 870 w 900"/>
              <a:gd name="T7" fmla="*/ 299 h 748"/>
              <a:gd name="T8" fmla="*/ 682 w 900"/>
              <a:gd name="T9" fmla="*/ 548 h 748"/>
              <a:gd name="T10" fmla="*/ 550 w 900"/>
              <a:gd name="T11" fmla="*/ 497 h 748"/>
              <a:gd name="T12" fmla="*/ 382 w 900"/>
              <a:gd name="T13" fmla="*/ 461 h 748"/>
              <a:gd name="T14" fmla="*/ 383 w 900"/>
              <a:gd name="T15" fmla="*/ 166 h 748"/>
              <a:gd name="T16" fmla="*/ 552 w 900"/>
              <a:gd name="T17" fmla="*/ 133 h 748"/>
              <a:gd name="T18" fmla="*/ 685 w 900"/>
              <a:gd name="T19" fmla="*/ 83 h 748"/>
              <a:gd name="T20" fmla="*/ 780 w 900"/>
              <a:gd name="T21" fmla="*/ 595 h 748"/>
              <a:gd name="T22" fmla="*/ 83 w 900"/>
              <a:gd name="T23" fmla="*/ 442 h 748"/>
              <a:gd name="T24" fmla="*/ 49 w 900"/>
              <a:gd name="T25" fmla="*/ 417 h 748"/>
              <a:gd name="T26" fmla="*/ 32 w 900"/>
              <a:gd name="T27" fmla="*/ 378 h 748"/>
              <a:gd name="T28" fmla="*/ 32 w 900"/>
              <a:gd name="T29" fmla="*/ 264 h 748"/>
              <a:gd name="T30" fmla="*/ 48 w 900"/>
              <a:gd name="T31" fmla="*/ 219 h 748"/>
              <a:gd name="T32" fmla="*/ 82 w 900"/>
              <a:gd name="T33" fmla="*/ 187 h 748"/>
              <a:gd name="T34" fmla="*/ 165 w 900"/>
              <a:gd name="T35" fmla="*/ 179 h 748"/>
              <a:gd name="T36" fmla="*/ 270 w 900"/>
              <a:gd name="T37" fmla="*/ 450 h 748"/>
              <a:gd name="T38" fmla="*/ 120 w 900"/>
              <a:gd name="T39" fmla="*/ 448 h 748"/>
              <a:gd name="T40" fmla="*/ 808 w 900"/>
              <a:gd name="T41" fmla="*/ 8 h 748"/>
              <a:gd name="T42" fmla="*/ 792 w 900"/>
              <a:gd name="T43" fmla="*/ 0 h 748"/>
              <a:gd name="T44" fmla="*/ 638 w 900"/>
              <a:gd name="T45" fmla="*/ 72 h 748"/>
              <a:gd name="T46" fmla="*/ 464 w 900"/>
              <a:gd name="T47" fmla="*/ 122 h 748"/>
              <a:gd name="T48" fmla="*/ 225 w 900"/>
              <a:gd name="T49" fmla="*/ 148 h 748"/>
              <a:gd name="T50" fmla="*/ 85 w 900"/>
              <a:gd name="T51" fmla="*/ 154 h 748"/>
              <a:gd name="T52" fmla="*/ 35 w 900"/>
              <a:gd name="T53" fmla="*/ 187 h 748"/>
              <a:gd name="T54" fmla="*/ 5 w 900"/>
              <a:gd name="T55" fmla="*/ 243 h 748"/>
              <a:gd name="T56" fmla="*/ 1 w 900"/>
              <a:gd name="T57" fmla="*/ 371 h 748"/>
              <a:gd name="T58" fmla="*/ 19 w 900"/>
              <a:gd name="T59" fmla="*/ 427 h 748"/>
              <a:gd name="T60" fmla="*/ 61 w 900"/>
              <a:gd name="T61" fmla="*/ 464 h 748"/>
              <a:gd name="T62" fmla="*/ 120 w 900"/>
              <a:gd name="T63" fmla="*/ 478 h 748"/>
              <a:gd name="T64" fmla="*/ 270 w 900"/>
              <a:gd name="T65" fmla="*/ 480 h 748"/>
              <a:gd name="T66" fmla="*/ 288 w 900"/>
              <a:gd name="T67" fmla="*/ 584 h 748"/>
              <a:gd name="T68" fmla="*/ 335 w 900"/>
              <a:gd name="T69" fmla="*/ 672 h 748"/>
              <a:gd name="T70" fmla="*/ 408 w 900"/>
              <a:gd name="T71" fmla="*/ 737 h 748"/>
              <a:gd name="T72" fmla="*/ 439 w 900"/>
              <a:gd name="T73" fmla="*/ 746 h 748"/>
              <a:gd name="T74" fmla="*/ 446 w 900"/>
              <a:gd name="T75" fmla="*/ 731 h 748"/>
              <a:gd name="T76" fmla="*/ 438 w 900"/>
              <a:gd name="T77" fmla="*/ 719 h 748"/>
              <a:gd name="T78" fmla="*/ 370 w 900"/>
              <a:gd name="T79" fmla="*/ 666 h 748"/>
              <a:gd name="T80" fmla="*/ 323 w 900"/>
              <a:gd name="T81" fmla="*/ 592 h 748"/>
              <a:gd name="T82" fmla="*/ 301 w 900"/>
              <a:gd name="T83" fmla="*/ 502 h 748"/>
              <a:gd name="T84" fmla="*/ 448 w 900"/>
              <a:gd name="T85" fmla="*/ 503 h 748"/>
              <a:gd name="T86" fmla="*/ 595 w 900"/>
              <a:gd name="T87" fmla="*/ 543 h 748"/>
              <a:gd name="T88" fmla="*/ 761 w 900"/>
              <a:gd name="T89" fmla="*/ 619 h 748"/>
              <a:gd name="T90" fmla="*/ 802 w 900"/>
              <a:gd name="T91" fmla="*/ 632 h 748"/>
              <a:gd name="T92" fmla="*/ 810 w 900"/>
              <a:gd name="T93" fmla="*/ 403 h 748"/>
              <a:gd name="T94" fmla="*/ 854 w 900"/>
              <a:gd name="T95" fmla="*/ 398 h 748"/>
              <a:gd name="T96" fmla="*/ 883 w 900"/>
              <a:gd name="T97" fmla="*/ 379 h 748"/>
              <a:gd name="T98" fmla="*/ 897 w 900"/>
              <a:gd name="T99" fmla="*/ 350 h 748"/>
              <a:gd name="T100" fmla="*/ 897 w 900"/>
              <a:gd name="T101" fmla="*/ 284 h 748"/>
              <a:gd name="T102" fmla="*/ 881 w 900"/>
              <a:gd name="T103" fmla="*/ 251 h 748"/>
              <a:gd name="T104" fmla="*/ 853 w 900"/>
              <a:gd name="T105" fmla="*/ 22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748">
                <a:moveTo>
                  <a:pt x="870" y="336"/>
                </a:moveTo>
                <a:lnTo>
                  <a:pt x="869" y="345"/>
                </a:lnTo>
                <a:lnTo>
                  <a:pt x="865" y="352"/>
                </a:lnTo>
                <a:lnTo>
                  <a:pt x="861" y="357"/>
                </a:lnTo>
                <a:lnTo>
                  <a:pt x="855" y="363"/>
                </a:lnTo>
                <a:lnTo>
                  <a:pt x="848" y="367"/>
                </a:lnTo>
                <a:lnTo>
                  <a:pt x="841" y="370"/>
                </a:lnTo>
                <a:lnTo>
                  <a:pt x="832" y="372"/>
                </a:lnTo>
                <a:lnTo>
                  <a:pt x="825" y="373"/>
                </a:lnTo>
                <a:lnTo>
                  <a:pt x="810" y="373"/>
                </a:lnTo>
                <a:lnTo>
                  <a:pt x="810" y="254"/>
                </a:lnTo>
                <a:lnTo>
                  <a:pt x="825" y="254"/>
                </a:lnTo>
                <a:lnTo>
                  <a:pt x="833" y="254"/>
                </a:lnTo>
                <a:lnTo>
                  <a:pt x="841" y="257"/>
                </a:lnTo>
                <a:lnTo>
                  <a:pt x="849" y="261"/>
                </a:lnTo>
                <a:lnTo>
                  <a:pt x="856" y="267"/>
                </a:lnTo>
                <a:lnTo>
                  <a:pt x="861" y="274"/>
                </a:lnTo>
                <a:lnTo>
                  <a:pt x="865" y="281"/>
                </a:lnTo>
                <a:lnTo>
                  <a:pt x="869" y="290"/>
                </a:lnTo>
                <a:lnTo>
                  <a:pt x="870" y="299"/>
                </a:lnTo>
                <a:lnTo>
                  <a:pt x="870" y="336"/>
                </a:lnTo>
                <a:close/>
                <a:moveTo>
                  <a:pt x="780" y="595"/>
                </a:moveTo>
                <a:lnTo>
                  <a:pt x="774" y="593"/>
                </a:lnTo>
                <a:lnTo>
                  <a:pt x="730" y="570"/>
                </a:lnTo>
                <a:lnTo>
                  <a:pt x="682" y="548"/>
                </a:lnTo>
                <a:lnTo>
                  <a:pt x="658" y="537"/>
                </a:lnTo>
                <a:lnTo>
                  <a:pt x="632" y="526"/>
                </a:lnTo>
                <a:lnTo>
                  <a:pt x="607" y="517"/>
                </a:lnTo>
                <a:lnTo>
                  <a:pt x="579" y="507"/>
                </a:lnTo>
                <a:lnTo>
                  <a:pt x="550" y="497"/>
                </a:lnTo>
                <a:lnTo>
                  <a:pt x="520" y="489"/>
                </a:lnTo>
                <a:lnTo>
                  <a:pt x="488" y="480"/>
                </a:lnTo>
                <a:lnTo>
                  <a:pt x="455" y="474"/>
                </a:lnTo>
                <a:lnTo>
                  <a:pt x="419" y="468"/>
                </a:lnTo>
                <a:lnTo>
                  <a:pt x="382" y="461"/>
                </a:lnTo>
                <a:lnTo>
                  <a:pt x="342" y="457"/>
                </a:lnTo>
                <a:lnTo>
                  <a:pt x="300" y="453"/>
                </a:lnTo>
                <a:lnTo>
                  <a:pt x="300" y="174"/>
                </a:lnTo>
                <a:lnTo>
                  <a:pt x="342" y="170"/>
                </a:lnTo>
                <a:lnTo>
                  <a:pt x="383" y="166"/>
                </a:lnTo>
                <a:lnTo>
                  <a:pt x="420" y="161"/>
                </a:lnTo>
                <a:lnTo>
                  <a:pt x="456" y="155"/>
                </a:lnTo>
                <a:lnTo>
                  <a:pt x="490" y="148"/>
                </a:lnTo>
                <a:lnTo>
                  <a:pt x="521" y="140"/>
                </a:lnTo>
                <a:lnTo>
                  <a:pt x="552" y="133"/>
                </a:lnTo>
                <a:lnTo>
                  <a:pt x="581" y="123"/>
                </a:lnTo>
                <a:lnTo>
                  <a:pt x="609" y="115"/>
                </a:lnTo>
                <a:lnTo>
                  <a:pt x="634" y="105"/>
                </a:lnTo>
                <a:lnTo>
                  <a:pt x="660" y="94"/>
                </a:lnTo>
                <a:lnTo>
                  <a:pt x="685" y="83"/>
                </a:lnTo>
                <a:lnTo>
                  <a:pt x="733" y="62"/>
                </a:lnTo>
                <a:lnTo>
                  <a:pt x="780" y="39"/>
                </a:lnTo>
                <a:lnTo>
                  <a:pt x="780" y="239"/>
                </a:lnTo>
                <a:lnTo>
                  <a:pt x="780" y="388"/>
                </a:lnTo>
                <a:lnTo>
                  <a:pt x="780" y="595"/>
                </a:lnTo>
                <a:close/>
                <a:moveTo>
                  <a:pt x="120" y="448"/>
                </a:moveTo>
                <a:lnTo>
                  <a:pt x="110" y="447"/>
                </a:lnTo>
                <a:lnTo>
                  <a:pt x="101" y="446"/>
                </a:lnTo>
                <a:lnTo>
                  <a:pt x="92" y="444"/>
                </a:lnTo>
                <a:lnTo>
                  <a:pt x="83" y="442"/>
                </a:lnTo>
                <a:lnTo>
                  <a:pt x="75" y="438"/>
                </a:lnTo>
                <a:lnTo>
                  <a:pt x="67" y="434"/>
                </a:lnTo>
                <a:lnTo>
                  <a:pt x="61" y="429"/>
                </a:lnTo>
                <a:lnTo>
                  <a:pt x="55" y="424"/>
                </a:lnTo>
                <a:lnTo>
                  <a:pt x="49" y="417"/>
                </a:lnTo>
                <a:lnTo>
                  <a:pt x="44" y="411"/>
                </a:lnTo>
                <a:lnTo>
                  <a:pt x="40" y="403"/>
                </a:lnTo>
                <a:lnTo>
                  <a:pt x="36" y="395"/>
                </a:lnTo>
                <a:lnTo>
                  <a:pt x="34" y="386"/>
                </a:lnTo>
                <a:lnTo>
                  <a:pt x="32" y="378"/>
                </a:lnTo>
                <a:lnTo>
                  <a:pt x="31" y="368"/>
                </a:lnTo>
                <a:lnTo>
                  <a:pt x="30" y="358"/>
                </a:lnTo>
                <a:lnTo>
                  <a:pt x="30" y="284"/>
                </a:lnTo>
                <a:lnTo>
                  <a:pt x="31" y="274"/>
                </a:lnTo>
                <a:lnTo>
                  <a:pt x="32" y="264"/>
                </a:lnTo>
                <a:lnTo>
                  <a:pt x="33" y="255"/>
                </a:lnTo>
                <a:lnTo>
                  <a:pt x="36" y="245"/>
                </a:lnTo>
                <a:lnTo>
                  <a:pt x="40" y="236"/>
                </a:lnTo>
                <a:lnTo>
                  <a:pt x="44" y="227"/>
                </a:lnTo>
                <a:lnTo>
                  <a:pt x="48" y="219"/>
                </a:lnTo>
                <a:lnTo>
                  <a:pt x="55" y="212"/>
                </a:lnTo>
                <a:lnTo>
                  <a:pt x="60" y="204"/>
                </a:lnTo>
                <a:lnTo>
                  <a:pt x="67" y="198"/>
                </a:lnTo>
                <a:lnTo>
                  <a:pt x="74" y="193"/>
                </a:lnTo>
                <a:lnTo>
                  <a:pt x="82" y="187"/>
                </a:lnTo>
                <a:lnTo>
                  <a:pt x="91" y="183"/>
                </a:lnTo>
                <a:lnTo>
                  <a:pt x="101" y="181"/>
                </a:lnTo>
                <a:lnTo>
                  <a:pt x="110" y="179"/>
                </a:lnTo>
                <a:lnTo>
                  <a:pt x="120" y="179"/>
                </a:lnTo>
                <a:lnTo>
                  <a:pt x="165" y="179"/>
                </a:lnTo>
                <a:lnTo>
                  <a:pt x="193" y="178"/>
                </a:lnTo>
                <a:lnTo>
                  <a:pt x="219" y="178"/>
                </a:lnTo>
                <a:lnTo>
                  <a:pt x="245" y="177"/>
                </a:lnTo>
                <a:lnTo>
                  <a:pt x="270" y="175"/>
                </a:lnTo>
                <a:lnTo>
                  <a:pt x="270" y="450"/>
                </a:lnTo>
                <a:lnTo>
                  <a:pt x="245" y="449"/>
                </a:lnTo>
                <a:lnTo>
                  <a:pt x="219" y="448"/>
                </a:lnTo>
                <a:lnTo>
                  <a:pt x="193" y="448"/>
                </a:lnTo>
                <a:lnTo>
                  <a:pt x="165" y="448"/>
                </a:lnTo>
                <a:lnTo>
                  <a:pt x="120" y="448"/>
                </a:lnTo>
                <a:close/>
                <a:moveTo>
                  <a:pt x="825" y="224"/>
                </a:moveTo>
                <a:lnTo>
                  <a:pt x="810" y="224"/>
                </a:lnTo>
                <a:lnTo>
                  <a:pt x="810" y="15"/>
                </a:lnTo>
                <a:lnTo>
                  <a:pt x="809" y="11"/>
                </a:lnTo>
                <a:lnTo>
                  <a:pt x="808" y="8"/>
                </a:lnTo>
                <a:lnTo>
                  <a:pt x="805" y="4"/>
                </a:lnTo>
                <a:lnTo>
                  <a:pt x="802" y="2"/>
                </a:lnTo>
                <a:lnTo>
                  <a:pt x="799" y="0"/>
                </a:lnTo>
                <a:lnTo>
                  <a:pt x="795" y="0"/>
                </a:lnTo>
                <a:lnTo>
                  <a:pt x="792" y="0"/>
                </a:lnTo>
                <a:lnTo>
                  <a:pt x="787" y="1"/>
                </a:lnTo>
                <a:lnTo>
                  <a:pt x="779" y="5"/>
                </a:lnTo>
                <a:lnTo>
                  <a:pt x="724" y="33"/>
                </a:lnTo>
                <a:lnTo>
                  <a:pt x="668" y="59"/>
                </a:lnTo>
                <a:lnTo>
                  <a:pt x="638" y="72"/>
                </a:lnTo>
                <a:lnTo>
                  <a:pt x="607" y="83"/>
                </a:lnTo>
                <a:lnTo>
                  <a:pt x="574" y="94"/>
                </a:lnTo>
                <a:lnTo>
                  <a:pt x="539" y="105"/>
                </a:lnTo>
                <a:lnTo>
                  <a:pt x="503" y="113"/>
                </a:lnTo>
                <a:lnTo>
                  <a:pt x="464" y="122"/>
                </a:lnTo>
                <a:lnTo>
                  <a:pt x="423" y="129"/>
                </a:lnTo>
                <a:lnTo>
                  <a:pt x="379" y="136"/>
                </a:lnTo>
                <a:lnTo>
                  <a:pt x="331" y="141"/>
                </a:lnTo>
                <a:lnTo>
                  <a:pt x="279" y="146"/>
                </a:lnTo>
                <a:lnTo>
                  <a:pt x="225" y="148"/>
                </a:lnTo>
                <a:lnTo>
                  <a:pt x="165" y="149"/>
                </a:lnTo>
                <a:lnTo>
                  <a:pt x="120" y="149"/>
                </a:lnTo>
                <a:lnTo>
                  <a:pt x="108" y="149"/>
                </a:lnTo>
                <a:lnTo>
                  <a:pt x="95" y="151"/>
                </a:lnTo>
                <a:lnTo>
                  <a:pt x="85" y="154"/>
                </a:lnTo>
                <a:lnTo>
                  <a:pt x="73" y="158"/>
                </a:lnTo>
                <a:lnTo>
                  <a:pt x="62" y="165"/>
                </a:lnTo>
                <a:lnTo>
                  <a:pt x="52" y="171"/>
                </a:lnTo>
                <a:lnTo>
                  <a:pt x="44" y="179"/>
                </a:lnTo>
                <a:lnTo>
                  <a:pt x="35" y="187"/>
                </a:lnTo>
                <a:lnTo>
                  <a:pt x="27" y="197"/>
                </a:lnTo>
                <a:lnTo>
                  <a:pt x="20" y="208"/>
                </a:lnTo>
                <a:lnTo>
                  <a:pt x="15" y="218"/>
                </a:lnTo>
                <a:lnTo>
                  <a:pt x="10" y="230"/>
                </a:lnTo>
                <a:lnTo>
                  <a:pt x="5" y="243"/>
                </a:lnTo>
                <a:lnTo>
                  <a:pt x="2" y="256"/>
                </a:lnTo>
                <a:lnTo>
                  <a:pt x="1" y="270"/>
                </a:lnTo>
                <a:lnTo>
                  <a:pt x="0" y="284"/>
                </a:lnTo>
                <a:lnTo>
                  <a:pt x="0" y="358"/>
                </a:lnTo>
                <a:lnTo>
                  <a:pt x="1" y="371"/>
                </a:lnTo>
                <a:lnTo>
                  <a:pt x="2" y="383"/>
                </a:lnTo>
                <a:lnTo>
                  <a:pt x="5" y="396"/>
                </a:lnTo>
                <a:lnTo>
                  <a:pt x="9" y="407"/>
                </a:lnTo>
                <a:lnTo>
                  <a:pt x="14" y="417"/>
                </a:lnTo>
                <a:lnTo>
                  <a:pt x="19" y="427"/>
                </a:lnTo>
                <a:lnTo>
                  <a:pt x="26" y="436"/>
                </a:lnTo>
                <a:lnTo>
                  <a:pt x="33" y="444"/>
                </a:lnTo>
                <a:lnTo>
                  <a:pt x="42" y="451"/>
                </a:lnTo>
                <a:lnTo>
                  <a:pt x="51" y="459"/>
                </a:lnTo>
                <a:lnTo>
                  <a:pt x="61" y="464"/>
                </a:lnTo>
                <a:lnTo>
                  <a:pt x="72" y="470"/>
                </a:lnTo>
                <a:lnTo>
                  <a:pt x="82" y="473"/>
                </a:lnTo>
                <a:lnTo>
                  <a:pt x="95" y="476"/>
                </a:lnTo>
                <a:lnTo>
                  <a:pt x="107" y="477"/>
                </a:lnTo>
                <a:lnTo>
                  <a:pt x="120" y="478"/>
                </a:lnTo>
                <a:lnTo>
                  <a:pt x="165" y="478"/>
                </a:lnTo>
                <a:lnTo>
                  <a:pt x="193" y="478"/>
                </a:lnTo>
                <a:lnTo>
                  <a:pt x="219" y="478"/>
                </a:lnTo>
                <a:lnTo>
                  <a:pt x="245" y="479"/>
                </a:lnTo>
                <a:lnTo>
                  <a:pt x="270" y="480"/>
                </a:lnTo>
                <a:lnTo>
                  <a:pt x="271" y="502"/>
                </a:lnTo>
                <a:lnTo>
                  <a:pt x="273" y="523"/>
                </a:lnTo>
                <a:lnTo>
                  <a:pt x="277" y="543"/>
                </a:lnTo>
                <a:lnTo>
                  <a:pt x="281" y="564"/>
                </a:lnTo>
                <a:lnTo>
                  <a:pt x="288" y="584"/>
                </a:lnTo>
                <a:lnTo>
                  <a:pt x="295" y="603"/>
                </a:lnTo>
                <a:lnTo>
                  <a:pt x="303" y="622"/>
                </a:lnTo>
                <a:lnTo>
                  <a:pt x="312" y="639"/>
                </a:lnTo>
                <a:lnTo>
                  <a:pt x="323" y="656"/>
                </a:lnTo>
                <a:lnTo>
                  <a:pt x="335" y="672"/>
                </a:lnTo>
                <a:lnTo>
                  <a:pt x="348" y="687"/>
                </a:lnTo>
                <a:lnTo>
                  <a:pt x="362" y="701"/>
                </a:lnTo>
                <a:lnTo>
                  <a:pt x="375" y="715"/>
                </a:lnTo>
                <a:lnTo>
                  <a:pt x="390" y="726"/>
                </a:lnTo>
                <a:lnTo>
                  <a:pt x="408" y="737"/>
                </a:lnTo>
                <a:lnTo>
                  <a:pt x="425" y="746"/>
                </a:lnTo>
                <a:lnTo>
                  <a:pt x="428" y="748"/>
                </a:lnTo>
                <a:lnTo>
                  <a:pt x="431" y="748"/>
                </a:lnTo>
                <a:lnTo>
                  <a:pt x="435" y="747"/>
                </a:lnTo>
                <a:lnTo>
                  <a:pt x="439" y="746"/>
                </a:lnTo>
                <a:lnTo>
                  <a:pt x="442" y="742"/>
                </a:lnTo>
                <a:lnTo>
                  <a:pt x="444" y="739"/>
                </a:lnTo>
                <a:lnTo>
                  <a:pt x="445" y="737"/>
                </a:lnTo>
                <a:lnTo>
                  <a:pt x="446" y="734"/>
                </a:lnTo>
                <a:lnTo>
                  <a:pt x="446" y="731"/>
                </a:lnTo>
                <a:lnTo>
                  <a:pt x="445" y="727"/>
                </a:lnTo>
                <a:lnTo>
                  <a:pt x="444" y="725"/>
                </a:lnTo>
                <a:lnTo>
                  <a:pt x="442" y="723"/>
                </a:lnTo>
                <a:lnTo>
                  <a:pt x="440" y="721"/>
                </a:lnTo>
                <a:lnTo>
                  <a:pt x="438" y="719"/>
                </a:lnTo>
                <a:lnTo>
                  <a:pt x="423" y="711"/>
                </a:lnTo>
                <a:lnTo>
                  <a:pt x="409" y="702"/>
                </a:lnTo>
                <a:lnTo>
                  <a:pt x="395" y="691"/>
                </a:lnTo>
                <a:lnTo>
                  <a:pt x="382" y="679"/>
                </a:lnTo>
                <a:lnTo>
                  <a:pt x="370" y="666"/>
                </a:lnTo>
                <a:lnTo>
                  <a:pt x="359" y="654"/>
                </a:lnTo>
                <a:lnTo>
                  <a:pt x="349" y="639"/>
                </a:lnTo>
                <a:lnTo>
                  <a:pt x="339" y="624"/>
                </a:lnTo>
                <a:lnTo>
                  <a:pt x="331" y="608"/>
                </a:lnTo>
                <a:lnTo>
                  <a:pt x="323" y="592"/>
                </a:lnTo>
                <a:lnTo>
                  <a:pt x="317" y="574"/>
                </a:lnTo>
                <a:lnTo>
                  <a:pt x="311" y="556"/>
                </a:lnTo>
                <a:lnTo>
                  <a:pt x="306" y="539"/>
                </a:lnTo>
                <a:lnTo>
                  <a:pt x="303" y="520"/>
                </a:lnTo>
                <a:lnTo>
                  <a:pt x="301" y="502"/>
                </a:lnTo>
                <a:lnTo>
                  <a:pt x="301" y="482"/>
                </a:lnTo>
                <a:lnTo>
                  <a:pt x="340" y="487"/>
                </a:lnTo>
                <a:lnTo>
                  <a:pt x="379" y="491"/>
                </a:lnTo>
                <a:lnTo>
                  <a:pt x="415" y="496"/>
                </a:lnTo>
                <a:lnTo>
                  <a:pt x="448" y="503"/>
                </a:lnTo>
                <a:lnTo>
                  <a:pt x="480" y="509"/>
                </a:lnTo>
                <a:lnTo>
                  <a:pt x="511" y="517"/>
                </a:lnTo>
                <a:lnTo>
                  <a:pt x="540" y="525"/>
                </a:lnTo>
                <a:lnTo>
                  <a:pt x="568" y="534"/>
                </a:lnTo>
                <a:lnTo>
                  <a:pt x="595" y="543"/>
                </a:lnTo>
                <a:lnTo>
                  <a:pt x="620" y="553"/>
                </a:lnTo>
                <a:lnTo>
                  <a:pt x="645" y="564"/>
                </a:lnTo>
                <a:lnTo>
                  <a:pt x="669" y="574"/>
                </a:lnTo>
                <a:lnTo>
                  <a:pt x="716" y="597"/>
                </a:lnTo>
                <a:lnTo>
                  <a:pt x="761" y="619"/>
                </a:lnTo>
                <a:lnTo>
                  <a:pt x="787" y="632"/>
                </a:lnTo>
                <a:lnTo>
                  <a:pt x="792" y="634"/>
                </a:lnTo>
                <a:lnTo>
                  <a:pt x="795" y="634"/>
                </a:lnTo>
                <a:lnTo>
                  <a:pt x="799" y="633"/>
                </a:lnTo>
                <a:lnTo>
                  <a:pt x="802" y="632"/>
                </a:lnTo>
                <a:lnTo>
                  <a:pt x="805" y="630"/>
                </a:lnTo>
                <a:lnTo>
                  <a:pt x="808" y="627"/>
                </a:lnTo>
                <a:lnTo>
                  <a:pt x="809" y="623"/>
                </a:lnTo>
                <a:lnTo>
                  <a:pt x="810" y="619"/>
                </a:lnTo>
                <a:lnTo>
                  <a:pt x="810" y="403"/>
                </a:lnTo>
                <a:lnTo>
                  <a:pt x="825" y="403"/>
                </a:lnTo>
                <a:lnTo>
                  <a:pt x="832" y="402"/>
                </a:lnTo>
                <a:lnTo>
                  <a:pt x="840" y="401"/>
                </a:lnTo>
                <a:lnTo>
                  <a:pt x="847" y="400"/>
                </a:lnTo>
                <a:lnTo>
                  <a:pt x="854" y="398"/>
                </a:lnTo>
                <a:lnTo>
                  <a:pt x="860" y="395"/>
                </a:lnTo>
                <a:lnTo>
                  <a:pt x="866" y="392"/>
                </a:lnTo>
                <a:lnTo>
                  <a:pt x="873" y="388"/>
                </a:lnTo>
                <a:lnTo>
                  <a:pt x="877" y="384"/>
                </a:lnTo>
                <a:lnTo>
                  <a:pt x="883" y="379"/>
                </a:lnTo>
                <a:lnTo>
                  <a:pt x="887" y="373"/>
                </a:lnTo>
                <a:lnTo>
                  <a:pt x="890" y="368"/>
                </a:lnTo>
                <a:lnTo>
                  <a:pt x="893" y="363"/>
                </a:lnTo>
                <a:lnTo>
                  <a:pt x="896" y="356"/>
                </a:lnTo>
                <a:lnTo>
                  <a:pt x="897" y="350"/>
                </a:lnTo>
                <a:lnTo>
                  <a:pt x="899" y="342"/>
                </a:lnTo>
                <a:lnTo>
                  <a:pt x="900" y="336"/>
                </a:lnTo>
                <a:lnTo>
                  <a:pt x="900" y="299"/>
                </a:lnTo>
                <a:lnTo>
                  <a:pt x="899" y="291"/>
                </a:lnTo>
                <a:lnTo>
                  <a:pt x="897" y="284"/>
                </a:lnTo>
                <a:lnTo>
                  <a:pt x="895" y="276"/>
                </a:lnTo>
                <a:lnTo>
                  <a:pt x="893" y="270"/>
                </a:lnTo>
                <a:lnTo>
                  <a:pt x="890" y="263"/>
                </a:lnTo>
                <a:lnTo>
                  <a:pt x="886" y="257"/>
                </a:lnTo>
                <a:lnTo>
                  <a:pt x="881" y="251"/>
                </a:lnTo>
                <a:lnTo>
                  <a:pt x="877" y="246"/>
                </a:lnTo>
                <a:lnTo>
                  <a:pt x="872" y="241"/>
                </a:lnTo>
                <a:lnTo>
                  <a:pt x="865" y="236"/>
                </a:lnTo>
                <a:lnTo>
                  <a:pt x="859" y="232"/>
                </a:lnTo>
                <a:lnTo>
                  <a:pt x="853" y="229"/>
                </a:lnTo>
                <a:lnTo>
                  <a:pt x="846" y="227"/>
                </a:lnTo>
                <a:lnTo>
                  <a:pt x="839" y="225"/>
                </a:lnTo>
                <a:lnTo>
                  <a:pt x="832" y="224"/>
                </a:lnTo>
                <a:lnTo>
                  <a:pt x="825"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8593C0B2-FADD-4438-8A8C-AFE7D8FAD365}"/>
              </a:ext>
            </a:extLst>
          </p:cNvPr>
          <p:cNvGrpSpPr/>
          <p:nvPr/>
        </p:nvGrpSpPr>
        <p:grpSpPr>
          <a:xfrm>
            <a:off x="7323292" y="4551789"/>
            <a:ext cx="285750" cy="285750"/>
            <a:chOff x="9882188" y="1354138"/>
            <a:chExt cx="285750" cy="285750"/>
          </a:xfrm>
          <a:solidFill>
            <a:schemeClr val="bg1"/>
          </a:solidFill>
        </p:grpSpPr>
        <p:sp>
          <p:nvSpPr>
            <p:cNvPr id="209" name="Freeform 186">
              <a:extLst>
                <a:ext uri="{FF2B5EF4-FFF2-40B4-BE49-F238E27FC236}">
                  <a16:creationId xmlns:a16="http://schemas.microsoft.com/office/drawing/2014/main" id="{DDBF349B-448E-46C1-A496-523CD652E948}"/>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7">
              <a:extLst>
                <a:ext uri="{FF2B5EF4-FFF2-40B4-BE49-F238E27FC236}">
                  <a16:creationId xmlns:a16="http://schemas.microsoft.com/office/drawing/2014/main" id="{D9945783-1B36-46A1-A435-3F72F4469A2E}"/>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8">
              <a:extLst>
                <a:ext uri="{FF2B5EF4-FFF2-40B4-BE49-F238E27FC236}">
                  <a16:creationId xmlns:a16="http://schemas.microsoft.com/office/drawing/2014/main" id="{92598D3E-C116-42A5-B31F-A3DC1ED9D823}"/>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89">
              <a:extLst>
                <a:ext uri="{FF2B5EF4-FFF2-40B4-BE49-F238E27FC236}">
                  <a16:creationId xmlns:a16="http://schemas.microsoft.com/office/drawing/2014/main" id="{A8ADD9A7-1EEC-4F7A-89A5-90EBD41CFF88}"/>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0">
              <a:extLst>
                <a:ext uri="{FF2B5EF4-FFF2-40B4-BE49-F238E27FC236}">
                  <a16:creationId xmlns:a16="http://schemas.microsoft.com/office/drawing/2014/main" id="{D23A8743-2EC8-4BEC-8EA9-E3E0E44B37D8}"/>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1">
              <a:extLst>
                <a:ext uri="{FF2B5EF4-FFF2-40B4-BE49-F238E27FC236}">
                  <a16:creationId xmlns:a16="http://schemas.microsoft.com/office/drawing/2014/main" id="{3542CEB7-638E-49A7-BBCE-D3910B07658D}"/>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95FEE3E6-3AC7-449D-BDCD-E87B15267A70}"/>
              </a:ext>
            </a:extLst>
          </p:cNvPr>
          <p:cNvGrpSpPr/>
          <p:nvPr/>
        </p:nvGrpSpPr>
        <p:grpSpPr>
          <a:xfrm>
            <a:off x="7322498" y="5811374"/>
            <a:ext cx="287338" cy="249238"/>
            <a:chOff x="8736013" y="2536825"/>
            <a:chExt cx="287338" cy="249238"/>
          </a:xfrm>
          <a:solidFill>
            <a:schemeClr val="bg1"/>
          </a:solidFill>
        </p:grpSpPr>
        <p:sp>
          <p:nvSpPr>
            <p:cNvPr id="216" name="Freeform 219">
              <a:extLst>
                <a:ext uri="{FF2B5EF4-FFF2-40B4-BE49-F238E27FC236}">
                  <a16:creationId xmlns:a16="http://schemas.microsoft.com/office/drawing/2014/main" id="{64500202-DC6B-4F6C-BC84-E548B0E05D17}"/>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0">
              <a:extLst>
                <a:ext uri="{FF2B5EF4-FFF2-40B4-BE49-F238E27FC236}">
                  <a16:creationId xmlns:a16="http://schemas.microsoft.com/office/drawing/2014/main" id="{6C2BE889-22F7-4BB2-ADA8-CD1C74AE6D98}"/>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1">
              <a:extLst>
                <a:ext uri="{FF2B5EF4-FFF2-40B4-BE49-F238E27FC236}">
                  <a16:creationId xmlns:a16="http://schemas.microsoft.com/office/drawing/2014/main" id="{C8D217FA-1D09-4CF9-AB7D-8CA91BD787C2}"/>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2">
              <a:extLst>
                <a:ext uri="{FF2B5EF4-FFF2-40B4-BE49-F238E27FC236}">
                  <a16:creationId xmlns:a16="http://schemas.microsoft.com/office/drawing/2014/main" id="{0843EE03-FE9B-4218-A6CF-1F1F7CE4E55F}"/>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3">
              <a:extLst>
                <a:ext uri="{FF2B5EF4-FFF2-40B4-BE49-F238E27FC236}">
                  <a16:creationId xmlns:a16="http://schemas.microsoft.com/office/drawing/2014/main" id="{4AB4DB9D-D1DE-4C15-8A05-07DA7A513B1D}"/>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4">
              <a:extLst>
                <a:ext uri="{FF2B5EF4-FFF2-40B4-BE49-F238E27FC236}">
                  <a16:creationId xmlns:a16="http://schemas.microsoft.com/office/drawing/2014/main" id="{08BACB0E-E182-4A58-84D2-91E052768663}"/>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Segnaposto numero diapositiva 3">
            <a:extLst>
              <a:ext uri="{FF2B5EF4-FFF2-40B4-BE49-F238E27FC236}">
                <a16:creationId xmlns:a16="http://schemas.microsoft.com/office/drawing/2014/main" id="{821770DE-4E4C-46E0-9DA7-E1108387B084}"/>
              </a:ext>
            </a:extLst>
          </p:cNvPr>
          <p:cNvSpPr>
            <a:spLocks noGrp="1"/>
          </p:cNvSpPr>
          <p:nvPr>
            <p:ph type="sldNum" sz="quarter" idx="12"/>
          </p:nvPr>
        </p:nvSpPr>
        <p:spPr/>
        <p:txBody>
          <a:bodyPr/>
          <a:lstStyle/>
          <a:p>
            <a:fld id="{8EF5A193-A4E6-473A-B405-6AB26308DD15}" type="slidenum">
              <a:rPr lang="it-IT" smtClean="0"/>
              <a:t>25</a:t>
            </a:fld>
            <a:endParaRPr lang="it-IT"/>
          </a:p>
        </p:txBody>
      </p:sp>
    </p:spTree>
    <p:extLst>
      <p:ext uri="{BB962C8B-B14F-4D97-AF65-F5344CB8AC3E}">
        <p14:creationId xmlns:p14="http://schemas.microsoft.com/office/powerpoint/2010/main" val="1884381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4018709" y="2404699"/>
            <a:ext cx="667657" cy="667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4018709" y="0"/>
            <a:ext cx="667657" cy="667657"/>
          </a:xfrm>
          <a:prstGeom prst="rect">
            <a:avLst/>
          </a:prstGeom>
          <a:solidFill>
            <a:srgbClr val="018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018709" y="798285"/>
            <a:ext cx="667657" cy="667657"/>
          </a:xfrm>
          <a:prstGeom prst="rect">
            <a:avLst/>
          </a:prstGeom>
          <a:solidFill>
            <a:srgbClr val="7AC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018709" y="1594919"/>
            <a:ext cx="667657" cy="667657"/>
          </a:xfrm>
          <a:prstGeom prst="rect">
            <a:avLst/>
          </a:prstGeom>
          <a:solidFill>
            <a:srgbClr val="FEB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856024" y="2807192"/>
            <a:ext cx="10509959" cy="2211482"/>
            <a:chOff x="824992" y="2357249"/>
            <a:chExt cx="10509959" cy="2211482"/>
          </a:xfrm>
          <a:solidFill>
            <a:schemeClr val="bg1">
              <a:lumMod val="95000"/>
            </a:schemeClr>
          </a:solidFill>
          <a:effectLst>
            <a:outerShdw blurRad="38100" dist="25400" dir="5400000" algn="ctr" rotWithShape="0">
              <a:srgbClr val="000000">
                <a:alpha val="20000"/>
              </a:srgbClr>
            </a:outerShdw>
          </a:effectLst>
        </p:grpSpPr>
        <p:sp>
          <p:nvSpPr>
            <p:cNvPr id="53" name="Freeform 5"/>
            <p:cNvSpPr>
              <a:spLocks/>
            </p:cNvSpPr>
            <p:nvPr/>
          </p:nvSpPr>
          <p:spPr bwMode="auto">
            <a:xfrm>
              <a:off x="7753422" y="2357249"/>
              <a:ext cx="1844943" cy="1436945"/>
            </a:xfrm>
            <a:custGeom>
              <a:avLst/>
              <a:gdLst>
                <a:gd name="T0" fmla="*/ 0 w 828"/>
                <a:gd name="T1" fmla="*/ 296 h 644"/>
                <a:gd name="T2" fmla="*/ 111 w 828"/>
                <a:gd name="T3" fmla="*/ 328 h 644"/>
                <a:gd name="T4" fmla="*/ 111 w 828"/>
                <a:gd name="T5" fmla="*/ 453 h 644"/>
                <a:gd name="T6" fmla="*/ 691 w 828"/>
                <a:gd name="T7" fmla="*/ 644 h 644"/>
                <a:gd name="T8" fmla="*/ 828 w 828"/>
                <a:gd name="T9" fmla="*/ 618 h 644"/>
                <a:gd name="T10" fmla="*/ 824 w 828"/>
                <a:gd name="T11" fmla="*/ 490 h 644"/>
                <a:gd name="T12" fmla="*/ 0 w 828"/>
                <a:gd name="T13" fmla="*/ 296 h 644"/>
              </a:gdLst>
              <a:ahLst/>
              <a:cxnLst>
                <a:cxn ang="0">
                  <a:pos x="T0" y="T1"/>
                </a:cxn>
                <a:cxn ang="0">
                  <a:pos x="T2" y="T3"/>
                </a:cxn>
                <a:cxn ang="0">
                  <a:pos x="T4" y="T5"/>
                </a:cxn>
                <a:cxn ang="0">
                  <a:pos x="T6" y="T7"/>
                </a:cxn>
                <a:cxn ang="0">
                  <a:pos x="T8" y="T9"/>
                </a:cxn>
                <a:cxn ang="0">
                  <a:pos x="T10" y="T11"/>
                </a:cxn>
                <a:cxn ang="0">
                  <a:pos x="T12" y="T13"/>
                </a:cxn>
              </a:cxnLst>
              <a:rect l="0" t="0" r="r" b="b"/>
              <a:pathLst>
                <a:path w="828" h="644">
                  <a:moveTo>
                    <a:pt x="0" y="296"/>
                  </a:moveTo>
                  <a:cubicBezTo>
                    <a:pt x="111" y="328"/>
                    <a:pt x="111" y="328"/>
                    <a:pt x="111" y="328"/>
                  </a:cubicBezTo>
                  <a:cubicBezTo>
                    <a:pt x="111" y="453"/>
                    <a:pt x="111" y="453"/>
                    <a:pt x="111" y="453"/>
                  </a:cubicBezTo>
                  <a:cubicBezTo>
                    <a:pt x="111" y="453"/>
                    <a:pt x="423" y="249"/>
                    <a:pt x="691" y="644"/>
                  </a:cubicBezTo>
                  <a:cubicBezTo>
                    <a:pt x="828" y="618"/>
                    <a:pt x="828" y="618"/>
                    <a:pt x="828" y="618"/>
                  </a:cubicBezTo>
                  <a:cubicBezTo>
                    <a:pt x="824" y="490"/>
                    <a:pt x="824" y="490"/>
                    <a:pt x="824" y="490"/>
                  </a:cubicBezTo>
                  <a:cubicBezTo>
                    <a:pt x="824" y="490"/>
                    <a:pt x="492" y="0"/>
                    <a:pt x="0" y="29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
            <p:cNvSpPr>
              <a:spLocks/>
            </p:cNvSpPr>
            <p:nvPr/>
          </p:nvSpPr>
          <p:spPr bwMode="auto">
            <a:xfrm>
              <a:off x="9490950" y="3131786"/>
              <a:ext cx="1844001" cy="1436945"/>
            </a:xfrm>
            <a:custGeom>
              <a:avLst/>
              <a:gdLst>
                <a:gd name="T0" fmla="*/ 0 w 828"/>
                <a:gd name="T1" fmla="*/ 346 h 644"/>
                <a:gd name="T2" fmla="*/ 111 w 828"/>
                <a:gd name="T3" fmla="*/ 314 h 644"/>
                <a:gd name="T4" fmla="*/ 112 w 828"/>
                <a:gd name="T5" fmla="*/ 190 h 644"/>
                <a:gd name="T6" fmla="*/ 692 w 828"/>
                <a:gd name="T7" fmla="*/ 0 h 644"/>
                <a:gd name="T8" fmla="*/ 828 w 828"/>
                <a:gd name="T9" fmla="*/ 27 h 644"/>
                <a:gd name="T10" fmla="*/ 825 w 828"/>
                <a:gd name="T11" fmla="*/ 156 h 644"/>
                <a:gd name="T12" fmla="*/ 0 w 828"/>
                <a:gd name="T13" fmla="*/ 346 h 644"/>
              </a:gdLst>
              <a:ahLst/>
              <a:cxnLst>
                <a:cxn ang="0">
                  <a:pos x="T0" y="T1"/>
                </a:cxn>
                <a:cxn ang="0">
                  <a:pos x="T2" y="T3"/>
                </a:cxn>
                <a:cxn ang="0">
                  <a:pos x="T4" y="T5"/>
                </a:cxn>
                <a:cxn ang="0">
                  <a:pos x="T6" y="T7"/>
                </a:cxn>
                <a:cxn ang="0">
                  <a:pos x="T8" y="T9"/>
                </a:cxn>
                <a:cxn ang="0">
                  <a:pos x="T10" y="T11"/>
                </a:cxn>
                <a:cxn ang="0">
                  <a:pos x="T12" y="T13"/>
                </a:cxn>
              </a:cxnLst>
              <a:rect l="0" t="0" r="r" b="b"/>
              <a:pathLst>
                <a:path w="828" h="644">
                  <a:moveTo>
                    <a:pt x="0" y="346"/>
                  </a:moveTo>
                  <a:cubicBezTo>
                    <a:pt x="111" y="314"/>
                    <a:pt x="111" y="314"/>
                    <a:pt x="111" y="314"/>
                  </a:cubicBezTo>
                  <a:cubicBezTo>
                    <a:pt x="112" y="190"/>
                    <a:pt x="112" y="190"/>
                    <a:pt x="112" y="190"/>
                  </a:cubicBezTo>
                  <a:cubicBezTo>
                    <a:pt x="112" y="190"/>
                    <a:pt x="423" y="394"/>
                    <a:pt x="692" y="0"/>
                  </a:cubicBezTo>
                  <a:cubicBezTo>
                    <a:pt x="828" y="27"/>
                    <a:pt x="828" y="27"/>
                    <a:pt x="828" y="27"/>
                  </a:cubicBezTo>
                  <a:cubicBezTo>
                    <a:pt x="825" y="156"/>
                    <a:pt x="825" y="156"/>
                    <a:pt x="825" y="156"/>
                  </a:cubicBezTo>
                  <a:cubicBezTo>
                    <a:pt x="825" y="156"/>
                    <a:pt x="491" y="644"/>
                    <a:pt x="0" y="3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7"/>
            <p:cNvSpPr>
              <a:spLocks/>
            </p:cNvSpPr>
            <p:nvPr/>
          </p:nvSpPr>
          <p:spPr bwMode="auto">
            <a:xfrm>
              <a:off x="824992" y="2357249"/>
              <a:ext cx="1842116" cy="1436945"/>
            </a:xfrm>
            <a:custGeom>
              <a:avLst/>
              <a:gdLst>
                <a:gd name="T0" fmla="*/ 0 w 827"/>
                <a:gd name="T1" fmla="*/ 296 h 644"/>
                <a:gd name="T2" fmla="*/ 111 w 827"/>
                <a:gd name="T3" fmla="*/ 328 h 644"/>
                <a:gd name="T4" fmla="*/ 111 w 827"/>
                <a:gd name="T5" fmla="*/ 453 h 644"/>
                <a:gd name="T6" fmla="*/ 691 w 827"/>
                <a:gd name="T7" fmla="*/ 644 h 644"/>
                <a:gd name="T8" fmla="*/ 827 w 827"/>
                <a:gd name="T9" fmla="*/ 618 h 644"/>
                <a:gd name="T10" fmla="*/ 824 w 827"/>
                <a:gd name="T11" fmla="*/ 490 h 644"/>
                <a:gd name="T12" fmla="*/ 0 w 827"/>
                <a:gd name="T13" fmla="*/ 296 h 644"/>
              </a:gdLst>
              <a:ahLst/>
              <a:cxnLst>
                <a:cxn ang="0">
                  <a:pos x="T0" y="T1"/>
                </a:cxn>
                <a:cxn ang="0">
                  <a:pos x="T2" y="T3"/>
                </a:cxn>
                <a:cxn ang="0">
                  <a:pos x="T4" y="T5"/>
                </a:cxn>
                <a:cxn ang="0">
                  <a:pos x="T6" y="T7"/>
                </a:cxn>
                <a:cxn ang="0">
                  <a:pos x="T8" y="T9"/>
                </a:cxn>
                <a:cxn ang="0">
                  <a:pos x="T10" y="T11"/>
                </a:cxn>
                <a:cxn ang="0">
                  <a:pos x="T12" y="T13"/>
                </a:cxn>
              </a:cxnLst>
              <a:rect l="0" t="0" r="r" b="b"/>
              <a:pathLst>
                <a:path w="827" h="644">
                  <a:moveTo>
                    <a:pt x="0" y="296"/>
                  </a:moveTo>
                  <a:cubicBezTo>
                    <a:pt x="111" y="328"/>
                    <a:pt x="111" y="328"/>
                    <a:pt x="111" y="328"/>
                  </a:cubicBezTo>
                  <a:cubicBezTo>
                    <a:pt x="111" y="453"/>
                    <a:pt x="111" y="453"/>
                    <a:pt x="111" y="453"/>
                  </a:cubicBezTo>
                  <a:cubicBezTo>
                    <a:pt x="111" y="453"/>
                    <a:pt x="423" y="249"/>
                    <a:pt x="691" y="644"/>
                  </a:cubicBezTo>
                  <a:cubicBezTo>
                    <a:pt x="827" y="618"/>
                    <a:pt x="827" y="618"/>
                    <a:pt x="827" y="618"/>
                  </a:cubicBezTo>
                  <a:cubicBezTo>
                    <a:pt x="824" y="490"/>
                    <a:pt x="824" y="490"/>
                    <a:pt x="824" y="490"/>
                  </a:cubicBezTo>
                  <a:cubicBezTo>
                    <a:pt x="824" y="490"/>
                    <a:pt x="492" y="0"/>
                    <a:pt x="0" y="29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8"/>
            <p:cNvSpPr>
              <a:spLocks/>
            </p:cNvSpPr>
            <p:nvPr/>
          </p:nvSpPr>
          <p:spPr bwMode="auto">
            <a:xfrm>
              <a:off x="2559690" y="3131786"/>
              <a:ext cx="1846827" cy="1436945"/>
            </a:xfrm>
            <a:custGeom>
              <a:avLst/>
              <a:gdLst>
                <a:gd name="T0" fmla="*/ 0 w 829"/>
                <a:gd name="T1" fmla="*/ 346 h 644"/>
                <a:gd name="T2" fmla="*/ 112 w 829"/>
                <a:gd name="T3" fmla="*/ 314 h 644"/>
                <a:gd name="T4" fmla="*/ 112 w 829"/>
                <a:gd name="T5" fmla="*/ 190 h 644"/>
                <a:gd name="T6" fmla="*/ 693 w 829"/>
                <a:gd name="T7" fmla="*/ 0 h 644"/>
                <a:gd name="T8" fmla="*/ 829 w 829"/>
                <a:gd name="T9" fmla="*/ 27 h 644"/>
                <a:gd name="T10" fmla="*/ 825 w 829"/>
                <a:gd name="T11" fmla="*/ 156 h 644"/>
                <a:gd name="T12" fmla="*/ 0 w 829"/>
                <a:gd name="T13" fmla="*/ 346 h 644"/>
              </a:gdLst>
              <a:ahLst/>
              <a:cxnLst>
                <a:cxn ang="0">
                  <a:pos x="T0" y="T1"/>
                </a:cxn>
                <a:cxn ang="0">
                  <a:pos x="T2" y="T3"/>
                </a:cxn>
                <a:cxn ang="0">
                  <a:pos x="T4" y="T5"/>
                </a:cxn>
                <a:cxn ang="0">
                  <a:pos x="T6" y="T7"/>
                </a:cxn>
                <a:cxn ang="0">
                  <a:pos x="T8" y="T9"/>
                </a:cxn>
                <a:cxn ang="0">
                  <a:pos x="T10" y="T11"/>
                </a:cxn>
                <a:cxn ang="0">
                  <a:pos x="T12" y="T13"/>
                </a:cxn>
              </a:cxnLst>
              <a:rect l="0" t="0" r="r" b="b"/>
              <a:pathLst>
                <a:path w="829" h="644">
                  <a:moveTo>
                    <a:pt x="0" y="346"/>
                  </a:moveTo>
                  <a:cubicBezTo>
                    <a:pt x="112" y="314"/>
                    <a:pt x="112" y="314"/>
                    <a:pt x="112" y="314"/>
                  </a:cubicBezTo>
                  <a:cubicBezTo>
                    <a:pt x="112" y="190"/>
                    <a:pt x="112" y="190"/>
                    <a:pt x="112" y="190"/>
                  </a:cubicBezTo>
                  <a:cubicBezTo>
                    <a:pt x="112" y="190"/>
                    <a:pt x="423" y="394"/>
                    <a:pt x="693" y="0"/>
                  </a:cubicBezTo>
                  <a:cubicBezTo>
                    <a:pt x="829" y="27"/>
                    <a:pt x="829" y="27"/>
                    <a:pt x="829" y="27"/>
                  </a:cubicBezTo>
                  <a:cubicBezTo>
                    <a:pt x="825" y="156"/>
                    <a:pt x="825" y="156"/>
                    <a:pt x="825" y="156"/>
                  </a:cubicBezTo>
                  <a:cubicBezTo>
                    <a:pt x="825" y="156"/>
                    <a:pt x="491" y="644"/>
                    <a:pt x="0" y="3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9"/>
            <p:cNvSpPr>
              <a:spLocks/>
            </p:cNvSpPr>
            <p:nvPr/>
          </p:nvSpPr>
          <p:spPr bwMode="auto">
            <a:xfrm>
              <a:off x="4301932" y="2357249"/>
              <a:ext cx="1841174" cy="1436945"/>
            </a:xfrm>
            <a:custGeom>
              <a:avLst/>
              <a:gdLst>
                <a:gd name="T0" fmla="*/ 0 w 827"/>
                <a:gd name="T1" fmla="*/ 296 h 644"/>
                <a:gd name="T2" fmla="*/ 111 w 827"/>
                <a:gd name="T3" fmla="*/ 328 h 644"/>
                <a:gd name="T4" fmla="*/ 111 w 827"/>
                <a:gd name="T5" fmla="*/ 453 h 644"/>
                <a:gd name="T6" fmla="*/ 691 w 827"/>
                <a:gd name="T7" fmla="*/ 644 h 644"/>
                <a:gd name="T8" fmla="*/ 827 w 827"/>
                <a:gd name="T9" fmla="*/ 618 h 644"/>
                <a:gd name="T10" fmla="*/ 824 w 827"/>
                <a:gd name="T11" fmla="*/ 490 h 644"/>
                <a:gd name="T12" fmla="*/ 0 w 827"/>
                <a:gd name="T13" fmla="*/ 296 h 644"/>
              </a:gdLst>
              <a:ahLst/>
              <a:cxnLst>
                <a:cxn ang="0">
                  <a:pos x="T0" y="T1"/>
                </a:cxn>
                <a:cxn ang="0">
                  <a:pos x="T2" y="T3"/>
                </a:cxn>
                <a:cxn ang="0">
                  <a:pos x="T4" y="T5"/>
                </a:cxn>
                <a:cxn ang="0">
                  <a:pos x="T6" y="T7"/>
                </a:cxn>
                <a:cxn ang="0">
                  <a:pos x="T8" y="T9"/>
                </a:cxn>
                <a:cxn ang="0">
                  <a:pos x="T10" y="T11"/>
                </a:cxn>
                <a:cxn ang="0">
                  <a:pos x="T12" y="T13"/>
                </a:cxn>
              </a:cxnLst>
              <a:rect l="0" t="0" r="r" b="b"/>
              <a:pathLst>
                <a:path w="827" h="644">
                  <a:moveTo>
                    <a:pt x="0" y="296"/>
                  </a:moveTo>
                  <a:cubicBezTo>
                    <a:pt x="111" y="328"/>
                    <a:pt x="111" y="328"/>
                    <a:pt x="111" y="328"/>
                  </a:cubicBezTo>
                  <a:cubicBezTo>
                    <a:pt x="111" y="453"/>
                    <a:pt x="111" y="453"/>
                    <a:pt x="111" y="453"/>
                  </a:cubicBezTo>
                  <a:cubicBezTo>
                    <a:pt x="111" y="453"/>
                    <a:pt x="423" y="249"/>
                    <a:pt x="691" y="644"/>
                  </a:cubicBezTo>
                  <a:cubicBezTo>
                    <a:pt x="827" y="618"/>
                    <a:pt x="827" y="618"/>
                    <a:pt x="827" y="618"/>
                  </a:cubicBezTo>
                  <a:cubicBezTo>
                    <a:pt x="824" y="490"/>
                    <a:pt x="824" y="490"/>
                    <a:pt x="824" y="490"/>
                  </a:cubicBezTo>
                  <a:cubicBezTo>
                    <a:pt x="824" y="490"/>
                    <a:pt x="492" y="0"/>
                    <a:pt x="0" y="29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0"/>
            <p:cNvSpPr>
              <a:spLocks/>
            </p:cNvSpPr>
            <p:nvPr/>
          </p:nvSpPr>
          <p:spPr bwMode="auto">
            <a:xfrm>
              <a:off x="6036626" y="3131786"/>
              <a:ext cx="1846827" cy="1436945"/>
            </a:xfrm>
            <a:custGeom>
              <a:avLst/>
              <a:gdLst>
                <a:gd name="T0" fmla="*/ 0 w 829"/>
                <a:gd name="T1" fmla="*/ 346 h 644"/>
                <a:gd name="T2" fmla="*/ 112 w 829"/>
                <a:gd name="T3" fmla="*/ 314 h 644"/>
                <a:gd name="T4" fmla="*/ 112 w 829"/>
                <a:gd name="T5" fmla="*/ 190 h 644"/>
                <a:gd name="T6" fmla="*/ 693 w 829"/>
                <a:gd name="T7" fmla="*/ 0 h 644"/>
                <a:gd name="T8" fmla="*/ 829 w 829"/>
                <a:gd name="T9" fmla="*/ 27 h 644"/>
                <a:gd name="T10" fmla="*/ 825 w 829"/>
                <a:gd name="T11" fmla="*/ 156 h 644"/>
                <a:gd name="T12" fmla="*/ 0 w 829"/>
                <a:gd name="T13" fmla="*/ 346 h 644"/>
              </a:gdLst>
              <a:ahLst/>
              <a:cxnLst>
                <a:cxn ang="0">
                  <a:pos x="T0" y="T1"/>
                </a:cxn>
                <a:cxn ang="0">
                  <a:pos x="T2" y="T3"/>
                </a:cxn>
                <a:cxn ang="0">
                  <a:pos x="T4" y="T5"/>
                </a:cxn>
                <a:cxn ang="0">
                  <a:pos x="T6" y="T7"/>
                </a:cxn>
                <a:cxn ang="0">
                  <a:pos x="T8" y="T9"/>
                </a:cxn>
                <a:cxn ang="0">
                  <a:pos x="T10" y="T11"/>
                </a:cxn>
                <a:cxn ang="0">
                  <a:pos x="T12" y="T13"/>
                </a:cxn>
              </a:cxnLst>
              <a:rect l="0" t="0" r="r" b="b"/>
              <a:pathLst>
                <a:path w="829" h="644">
                  <a:moveTo>
                    <a:pt x="0" y="346"/>
                  </a:moveTo>
                  <a:cubicBezTo>
                    <a:pt x="112" y="314"/>
                    <a:pt x="112" y="314"/>
                    <a:pt x="112" y="314"/>
                  </a:cubicBezTo>
                  <a:cubicBezTo>
                    <a:pt x="112" y="190"/>
                    <a:pt x="112" y="190"/>
                    <a:pt x="112" y="190"/>
                  </a:cubicBezTo>
                  <a:cubicBezTo>
                    <a:pt x="112" y="190"/>
                    <a:pt x="423" y="394"/>
                    <a:pt x="693" y="0"/>
                  </a:cubicBezTo>
                  <a:cubicBezTo>
                    <a:pt x="829" y="27"/>
                    <a:pt x="829" y="27"/>
                    <a:pt x="829" y="27"/>
                  </a:cubicBezTo>
                  <a:cubicBezTo>
                    <a:pt x="825" y="156"/>
                    <a:pt x="825" y="156"/>
                    <a:pt x="825" y="156"/>
                  </a:cubicBezTo>
                  <a:cubicBezTo>
                    <a:pt x="825" y="156"/>
                    <a:pt x="491" y="644"/>
                    <a:pt x="0" y="346"/>
                  </a:cubicBezTo>
                  <a:close/>
                </a:path>
              </a:pathLst>
            </a:custGeom>
            <a:grp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9" name="Oval 12"/>
          <p:cNvSpPr>
            <a:spLocks noChangeArrowheads="1"/>
          </p:cNvSpPr>
          <p:nvPr/>
        </p:nvSpPr>
        <p:spPr bwMode="auto">
          <a:xfrm>
            <a:off x="924813" y="3953921"/>
            <a:ext cx="1174055" cy="1175939"/>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0" name="Oval 11"/>
          <p:cNvSpPr>
            <a:spLocks noChangeArrowheads="1"/>
          </p:cNvSpPr>
          <p:nvPr/>
        </p:nvSpPr>
        <p:spPr bwMode="auto">
          <a:xfrm>
            <a:off x="1040711" y="4069815"/>
            <a:ext cx="942259" cy="944144"/>
          </a:xfrm>
          <a:prstGeom prst="ellipse">
            <a:avLst/>
          </a:prstGeom>
          <a:solidFill>
            <a:srgbClr val="016AA3"/>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1" name="Oval 14"/>
          <p:cNvSpPr>
            <a:spLocks noChangeArrowheads="1"/>
          </p:cNvSpPr>
          <p:nvPr/>
        </p:nvSpPr>
        <p:spPr bwMode="auto">
          <a:xfrm>
            <a:off x="2706624" y="2668680"/>
            <a:ext cx="1171228" cy="1174055"/>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2" name="Oval 13"/>
          <p:cNvSpPr>
            <a:spLocks noChangeArrowheads="1"/>
          </p:cNvSpPr>
          <p:nvPr/>
        </p:nvSpPr>
        <p:spPr bwMode="auto">
          <a:xfrm>
            <a:off x="2820633" y="2782689"/>
            <a:ext cx="941317" cy="946028"/>
          </a:xfrm>
          <a:prstGeom prst="ellipse">
            <a:avLst/>
          </a:prstGeom>
          <a:solidFill>
            <a:srgbClr val="46B688"/>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3" name="Oval 16"/>
          <p:cNvSpPr>
            <a:spLocks noChangeArrowheads="1"/>
          </p:cNvSpPr>
          <p:nvPr/>
        </p:nvSpPr>
        <p:spPr bwMode="auto">
          <a:xfrm>
            <a:off x="4381961" y="3953921"/>
            <a:ext cx="1171228" cy="1175939"/>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4" name="Oval 15"/>
          <p:cNvSpPr>
            <a:spLocks noChangeArrowheads="1"/>
          </p:cNvSpPr>
          <p:nvPr/>
        </p:nvSpPr>
        <p:spPr bwMode="auto">
          <a:xfrm>
            <a:off x="4495032" y="4069815"/>
            <a:ext cx="942259" cy="944144"/>
          </a:xfrm>
          <a:prstGeom prst="ellipse">
            <a:avLst/>
          </a:prstGeom>
          <a:solidFill>
            <a:srgbClr val="FEA34F"/>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5" name="Oval 18"/>
          <p:cNvSpPr>
            <a:spLocks noChangeArrowheads="1"/>
          </p:cNvSpPr>
          <p:nvPr/>
        </p:nvSpPr>
        <p:spPr bwMode="auto">
          <a:xfrm>
            <a:off x="6174137" y="2668680"/>
            <a:ext cx="1174055" cy="1174055"/>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6" name="Oval 17"/>
          <p:cNvSpPr>
            <a:spLocks noChangeArrowheads="1"/>
          </p:cNvSpPr>
          <p:nvPr/>
        </p:nvSpPr>
        <p:spPr bwMode="auto">
          <a:xfrm>
            <a:off x="6290035" y="2782689"/>
            <a:ext cx="942259" cy="946028"/>
          </a:xfrm>
          <a:prstGeom prst="ellipse">
            <a:avLst/>
          </a:prstGeom>
          <a:solidFill>
            <a:srgbClr val="016AA3"/>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7851357" y="3953921"/>
            <a:ext cx="1174055" cy="1175939"/>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8" name="Oval 19"/>
          <p:cNvSpPr>
            <a:spLocks noChangeArrowheads="1"/>
          </p:cNvSpPr>
          <p:nvPr/>
        </p:nvSpPr>
        <p:spPr bwMode="auto">
          <a:xfrm>
            <a:off x="7967255" y="4069815"/>
            <a:ext cx="942259" cy="944144"/>
          </a:xfrm>
          <a:prstGeom prst="ellipse">
            <a:avLst/>
          </a:prstGeom>
          <a:solidFill>
            <a:srgbClr val="46B688"/>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9" name="Oval 22"/>
          <p:cNvSpPr>
            <a:spLocks noChangeArrowheads="1"/>
          </p:cNvSpPr>
          <p:nvPr/>
        </p:nvSpPr>
        <p:spPr bwMode="auto">
          <a:xfrm>
            <a:off x="9629401" y="2668680"/>
            <a:ext cx="1171228" cy="1174055"/>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0" name="Oval 21"/>
          <p:cNvSpPr>
            <a:spLocks noChangeArrowheads="1"/>
          </p:cNvSpPr>
          <p:nvPr/>
        </p:nvSpPr>
        <p:spPr bwMode="auto">
          <a:xfrm>
            <a:off x="9742471" y="2782689"/>
            <a:ext cx="942259" cy="946028"/>
          </a:xfrm>
          <a:prstGeom prst="ellipse">
            <a:avLst/>
          </a:prstGeom>
          <a:solidFill>
            <a:srgbClr val="FEA34F"/>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2" name="TextBox 71"/>
          <p:cNvSpPr txBox="1"/>
          <p:nvPr/>
        </p:nvSpPr>
        <p:spPr>
          <a:xfrm>
            <a:off x="826041" y="2010887"/>
            <a:ext cx="1859483" cy="246221"/>
          </a:xfrm>
          <a:prstGeom prst="rect">
            <a:avLst/>
          </a:prstGeom>
          <a:noFill/>
        </p:spPr>
        <p:txBody>
          <a:bodyPr wrap="none" lIns="0" tIns="0" rIns="0" bIns="0" rtlCol="0">
            <a:spAutoFit/>
          </a:bodyPr>
          <a:lstStyle/>
          <a:p>
            <a:r>
              <a:rPr lang="en-US" sz="1600" b="1" dirty="0"/>
              <a:t>Timer ISR Priority Bug</a:t>
            </a:r>
          </a:p>
        </p:txBody>
      </p:sp>
      <p:sp>
        <p:nvSpPr>
          <p:cNvPr id="76" name="TextBox 75"/>
          <p:cNvSpPr txBox="1"/>
          <p:nvPr/>
        </p:nvSpPr>
        <p:spPr>
          <a:xfrm>
            <a:off x="826041" y="2255987"/>
            <a:ext cx="1842116" cy="553998"/>
          </a:xfrm>
          <a:prstGeom prst="rect">
            <a:avLst/>
          </a:prstGeom>
          <a:noFill/>
        </p:spPr>
        <p:txBody>
          <a:bodyPr wrap="square" lIns="0" tIns="0" rIns="0" bIns="0" rtlCol="0">
            <a:spAutoFit/>
          </a:bodyPr>
          <a:lstStyle/>
          <a:p>
            <a:r>
              <a:rPr lang="en-US" sz="1200" dirty="0"/>
              <a:t>A bug in SDK v2.7 wouldn’t allow to call </a:t>
            </a:r>
            <a:r>
              <a:rPr lang="en-US" sz="1200" dirty="0" err="1"/>
              <a:t>FreeRTOS</a:t>
            </a:r>
            <a:r>
              <a:rPr lang="en-US" sz="1200" dirty="0"/>
              <a:t> APIs inside ISR</a:t>
            </a:r>
          </a:p>
        </p:txBody>
      </p:sp>
      <p:sp>
        <p:nvSpPr>
          <p:cNvPr id="88" name="TextBox 87"/>
          <p:cNvSpPr txBox="1"/>
          <p:nvPr/>
        </p:nvSpPr>
        <p:spPr>
          <a:xfrm>
            <a:off x="2586130" y="4948351"/>
            <a:ext cx="1516697" cy="246221"/>
          </a:xfrm>
          <a:prstGeom prst="rect">
            <a:avLst/>
          </a:prstGeom>
          <a:noFill/>
        </p:spPr>
        <p:txBody>
          <a:bodyPr wrap="none" lIns="0" tIns="0" rIns="0" bIns="0" rtlCol="0">
            <a:spAutoFit/>
          </a:bodyPr>
          <a:lstStyle/>
          <a:p>
            <a:r>
              <a:rPr lang="en-US" sz="1600" b="1" dirty="0"/>
              <a:t>SPI API Utilization</a:t>
            </a:r>
          </a:p>
        </p:txBody>
      </p:sp>
      <p:sp>
        <p:nvSpPr>
          <p:cNvPr id="89" name="TextBox 88"/>
          <p:cNvSpPr txBox="1"/>
          <p:nvPr/>
        </p:nvSpPr>
        <p:spPr>
          <a:xfrm>
            <a:off x="2586126" y="5239631"/>
            <a:ext cx="1588211" cy="738664"/>
          </a:xfrm>
          <a:prstGeom prst="rect">
            <a:avLst/>
          </a:prstGeom>
          <a:noFill/>
        </p:spPr>
        <p:txBody>
          <a:bodyPr wrap="square" lIns="0" tIns="0" rIns="0" bIns="0" rtlCol="0">
            <a:spAutoFit/>
          </a:bodyPr>
          <a:lstStyle/>
          <a:p>
            <a:r>
              <a:rPr lang="en-US" sz="1200" dirty="0"/>
              <a:t>Lack of Documentation and examples along with confusing names made it difficult to use SPI APIS</a:t>
            </a:r>
          </a:p>
        </p:txBody>
      </p:sp>
      <p:sp>
        <p:nvSpPr>
          <p:cNvPr id="90" name="TextBox 89"/>
          <p:cNvSpPr txBox="1"/>
          <p:nvPr/>
        </p:nvSpPr>
        <p:spPr>
          <a:xfrm>
            <a:off x="4495032" y="2016314"/>
            <a:ext cx="997068" cy="246221"/>
          </a:xfrm>
          <a:prstGeom prst="rect">
            <a:avLst/>
          </a:prstGeom>
          <a:noFill/>
        </p:spPr>
        <p:txBody>
          <a:bodyPr wrap="none" lIns="0" tIns="0" rIns="0" bIns="0" rtlCol="0">
            <a:spAutoFit/>
          </a:bodyPr>
          <a:lstStyle/>
          <a:p>
            <a:r>
              <a:rPr lang="en-US" sz="1600" b="1" dirty="0" err="1"/>
              <a:t>uDMA</a:t>
            </a:r>
            <a:r>
              <a:rPr lang="en-US" sz="1600" b="1" dirty="0"/>
              <a:t> Bugs</a:t>
            </a:r>
          </a:p>
        </p:txBody>
      </p:sp>
      <p:sp>
        <p:nvSpPr>
          <p:cNvPr id="91" name="TextBox 90"/>
          <p:cNvSpPr txBox="1"/>
          <p:nvPr/>
        </p:nvSpPr>
        <p:spPr>
          <a:xfrm>
            <a:off x="4495028" y="2261414"/>
            <a:ext cx="1588211" cy="923330"/>
          </a:xfrm>
          <a:prstGeom prst="rect">
            <a:avLst/>
          </a:prstGeom>
          <a:noFill/>
        </p:spPr>
        <p:txBody>
          <a:bodyPr wrap="square" lIns="0" tIns="0" rIns="0" bIns="0" rtlCol="0">
            <a:spAutoFit/>
          </a:bodyPr>
          <a:lstStyle/>
          <a:p>
            <a:r>
              <a:rPr lang="en-US" sz="1200" dirty="0" err="1"/>
              <a:t>uDMA</a:t>
            </a:r>
            <a:r>
              <a:rPr lang="en-US" sz="1200" dirty="0"/>
              <a:t> was afflicted by multiple bugs that made SPI communication not consistent, application crashes, GPIOs bugs, …</a:t>
            </a:r>
          </a:p>
        </p:txBody>
      </p:sp>
      <p:sp>
        <p:nvSpPr>
          <p:cNvPr id="92" name="TextBox 91"/>
          <p:cNvSpPr txBox="1"/>
          <p:nvPr/>
        </p:nvSpPr>
        <p:spPr>
          <a:xfrm>
            <a:off x="5924270" y="4948351"/>
            <a:ext cx="1609928" cy="246221"/>
          </a:xfrm>
          <a:prstGeom prst="rect">
            <a:avLst/>
          </a:prstGeom>
          <a:noFill/>
        </p:spPr>
        <p:txBody>
          <a:bodyPr wrap="none" lIns="0" tIns="0" rIns="0" bIns="0" rtlCol="0">
            <a:spAutoFit/>
          </a:bodyPr>
          <a:lstStyle/>
          <a:p>
            <a:r>
              <a:rPr lang="en-US" sz="1600" b="1" dirty="0"/>
              <a:t>3+ SPI Config. Bugs</a:t>
            </a:r>
          </a:p>
        </p:txBody>
      </p:sp>
      <p:sp>
        <p:nvSpPr>
          <p:cNvPr id="93" name="TextBox 92"/>
          <p:cNvSpPr txBox="1"/>
          <p:nvPr/>
        </p:nvSpPr>
        <p:spPr>
          <a:xfrm>
            <a:off x="5924266" y="5239631"/>
            <a:ext cx="1712667" cy="553998"/>
          </a:xfrm>
          <a:prstGeom prst="rect">
            <a:avLst/>
          </a:prstGeom>
          <a:noFill/>
        </p:spPr>
        <p:txBody>
          <a:bodyPr wrap="square" lIns="0" tIns="0" rIns="0" bIns="0" rtlCol="0">
            <a:spAutoFit/>
          </a:bodyPr>
          <a:lstStyle/>
          <a:p>
            <a:r>
              <a:rPr lang="en-US" sz="1200" dirty="0"/>
              <a:t>SDK v3.2 had multiple SPI configuration bugs and Configuration APIs missing</a:t>
            </a:r>
          </a:p>
        </p:txBody>
      </p:sp>
      <p:sp>
        <p:nvSpPr>
          <p:cNvPr id="94" name="TextBox 93"/>
          <p:cNvSpPr txBox="1"/>
          <p:nvPr/>
        </p:nvSpPr>
        <p:spPr>
          <a:xfrm>
            <a:off x="7967255" y="2020619"/>
            <a:ext cx="2141933" cy="246221"/>
          </a:xfrm>
          <a:prstGeom prst="rect">
            <a:avLst/>
          </a:prstGeom>
          <a:noFill/>
        </p:spPr>
        <p:txBody>
          <a:bodyPr wrap="none" lIns="0" tIns="0" rIns="0" bIns="0" rtlCol="0">
            <a:spAutoFit/>
          </a:bodyPr>
          <a:lstStyle/>
          <a:p>
            <a:r>
              <a:rPr lang="en-US" sz="1600" b="1" dirty="0" err="1"/>
              <a:t>FreeRTOS</a:t>
            </a:r>
            <a:r>
              <a:rPr lang="en-US" sz="1600" b="1" dirty="0"/>
              <a:t> Priority Config.</a:t>
            </a:r>
          </a:p>
        </p:txBody>
      </p:sp>
      <p:sp>
        <p:nvSpPr>
          <p:cNvPr id="95" name="TextBox 94"/>
          <p:cNvSpPr txBox="1"/>
          <p:nvPr/>
        </p:nvSpPr>
        <p:spPr>
          <a:xfrm>
            <a:off x="7967255" y="2265719"/>
            <a:ext cx="1689000" cy="369332"/>
          </a:xfrm>
          <a:prstGeom prst="rect">
            <a:avLst/>
          </a:prstGeom>
          <a:noFill/>
        </p:spPr>
        <p:txBody>
          <a:bodyPr wrap="square" lIns="0" tIns="0" rIns="0" bIns="0" rtlCol="0">
            <a:spAutoFit/>
          </a:bodyPr>
          <a:lstStyle/>
          <a:p>
            <a:r>
              <a:rPr lang="en-US" sz="1200" dirty="0"/>
              <a:t>The maximum number of </a:t>
            </a:r>
            <a:r>
              <a:rPr lang="en-US" sz="1200" dirty="0" err="1"/>
              <a:t>FreeRTOS</a:t>
            </a:r>
            <a:r>
              <a:rPr lang="en-US" sz="1200" dirty="0"/>
              <a:t> priority was 2</a:t>
            </a:r>
          </a:p>
        </p:txBody>
      </p:sp>
      <p:sp>
        <p:nvSpPr>
          <p:cNvPr id="96" name="TextBox 95"/>
          <p:cNvSpPr txBox="1"/>
          <p:nvPr/>
        </p:nvSpPr>
        <p:spPr>
          <a:xfrm>
            <a:off x="9656259" y="4948351"/>
            <a:ext cx="1609415" cy="246221"/>
          </a:xfrm>
          <a:prstGeom prst="rect">
            <a:avLst/>
          </a:prstGeom>
          <a:noFill/>
        </p:spPr>
        <p:txBody>
          <a:bodyPr wrap="none" lIns="0" tIns="0" rIns="0" bIns="0" rtlCol="0">
            <a:spAutoFit/>
          </a:bodyPr>
          <a:lstStyle/>
          <a:p>
            <a:r>
              <a:rPr lang="en-US" sz="1600" b="1" dirty="0"/>
              <a:t>SPI Clock – PLL Bug</a:t>
            </a:r>
          </a:p>
        </p:txBody>
      </p:sp>
      <p:sp>
        <p:nvSpPr>
          <p:cNvPr id="97" name="TextBox 96"/>
          <p:cNvSpPr txBox="1"/>
          <p:nvPr/>
        </p:nvSpPr>
        <p:spPr>
          <a:xfrm>
            <a:off x="9656255" y="5239631"/>
            <a:ext cx="1709728" cy="553998"/>
          </a:xfrm>
          <a:prstGeom prst="rect">
            <a:avLst/>
          </a:prstGeom>
          <a:noFill/>
        </p:spPr>
        <p:txBody>
          <a:bodyPr wrap="square" lIns="0" tIns="0" rIns="0" bIns="0" rtlCol="0">
            <a:spAutoFit/>
          </a:bodyPr>
          <a:lstStyle/>
          <a:p>
            <a:r>
              <a:rPr lang="en-US" sz="1200" dirty="0"/>
              <a:t>GAP8v1 has a bug in the configuration of the SPI clock related to the PLL</a:t>
            </a:r>
          </a:p>
        </p:txBody>
      </p:sp>
      <p:cxnSp>
        <p:nvCxnSpPr>
          <p:cNvPr id="136" name="Straight Connector 135"/>
          <p:cNvCxnSpPr/>
          <p:nvPr/>
        </p:nvCxnSpPr>
        <p:spPr>
          <a:xfrm>
            <a:off x="845420" y="6091770"/>
            <a:ext cx="105632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magine 7" descr="Immagine che contiene oggetto&#10;&#10;Descrizione generata automaticamente">
            <a:extLst>
              <a:ext uri="{FF2B5EF4-FFF2-40B4-BE49-F238E27FC236}">
                <a16:creationId xmlns:a16="http://schemas.microsoft.com/office/drawing/2014/main" id="{F4A0E840-3B6B-43C5-B5B3-AE4157965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4576" y="4204899"/>
            <a:ext cx="665522" cy="665522"/>
          </a:xfrm>
          <a:prstGeom prst="rect">
            <a:avLst/>
          </a:prstGeom>
        </p:spPr>
      </p:pic>
      <p:pic>
        <p:nvPicPr>
          <p:cNvPr id="11" name="Immagine 10">
            <a:extLst>
              <a:ext uri="{FF2B5EF4-FFF2-40B4-BE49-F238E27FC236}">
                <a16:creationId xmlns:a16="http://schemas.microsoft.com/office/drawing/2014/main" id="{43000FD8-0E1B-454E-B1FF-9E138AB4E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638" y="2861076"/>
            <a:ext cx="794982" cy="794982"/>
          </a:xfrm>
          <a:prstGeom prst="rect">
            <a:avLst/>
          </a:prstGeom>
        </p:spPr>
      </p:pic>
      <p:pic>
        <p:nvPicPr>
          <p:cNvPr id="15" name="Immagine 14" descr="Immagine che contiene disegnando&#10;&#10;Descrizione generata automaticamente">
            <a:extLst>
              <a:ext uri="{FF2B5EF4-FFF2-40B4-BE49-F238E27FC236}">
                <a16:creationId xmlns:a16="http://schemas.microsoft.com/office/drawing/2014/main" id="{5CD3E544-38BD-4F9E-8BD2-7DA3EA26F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2937" y="4208215"/>
            <a:ext cx="1316366" cy="760567"/>
          </a:xfrm>
          <a:prstGeom prst="rect">
            <a:avLst/>
          </a:prstGeom>
        </p:spPr>
      </p:pic>
      <p:pic>
        <p:nvPicPr>
          <p:cNvPr id="17" name="Immagine 16" descr="Immagine che contiene disegnando, piatto&#10;&#10;Descrizione generata automaticamente">
            <a:extLst>
              <a:ext uri="{FF2B5EF4-FFF2-40B4-BE49-F238E27FC236}">
                <a16:creationId xmlns:a16="http://schemas.microsoft.com/office/drawing/2014/main" id="{1B2B7A31-6A7B-4569-993B-B2524939D8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478" y="2913068"/>
            <a:ext cx="687371" cy="685269"/>
          </a:xfrm>
          <a:prstGeom prst="rect">
            <a:avLst/>
          </a:prstGeom>
        </p:spPr>
      </p:pic>
      <p:pic>
        <p:nvPicPr>
          <p:cNvPr id="19" name="Immagine 18" descr="Immagine che contiene disegnando, nero, bianco&#10;&#10;Descrizione generata automaticamente">
            <a:extLst>
              <a:ext uri="{FF2B5EF4-FFF2-40B4-BE49-F238E27FC236}">
                <a16:creationId xmlns:a16="http://schemas.microsoft.com/office/drawing/2014/main" id="{0BA7DF9A-585A-47FD-9094-96D5EEB73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6403" y="2901770"/>
            <a:ext cx="748501" cy="748501"/>
          </a:xfrm>
          <a:prstGeom prst="rect">
            <a:avLst/>
          </a:prstGeom>
        </p:spPr>
      </p:pic>
      <p:pic>
        <p:nvPicPr>
          <p:cNvPr id="21" name="Immagine 20" descr="Immagine che contiene disegnando, luce&#10;&#10;Descrizione generata automaticamente">
            <a:extLst>
              <a:ext uri="{FF2B5EF4-FFF2-40B4-BE49-F238E27FC236}">
                <a16:creationId xmlns:a16="http://schemas.microsoft.com/office/drawing/2014/main" id="{8808DE1D-2C2C-4683-A3F5-B14DD8D183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80049" y="4293275"/>
            <a:ext cx="579799" cy="533108"/>
          </a:xfrm>
          <a:prstGeom prst="rect">
            <a:avLst/>
          </a:prstGeom>
        </p:spPr>
      </p:pic>
      <p:cxnSp>
        <p:nvCxnSpPr>
          <p:cNvPr id="98" name="Straight Connector 7">
            <a:extLst>
              <a:ext uri="{FF2B5EF4-FFF2-40B4-BE49-F238E27FC236}">
                <a16:creationId xmlns:a16="http://schemas.microsoft.com/office/drawing/2014/main" id="{927D7FBB-6E32-4590-A3D0-8A3B99B05C91}"/>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99" name="Title 1">
            <a:extLst>
              <a:ext uri="{FF2B5EF4-FFF2-40B4-BE49-F238E27FC236}">
                <a16:creationId xmlns:a16="http://schemas.microsoft.com/office/drawing/2014/main" id="{965C4BB6-DB68-44AB-80FD-B058DE6E08DC}"/>
              </a:ext>
            </a:extLst>
          </p:cNvPr>
          <p:cNvSpPr txBox="1">
            <a:spLocks/>
          </p:cNvSpPr>
          <p:nvPr/>
        </p:nvSpPr>
        <p:spPr>
          <a:xfrm>
            <a:off x="228600" y="36454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800" b="1" dirty="0">
                <a:solidFill>
                  <a:srgbClr val="000000">
                    <a:lumMod val="75000"/>
                    <a:lumOff val="25000"/>
                  </a:srgbClr>
                </a:solidFill>
              </a:rPr>
              <a:t>S</a:t>
            </a:r>
            <a:r>
              <a:rPr kumimoji="0" lang="en-US" sz="2800" b="1" i="0" u="none" strike="noStrike" kern="1200" cap="none" spc="0" normalizeH="0" baseline="0" noProof="0" dirty="0" err="1">
                <a:ln>
                  <a:noFill/>
                </a:ln>
                <a:solidFill>
                  <a:srgbClr val="000000">
                    <a:lumMod val="75000"/>
                    <a:lumOff val="25000"/>
                  </a:srgbClr>
                </a:solidFill>
                <a:effectLst/>
                <a:uLnTx/>
                <a:uFillTx/>
                <a:ea typeface="+mj-ea"/>
                <a:cs typeface="+mj-cs"/>
              </a:rPr>
              <a:t>etting</a:t>
            </a: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 Up the </a:t>
            </a:r>
            <a:r>
              <a:rPr kumimoji="0" lang="en-US" sz="2800" b="1" i="0" u="none" strike="noStrike" kern="1200" cap="none" spc="0" normalizeH="0" baseline="0" noProof="0" dirty="0" err="1">
                <a:ln>
                  <a:noFill/>
                </a:ln>
                <a:solidFill>
                  <a:srgbClr val="000000">
                    <a:lumMod val="75000"/>
                    <a:lumOff val="25000"/>
                  </a:srgbClr>
                </a:solidFill>
                <a:effectLst/>
                <a:uLnTx/>
                <a:uFillTx/>
                <a:ea typeface="+mj-ea"/>
                <a:cs typeface="+mj-cs"/>
              </a:rPr>
              <a:t>HiL</a:t>
            </a: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 Test</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lang="en-US" sz="2000" dirty="0">
                <a:solidFill>
                  <a:srgbClr val="000000">
                    <a:lumMod val="75000"/>
                    <a:lumOff val="25000"/>
                  </a:srgbClr>
                </a:solidFill>
                <a:latin typeface="Century Gothic"/>
              </a:rPr>
              <a:t>Bugs and Journey</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00" name="Straight Connector 13">
            <a:extLst>
              <a:ext uri="{FF2B5EF4-FFF2-40B4-BE49-F238E27FC236}">
                <a16:creationId xmlns:a16="http://schemas.microsoft.com/office/drawing/2014/main" id="{BC919FB5-852D-418C-8114-7769809FCEB8}"/>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egnaposto numero diapositiva 1">
            <a:extLst>
              <a:ext uri="{FF2B5EF4-FFF2-40B4-BE49-F238E27FC236}">
                <a16:creationId xmlns:a16="http://schemas.microsoft.com/office/drawing/2014/main" id="{D43EC02D-6823-4C6D-A0E9-5919D86A5B5B}"/>
              </a:ext>
            </a:extLst>
          </p:cNvPr>
          <p:cNvSpPr>
            <a:spLocks noGrp="1"/>
          </p:cNvSpPr>
          <p:nvPr>
            <p:ph type="sldNum" sz="quarter" idx="12"/>
          </p:nvPr>
        </p:nvSpPr>
        <p:spPr/>
        <p:txBody>
          <a:bodyPr/>
          <a:lstStyle/>
          <a:p>
            <a:fld id="{8EF5A193-A4E6-473A-B405-6AB26308DD15}" type="slidenum">
              <a:rPr lang="it-IT" smtClean="0"/>
              <a:t>26</a:t>
            </a:fld>
            <a:endParaRPr lang="it-IT"/>
          </a:p>
        </p:txBody>
      </p:sp>
    </p:spTree>
    <p:extLst>
      <p:ext uri="{BB962C8B-B14F-4D97-AF65-F5344CB8AC3E}">
        <p14:creationId xmlns:p14="http://schemas.microsoft.com/office/powerpoint/2010/main" val="2798238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gruppo, persone, aquilone, molti&#10;&#10;Descrizione generata automaticamente">
            <a:extLst>
              <a:ext uri="{FF2B5EF4-FFF2-40B4-BE49-F238E27FC236}">
                <a16:creationId xmlns:a16="http://schemas.microsoft.com/office/drawing/2014/main" id="{7A64F6C0-3EC6-45C8-B21A-F61819CD8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1541896"/>
            <a:ext cx="9902059" cy="5172794"/>
          </a:xfrm>
          <a:prstGeom prst="rect">
            <a:avLst/>
          </a:prstGeom>
        </p:spPr>
      </p:pic>
      <p:sp>
        <p:nvSpPr>
          <p:cNvPr id="2" name="TextBox 1">
            <a:extLst>
              <a:ext uri="{FF2B5EF4-FFF2-40B4-BE49-F238E27FC236}">
                <a16:creationId xmlns:a16="http://schemas.microsoft.com/office/drawing/2014/main" id="{F25853CB-B8B0-493A-B265-AA7795626625}"/>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HIL RESULTS</a:t>
            </a:r>
            <a:endParaRPr lang="id-ID" sz="4400" b="1" dirty="0">
              <a:solidFill>
                <a:schemeClr val="tx1">
                  <a:lumMod val="75000"/>
                  <a:lumOff val="25000"/>
                </a:schemeClr>
              </a:solidFill>
              <a:latin typeface="+mj-lt"/>
            </a:endParaRPr>
          </a:p>
        </p:txBody>
      </p:sp>
      <p:sp>
        <p:nvSpPr>
          <p:cNvPr id="3" name="Rectangle 2">
            <a:extLst>
              <a:ext uri="{FF2B5EF4-FFF2-40B4-BE49-F238E27FC236}">
                <a16:creationId xmlns:a16="http://schemas.microsoft.com/office/drawing/2014/main" id="{5F940AB4-727D-477B-96AC-45E6CF3E8291}"/>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9E60AC67-B952-4735-B6D8-5D900C42CF22}"/>
              </a:ext>
            </a:extLst>
          </p:cNvPr>
          <p:cNvGrpSpPr/>
          <p:nvPr/>
        </p:nvGrpSpPr>
        <p:grpSpPr>
          <a:xfrm>
            <a:off x="7322498" y="2071843"/>
            <a:ext cx="287338" cy="277813"/>
            <a:chOff x="4892675" y="787400"/>
            <a:chExt cx="287338" cy="277813"/>
          </a:xfrm>
          <a:solidFill>
            <a:schemeClr val="bg1"/>
          </a:solidFill>
        </p:grpSpPr>
        <p:sp>
          <p:nvSpPr>
            <p:cNvPr id="126" name="Freeform 78">
              <a:extLst>
                <a:ext uri="{FF2B5EF4-FFF2-40B4-BE49-F238E27FC236}">
                  <a16:creationId xmlns:a16="http://schemas.microsoft.com/office/drawing/2014/main" id="{AAFC065F-0725-4003-92CF-3C1641AD205E}"/>
                </a:ext>
              </a:extLst>
            </p:cNvPr>
            <p:cNvSpPr>
              <a:spLocks/>
            </p:cNvSpPr>
            <p:nvPr/>
          </p:nvSpPr>
          <p:spPr bwMode="auto">
            <a:xfrm>
              <a:off x="4892675" y="787400"/>
              <a:ext cx="287338" cy="201613"/>
            </a:xfrm>
            <a:custGeom>
              <a:avLst/>
              <a:gdLst>
                <a:gd name="T0" fmla="*/ 53 w 903"/>
                <a:gd name="T1" fmla="*/ 0 h 633"/>
                <a:gd name="T2" fmla="*/ 36 w 903"/>
                <a:gd name="T3" fmla="*/ 5 h 633"/>
                <a:gd name="T4" fmla="*/ 21 w 903"/>
                <a:gd name="T5" fmla="*/ 14 h 633"/>
                <a:gd name="T6" fmla="*/ 10 w 903"/>
                <a:gd name="T7" fmla="*/ 27 h 633"/>
                <a:gd name="T8" fmla="*/ 2 w 903"/>
                <a:gd name="T9" fmla="*/ 43 h 633"/>
                <a:gd name="T10" fmla="*/ 0 w 903"/>
                <a:gd name="T11" fmla="*/ 60 h 633"/>
                <a:gd name="T12" fmla="*/ 1 w 903"/>
                <a:gd name="T13" fmla="*/ 584 h 633"/>
                <a:gd name="T14" fmla="*/ 6 w 903"/>
                <a:gd name="T15" fmla="*/ 600 h 633"/>
                <a:gd name="T16" fmla="*/ 17 w 903"/>
                <a:gd name="T17" fmla="*/ 614 h 633"/>
                <a:gd name="T18" fmla="*/ 31 w 903"/>
                <a:gd name="T19" fmla="*/ 625 h 633"/>
                <a:gd name="T20" fmla="*/ 47 w 903"/>
                <a:gd name="T21" fmla="*/ 631 h 633"/>
                <a:gd name="T22" fmla="*/ 315 w 903"/>
                <a:gd name="T23" fmla="*/ 633 h 633"/>
                <a:gd name="T24" fmla="*/ 324 w 903"/>
                <a:gd name="T25" fmla="*/ 629 h 633"/>
                <a:gd name="T26" fmla="*/ 329 w 903"/>
                <a:gd name="T27" fmla="*/ 623 h 633"/>
                <a:gd name="T28" fmla="*/ 330 w 903"/>
                <a:gd name="T29" fmla="*/ 614 h 633"/>
                <a:gd name="T30" fmla="*/ 326 w 903"/>
                <a:gd name="T31" fmla="*/ 607 h 633"/>
                <a:gd name="T32" fmla="*/ 318 w 903"/>
                <a:gd name="T33" fmla="*/ 603 h 633"/>
                <a:gd name="T34" fmla="*/ 53 w 903"/>
                <a:gd name="T35" fmla="*/ 601 h 633"/>
                <a:gd name="T36" fmla="*/ 38 w 903"/>
                <a:gd name="T37" fmla="*/ 593 h 633"/>
                <a:gd name="T38" fmla="*/ 30 w 903"/>
                <a:gd name="T39" fmla="*/ 578 h 633"/>
                <a:gd name="T40" fmla="*/ 30 w 903"/>
                <a:gd name="T41" fmla="*/ 54 h 633"/>
                <a:gd name="T42" fmla="*/ 38 w 903"/>
                <a:gd name="T43" fmla="*/ 39 h 633"/>
                <a:gd name="T44" fmla="*/ 53 w 903"/>
                <a:gd name="T45" fmla="*/ 31 h 633"/>
                <a:gd name="T46" fmla="*/ 848 w 903"/>
                <a:gd name="T47" fmla="*/ 31 h 633"/>
                <a:gd name="T48" fmla="*/ 863 w 903"/>
                <a:gd name="T49" fmla="*/ 39 h 633"/>
                <a:gd name="T50" fmla="*/ 872 w 903"/>
                <a:gd name="T51" fmla="*/ 54 h 633"/>
                <a:gd name="T52" fmla="*/ 872 w 903"/>
                <a:gd name="T53" fmla="*/ 578 h 633"/>
                <a:gd name="T54" fmla="*/ 863 w 903"/>
                <a:gd name="T55" fmla="*/ 593 h 633"/>
                <a:gd name="T56" fmla="*/ 848 w 903"/>
                <a:gd name="T57" fmla="*/ 601 h 633"/>
                <a:gd name="T58" fmla="*/ 795 w 903"/>
                <a:gd name="T59" fmla="*/ 603 h 633"/>
                <a:gd name="T60" fmla="*/ 787 w 903"/>
                <a:gd name="T61" fmla="*/ 607 h 633"/>
                <a:gd name="T62" fmla="*/ 783 w 903"/>
                <a:gd name="T63" fmla="*/ 614 h 633"/>
                <a:gd name="T64" fmla="*/ 784 w 903"/>
                <a:gd name="T65" fmla="*/ 623 h 633"/>
                <a:gd name="T66" fmla="*/ 789 w 903"/>
                <a:gd name="T67" fmla="*/ 629 h 633"/>
                <a:gd name="T68" fmla="*/ 798 w 903"/>
                <a:gd name="T69" fmla="*/ 633 h 633"/>
                <a:gd name="T70" fmla="*/ 855 w 903"/>
                <a:gd name="T71" fmla="*/ 631 h 633"/>
                <a:gd name="T72" fmla="*/ 871 w 903"/>
                <a:gd name="T73" fmla="*/ 625 h 633"/>
                <a:gd name="T74" fmla="*/ 885 w 903"/>
                <a:gd name="T75" fmla="*/ 614 h 633"/>
                <a:gd name="T76" fmla="*/ 895 w 903"/>
                <a:gd name="T77" fmla="*/ 600 h 633"/>
                <a:gd name="T78" fmla="*/ 902 w 903"/>
                <a:gd name="T79" fmla="*/ 584 h 633"/>
                <a:gd name="T80" fmla="*/ 903 w 903"/>
                <a:gd name="T81" fmla="*/ 60 h 633"/>
                <a:gd name="T82" fmla="*/ 900 w 903"/>
                <a:gd name="T83" fmla="*/ 43 h 633"/>
                <a:gd name="T84" fmla="*/ 892 w 903"/>
                <a:gd name="T85" fmla="*/ 27 h 633"/>
                <a:gd name="T86" fmla="*/ 880 w 903"/>
                <a:gd name="T87" fmla="*/ 14 h 633"/>
                <a:gd name="T88" fmla="*/ 866 w 903"/>
                <a:gd name="T89" fmla="*/ 5 h 633"/>
                <a:gd name="T90" fmla="*/ 848 w 903"/>
                <a:gd name="T91" fmla="*/ 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3" h="633">
                  <a:moveTo>
                    <a:pt x="843" y="0"/>
                  </a:moveTo>
                  <a:lnTo>
                    <a:pt x="60" y="0"/>
                  </a:lnTo>
                  <a:lnTo>
                    <a:pt x="53" y="0"/>
                  </a:lnTo>
                  <a:lnTo>
                    <a:pt x="48" y="1"/>
                  </a:lnTo>
                  <a:lnTo>
                    <a:pt x="42" y="3"/>
                  </a:lnTo>
                  <a:lnTo>
                    <a:pt x="36" y="5"/>
                  </a:lnTo>
                  <a:lnTo>
                    <a:pt x="31" y="7"/>
                  </a:lnTo>
                  <a:lnTo>
                    <a:pt x="26" y="10"/>
                  </a:lnTo>
                  <a:lnTo>
                    <a:pt x="21" y="14"/>
                  </a:lnTo>
                  <a:lnTo>
                    <a:pt x="17" y="18"/>
                  </a:lnTo>
                  <a:lnTo>
                    <a:pt x="14" y="22"/>
                  </a:lnTo>
                  <a:lnTo>
                    <a:pt x="10" y="27"/>
                  </a:lnTo>
                  <a:lnTo>
                    <a:pt x="6" y="32"/>
                  </a:lnTo>
                  <a:lnTo>
                    <a:pt x="4" y="37"/>
                  </a:lnTo>
                  <a:lnTo>
                    <a:pt x="2" y="43"/>
                  </a:lnTo>
                  <a:lnTo>
                    <a:pt x="1" y="48"/>
                  </a:lnTo>
                  <a:lnTo>
                    <a:pt x="0" y="54"/>
                  </a:lnTo>
                  <a:lnTo>
                    <a:pt x="0" y="60"/>
                  </a:lnTo>
                  <a:lnTo>
                    <a:pt x="0" y="571"/>
                  </a:lnTo>
                  <a:lnTo>
                    <a:pt x="0" y="578"/>
                  </a:lnTo>
                  <a:lnTo>
                    <a:pt x="1" y="584"/>
                  </a:lnTo>
                  <a:lnTo>
                    <a:pt x="2" y="590"/>
                  </a:lnTo>
                  <a:lnTo>
                    <a:pt x="4" y="595"/>
                  </a:lnTo>
                  <a:lnTo>
                    <a:pt x="6" y="600"/>
                  </a:lnTo>
                  <a:lnTo>
                    <a:pt x="10" y="606"/>
                  </a:lnTo>
                  <a:lnTo>
                    <a:pt x="13" y="610"/>
                  </a:lnTo>
                  <a:lnTo>
                    <a:pt x="17" y="614"/>
                  </a:lnTo>
                  <a:lnTo>
                    <a:pt x="21" y="619"/>
                  </a:lnTo>
                  <a:lnTo>
                    <a:pt x="26" y="622"/>
                  </a:lnTo>
                  <a:lnTo>
                    <a:pt x="31" y="625"/>
                  </a:lnTo>
                  <a:lnTo>
                    <a:pt x="36" y="627"/>
                  </a:lnTo>
                  <a:lnTo>
                    <a:pt x="42" y="629"/>
                  </a:lnTo>
                  <a:lnTo>
                    <a:pt x="47" y="631"/>
                  </a:lnTo>
                  <a:lnTo>
                    <a:pt x="53" y="631"/>
                  </a:lnTo>
                  <a:lnTo>
                    <a:pt x="60" y="633"/>
                  </a:lnTo>
                  <a:lnTo>
                    <a:pt x="315" y="633"/>
                  </a:lnTo>
                  <a:lnTo>
                    <a:pt x="318" y="631"/>
                  </a:lnTo>
                  <a:lnTo>
                    <a:pt x="322" y="631"/>
                  </a:lnTo>
                  <a:lnTo>
                    <a:pt x="324" y="629"/>
                  </a:lnTo>
                  <a:lnTo>
                    <a:pt x="326" y="628"/>
                  </a:lnTo>
                  <a:lnTo>
                    <a:pt x="328" y="625"/>
                  </a:lnTo>
                  <a:lnTo>
                    <a:pt x="329" y="623"/>
                  </a:lnTo>
                  <a:lnTo>
                    <a:pt x="330" y="620"/>
                  </a:lnTo>
                  <a:lnTo>
                    <a:pt x="330" y="618"/>
                  </a:lnTo>
                  <a:lnTo>
                    <a:pt x="330" y="614"/>
                  </a:lnTo>
                  <a:lnTo>
                    <a:pt x="329" y="611"/>
                  </a:lnTo>
                  <a:lnTo>
                    <a:pt x="328" y="609"/>
                  </a:lnTo>
                  <a:lnTo>
                    <a:pt x="326" y="607"/>
                  </a:lnTo>
                  <a:lnTo>
                    <a:pt x="324" y="605"/>
                  </a:lnTo>
                  <a:lnTo>
                    <a:pt x="322" y="604"/>
                  </a:lnTo>
                  <a:lnTo>
                    <a:pt x="318" y="603"/>
                  </a:lnTo>
                  <a:lnTo>
                    <a:pt x="315" y="603"/>
                  </a:lnTo>
                  <a:lnTo>
                    <a:pt x="60" y="603"/>
                  </a:lnTo>
                  <a:lnTo>
                    <a:pt x="53" y="601"/>
                  </a:lnTo>
                  <a:lnTo>
                    <a:pt x="48" y="599"/>
                  </a:lnTo>
                  <a:lnTo>
                    <a:pt x="43" y="597"/>
                  </a:lnTo>
                  <a:lnTo>
                    <a:pt x="38" y="593"/>
                  </a:lnTo>
                  <a:lnTo>
                    <a:pt x="35" y="589"/>
                  </a:lnTo>
                  <a:lnTo>
                    <a:pt x="32" y="583"/>
                  </a:lnTo>
                  <a:lnTo>
                    <a:pt x="30" y="578"/>
                  </a:lnTo>
                  <a:lnTo>
                    <a:pt x="30" y="572"/>
                  </a:lnTo>
                  <a:lnTo>
                    <a:pt x="30" y="60"/>
                  </a:lnTo>
                  <a:lnTo>
                    <a:pt x="30" y="54"/>
                  </a:lnTo>
                  <a:lnTo>
                    <a:pt x="32" y="48"/>
                  </a:lnTo>
                  <a:lnTo>
                    <a:pt x="35" y="44"/>
                  </a:lnTo>
                  <a:lnTo>
                    <a:pt x="38" y="39"/>
                  </a:lnTo>
                  <a:lnTo>
                    <a:pt x="43" y="35"/>
                  </a:lnTo>
                  <a:lnTo>
                    <a:pt x="48" y="33"/>
                  </a:lnTo>
                  <a:lnTo>
                    <a:pt x="53" y="31"/>
                  </a:lnTo>
                  <a:lnTo>
                    <a:pt x="60" y="30"/>
                  </a:lnTo>
                  <a:lnTo>
                    <a:pt x="843" y="30"/>
                  </a:lnTo>
                  <a:lnTo>
                    <a:pt x="848" y="31"/>
                  </a:lnTo>
                  <a:lnTo>
                    <a:pt x="855" y="32"/>
                  </a:lnTo>
                  <a:lnTo>
                    <a:pt x="859" y="35"/>
                  </a:lnTo>
                  <a:lnTo>
                    <a:pt x="863" y="39"/>
                  </a:lnTo>
                  <a:lnTo>
                    <a:pt x="868" y="44"/>
                  </a:lnTo>
                  <a:lnTo>
                    <a:pt x="870" y="48"/>
                  </a:lnTo>
                  <a:lnTo>
                    <a:pt x="872" y="54"/>
                  </a:lnTo>
                  <a:lnTo>
                    <a:pt x="873" y="60"/>
                  </a:lnTo>
                  <a:lnTo>
                    <a:pt x="873" y="571"/>
                  </a:lnTo>
                  <a:lnTo>
                    <a:pt x="872" y="578"/>
                  </a:lnTo>
                  <a:lnTo>
                    <a:pt x="871" y="583"/>
                  </a:lnTo>
                  <a:lnTo>
                    <a:pt x="868" y="589"/>
                  </a:lnTo>
                  <a:lnTo>
                    <a:pt x="863" y="593"/>
                  </a:lnTo>
                  <a:lnTo>
                    <a:pt x="859" y="597"/>
                  </a:lnTo>
                  <a:lnTo>
                    <a:pt x="855" y="599"/>
                  </a:lnTo>
                  <a:lnTo>
                    <a:pt x="848" y="601"/>
                  </a:lnTo>
                  <a:lnTo>
                    <a:pt x="843" y="603"/>
                  </a:lnTo>
                  <a:lnTo>
                    <a:pt x="798" y="603"/>
                  </a:lnTo>
                  <a:lnTo>
                    <a:pt x="795" y="603"/>
                  </a:lnTo>
                  <a:lnTo>
                    <a:pt x="791" y="604"/>
                  </a:lnTo>
                  <a:lnTo>
                    <a:pt x="789" y="605"/>
                  </a:lnTo>
                  <a:lnTo>
                    <a:pt x="787" y="607"/>
                  </a:lnTo>
                  <a:lnTo>
                    <a:pt x="785" y="609"/>
                  </a:lnTo>
                  <a:lnTo>
                    <a:pt x="784" y="611"/>
                  </a:lnTo>
                  <a:lnTo>
                    <a:pt x="783" y="614"/>
                  </a:lnTo>
                  <a:lnTo>
                    <a:pt x="783" y="618"/>
                  </a:lnTo>
                  <a:lnTo>
                    <a:pt x="783" y="620"/>
                  </a:lnTo>
                  <a:lnTo>
                    <a:pt x="784" y="623"/>
                  </a:lnTo>
                  <a:lnTo>
                    <a:pt x="785" y="625"/>
                  </a:lnTo>
                  <a:lnTo>
                    <a:pt x="787" y="628"/>
                  </a:lnTo>
                  <a:lnTo>
                    <a:pt x="789" y="629"/>
                  </a:lnTo>
                  <a:lnTo>
                    <a:pt x="791" y="631"/>
                  </a:lnTo>
                  <a:lnTo>
                    <a:pt x="795" y="631"/>
                  </a:lnTo>
                  <a:lnTo>
                    <a:pt x="798" y="633"/>
                  </a:lnTo>
                  <a:lnTo>
                    <a:pt x="843" y="633"/>
                  </a:lnTo>
                  <a:lnTo>
                    <a:pt x="848" y="631"/>
                  </a:lnTo>
                  <a:lnTo>
                    <a:pt x="855" y="631"/>
                  </a:lnTo>
                  <a:lnTo>
                    <a:pt x="860" y="629"/>
                  </a:lnTo>
                  <a:lnTo>
                    <a:pt x="866" y="627"/>
                  </a:lnTo>
                  <a:lnTo>
                    <a:pt x="871" y="625"/>
                  </a:lnTo>
                  <a:lnTo>
                    <a:pt x="876" y="622"/>
                  </a:lnTo>
                  <a:lnTo>
                    <a:pt x="880" y="619"/>
                  </a:lnTo>
                  <a:lnTo>
                    <a:pt x="885" y="614"/>
                  </a:lnTo>
                  <a:lnTo>
                    <a:pt x="889" y="610"/>
                  </a:lnTo>
                  <a:lnTo>
                    <a:pt x="892" y="606"/>
                  </a:lnTo>
                  <a:lnTo>
                    <a:pt x="895" y="600"/>
                  </a:lnTo>
                  <a:lnTo>
                    <a:pt x="898" y="595"/>
                  </a:lnTo>
                  <a:lnTo>
                    <a:pt x="900" y="590"/>
                  </a:lnTo>
                  <a:lnTo>
                    <a:pt x="902" y="584"/>
                  </a:lnTo>
                  <a:lnTo>
                    <a:pt x="902" y="578"/>
                  </a:lnTo>
                  <a:lnTo>
                    <a:pt x="903" y="572"/>
                  </a:lnTo>
                  <a:lnTo>
                    <a:pt x="903" y="60"/>
                  </a:lnTo>
                  <a:lnTo>
                    <a:pt x="903" y="54"/>
                  </a:lnTo>
                  <a:lnTo>
                    <a:pt x="902" y="48"/>
                  </a:lnTo>
                  <a:lnTo>
                    <a:pt x="900" y="43"/>
                  </a:lnTo>
                  <a:lnTo>
                    <a:pt x="898" y="36"/>
                  </a:lnTo>
                  <a:lnTo>
                    <a:pt x="895" y="32"/>
                  </a:lnTo>
                  <a:lnTo>
                    <a:pt x="892" y="27"/>
                  </a:lnTo>
                  <a:lnTo>
                    <a:pt x="889" y="22"/>
                  </a:lnTo>
                  <a:lnTo>
                    <a:pt x="885" y="18"/>
                  </a:lnTo>
                  <a:lnTo>
                    <a:pt x="880" y="14"/>
                  </a:lnTo>
                  <a:lnTo>
                    <a:pt x="876" y="10"/>
                  </a:lnTo>
                  <a:lnTo>
                    <a:pt x="871" y="7"/>
                  </a:lnTo>
                  <a:lnTo>
                    <a:pt x="866" y="5"/>
                  </a:lnTo>
                  <a:lnTo>
                    <a:pt x="860" y="3"/>
                  </a:lnTo>
                  <a:lnTo>
                    <a:pt x="855" y="1"/>
                  </a:lnTo>
                  <a:lnTo>
                    <a:pt x="848" y="1"/>
                  </a:lnTo>
                  <a:lnTo>
                    <a:pt x="843" y="0"/>
                  </a:lnTo>
                  <a:lnTo>
                    <a:pt x="8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a:extLst>
                <a:ext uri="{FF2B5EF4-FFF2-40B4-BE49-F238E27FC236}">
                  <a16:creationId xmlns:a16="http://schemas.microsoft.com/office/drawing/2014/main" id="{FB40D6AC-236A-43ED-B251-7D6713361685}"/>
                </a:ext>
              </a:extLst>
            </p:cNvPr>
            <p:cNvSpPr>
              <a:spLocks/>
            </p:cNvSpPr>
            <p:nvPr/>
          </p:nvSpPr>
          <p:spPr bwMode="auto">
            <a:xfrm>
              <a:off x="4911725" y="806450"/>
              <a:ext cx="249238" cy="161925"/>
            </a:xfrm>
            <a:custGeom>
              <a:avLst/>
              <a:gdLst>
                <a:gd name="T0" fmla="*/ 738 w 783"/>
                <a:gd name="T1" fmla="*/ 481 h 512"/>
                <a:gd name="T2" fmla="*/ 735 w 783"/>
                <a:gd name="T3" fmla="*/ 482 h 512"/>
                <a:gd name="T4" fmla="*/ 731 w 783"/>
                <a:gd name="T5" fmla="*/ 484 h 512"/>
                <a:gd name="T6" fmla="*/ 729 w 783"/>
                <a:gd name="T7" fmla="*/ 485 h 512"/>
                <a:gd name="T8" fmla="*/ 727 w 783"/>
                <a:gd name="T9" fmla="*/ 487 h 512"/>
                <a:gd name="T10" fmla="*/ 725 w 783"/>
                <a:gd name="T11" fmla="*/ 489 h 512"/>
                <a:gd name="T12" fmla="*/ 724 w 783"/>
                <a:gd name="T13" fmla="*/ 491 h 512"/>
                <a:gd name="T14" fmla="*/ 723 w 783"/>
                <a:gd name="T15" fmla="*/ 494 h 512"/>
                <a:gd name="T16" fmla="*/ 723 w 783"/>
                <a:gd name="T17" fmla="*/ 497 h 512"/>
                <a:gd name="T18" fmla="*/ 723 w 783"/>
                <a:gd name="T19" fmla="*/ 500 h 512"/>
                <a:gd name="T20" fmla="*/ 724 w 783"/>
                <a:gd name="T21" fmla="*/ 503 h 512"/>
                <a:gd name="T22" fmla="*/ 725 w 783"/>
                <a:gd name="T23" fmla="*/ 505 h 512"/>
                <a:gd name="T24" fmla="*/ 727 w 783"/>
                <a:gd name="T25" fmla="*/ 507 h 512"/>
                <a:gd name="T26" fmla="*/ 729 w 783"/>
                <a:gd name="T27" fmla="*/ 509 h 512"/>
                <a:gd name="T28" fmla="*/ 731 w 783"/>
                <a:gd name="T29" fmla="*/ 510 h 512"/>
                <a:gd name="T30" fmla="*/ 735 w 783"/>
                <a:gd name="T31" fmla="*/ 511 h 512"/>
                <a:gd name="T32" fmla="*/ 738 w 783"/>
                <a:gd name="T33" fmla="*/ 512 h 512"/>
                <a:gd name="T34" fmla="*/ 783 w 783"/>
                <a:gd name="T35" fmla="*/ 511 h 512"/>
                <a:gd name="T36" fmla="*/ 783 w 783"/>
                <a:gd name="T37" fmla="*/ 0 h 512"/>
                <a:gd name="T38" fmla="*/ 0 w 783"/>
                <a:gd name="T39" fmla="*/ 0 h 512"/>
                <a:gd name="T40" fmla="*/ 0 w 783"/>
                <a:gd name="T41" fmla="*/ 511 h 512"/>
                <a:gd name="T42" fmla="*/ 255 w 783"/>
                <a:gd name="T43" fmla="*/ 511 h 512"/>
                <a:gd name="T44" fmla="*/ 258 w 783"/>
                <a:gd name="T45" fmla="*/ 511 h 512"/>
                <a:gd name="T46" fmla="*/ 262 w 783"/>
                <a:gd name="T47" fmla="*/ 510 h 512"/>
                <a:gd name="T48" fmla="*/ 264 w 783"/>
                <a:gd name="T49" fmla="*/ 509 h 512"/>
                <a:gd name="T50" fmla="*/ 266 w 783"/>
                <a:gd name="T51" fmla="*/ 507 h 512"/>
                <a:gd name="T52" fmla="*/ 268 w 783"/>
                <a:gd name="T53" fmla="*/ 505 h 512"/>
                <a:gd name="T54" fmla="*/ 269 w 783"/>
                <a:gd name="T55" fmla="*/ 503 h 512"/>
                <a:gd name="T56" fmla="*/ 270 w 783"/>
                <a:gd name="T57" fmla="*/ 500 h 512"/>
                <a:gd name="T58" fmla="*/ 270 w 783"/>
                <a:gd name="T59" fmla="*/ 497 h 512"/>
                <a:gd name="T60" fmla="*/ 270 w 783"/>
                <a:gd name="T61" fmla="*/ 494 h 512"/>
                <a:gd name="T62" fmla="*/ 269 w 783"/>
                <a:gd name="T63" fmla="*/ 491 h 512"/>
                <a:gd name="T64" fmla="*/ 268 w 783"/>
                <a:gd name="T65" fmla="*/ 489 h 512"/>
                <a:gd name="T66" fmla="*/ 266 w 783"/>
                <a:gd name="T67" fmla="*/ 487 h 512"/>
                <a:gd name="T68" fmla="*/ 264 w 783"/>
                <a:gd name="T69" fmla="*/ 485 h 512"/>
                <a:gd name="T70" fmla="*/ 262 w 783"/>
                <a:gd name="T71" fmla="*/ 484 h 512"/>
                <a:gd name="T72" fmla="*/ 258 w 783"/>
                <a:gd name="T73" fmla="*/ 482 h 512"/>
                <a:gd name="T74" fmla="*/ 255 w 783"/>
                <a:gd name="T75" fmla="*/ 481 h 512"/>
                <a:gd name="T76" fmla="*/ 30 w 783"/>
                <a:gd name="T77" fmla="*/ 481 h 512"/>
                <a:gd name="T78" fmla="*/ 30 w 783"/>
                <a:gd name="T79" fmla="*/ 30 h 512"/>
                <a:gd name="T80" fmla="*/ 753 w 783"/>
                <a:gd name="T81" fmla="*/ 30 h 512"/>
                <a:gd name="T82" fmla="*/ 753 w 783"/>
                <a:gd name="T83" fmla="*/ 481 h 512"/>
                <a:gd name="T84" fmla="*/ 738 w 783"/>
                <a:gd name="T85" fmla="*/ 4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3" h="512">
                  <a:moveTo>
                    <a:pt x="738" y="481"/>
                  </a:moveTo>
                  <a:lnTo>
                    <a:pt x="735" y="482"/>
                  </a:lnTo>
                  <a:lnTo>
                    <a:pt x="731" y="484"/>
                  </a:lnTo>
                  <a:lnTo>
                    <a:pt x="729" y="485"/>
                  </a:lnTo>
                  <a:lnTo>
                    <a:pt x="727" y="487"/>
                  </a:lnTo>
                  <a:lnTo>
                    <a:pt x="725" y="489"/>
                  </a:lnTo>
                  <a:lnTo>
                    <a:pt x="724" y="491"/>
                  </a:lnTo>
                  <a:lnTo>
                    <a:pt x="723" y="494"/>
                  </a:lnTo>
                  <a:lnTo>
                    <a:pt x="723" y="497"/>
                  </a:lnTo>
                  <a:lnTo>
                    <a:pt x="723" y="500"/>
                  </a:lnTo>
                  <a:lnTo>
                    <a:pt x="724" y="503"/>
                  </a:lnTo>
                  <a:lnTo>
                    <a:pt x="725" y="505"/>
                  </a:lnTo>
                  <a:lnTo>
                    <a:pt x="727" y="507"/>
                  </a:lnTo>
                  <a:lnTo>
                    <a:pt x="729" y="509"/>
                  </a:lnTo>
                  <a:lnTo>
                    <a:pt x="731" y="510"/>
                  </a:lnTo>
                  <a:lnTo>
                    <a:pt x="735" y="511"/>
                  </a:lnTo>
                  <a:lnTo>
                    <a:pt x="738" y="512"/>
                  </a:lnTo>
                  <a:lnTo>
                    <a:pt x="783" y="511"/>
                  </a:lnTo>
                  <a:lnTo>
                    <a:pt x="783" y="0"/>
                  </a:lnTo>
                  <a:lnTo>
                    <a:pt x="0" y="0"/>
                  </a:lnTo>
                  <a:lnTo>
                    <a:pt x="0" y="511"/>
                  </a:lnTo>
                  <a:lnTo>
                    <a:pt x="255" y="511"/>
                  </a:lnTo>
                  <a:lnTo>
                    <a:pt x="258" y="511"/>
                  </a:lnTo>
                  <a:lnTo>
                    <a:pt x="262" y="510"/>
                  </a:lnTo>
                  <a:lnTo>
                    <a:pt x="264" y="509"/>
                  </a:lnTo>
                  <a:lnTo>
                    <a:pt x="266" y="507"/>
                  </a:lnTo>
                  <a:lnTo>
                    <a:pt x="268" y="505"/>
                  </a:lnTo>
                  <a:lnTo>
                    <a:pt x="269" y="503"/>
                  </a:lnTo>
                  <a:lnTo>
                    <a:pt x="270" y="500"/>
                  </a:lnTo>
                  <a:lnTo>
                    <a:pt x="270" y="497"/>
                  </a:lnTo>
                  <a:lnTo>
                    <a:pt x="270" y="494"/>
                  </a:lnTo>
                  <a:lnTo>
                    <a:pt x="269" y="491"/>
                  </a:lnTo>
                  <a:lnTo>
                    <a:pt x="268" y="489"/>
                  </a:lnTo>
                  <a:lnTo>
                    <a:pt x="266" y="487"/>
                  </a:lnTo>
                  <a:lnTo>
                    <a:pt x="264" y="485"/>
                  </a:lnTo>
                  <a:lnTo>
                    <a:pt x="262" y="484"/>
                  </a:lnTo>
                  <a:lnTo>
                    <a:pt x="258" y="482"/>
                  </a:lnTo>
                  <a:lnTo>
                    <a:pt x="255" y="481"/>
                  </a:lnTo>
                  <a:lnTo>
                    <a:pt x="30" y="481"/>
                  </a:lnTo>
                  <a:lnTo>
                    <a:pt x="30" y="30"/>
                  </a:lnTo>
                  <a:lnTo>
                    <a:pt x="753" y="30"/>
                  </a:lnTo>
                  <a:lnTo>
                    <a:pt x="753" y="481"/>
                  </a:lnTo>
                  <a:lnTo>
                    <a:pt x="738"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0">
              <a:extLst>
                <a:ext uri="{FF2B5EF4-FFF2-40B4-BE49-F238E27FC236}">
                  <a16:creationId xmlns:a16="http://schemas.microsoft.com/office/drawing/2014/main" id="{DD9C4ACC-15D3-451C-B1E1-C0F6D5B39B1C}"/>
                </a:ext>
              </a:extLst>
            </p:cNvPr>
            <p:cNvSpPr>
              <a:spLocks noEditPoints="1"/>
            </p:cNvSpPr>
            <p:nvPr/>
          </p:nvSpPr>
          <p:spPr bwMode="auto">
            <a:xfrm>
              <a:off x="5026025" y="930275"/>
              <a:ext cx="87313" cy="134938"/>
            </a:xfrm>
            <a:custGeom>
              <a:avLst/>
              <a:gdLst>
                <a:gd name="T0" fmla="*/ 30 w 271"/>
                <a:gd name="T1" fmla="*/ 30 h 422"/>
                <a:gd name="T2" fmla="*/ 241 w 271"/>
                <a:gd name="T3" fmla="*/ 30 h 422"/>
                <a:gd name="T4" fmla="*/ 241 w 271"/>
                <a:gd name="T5" fmla="*/ 392 h 422"/>
                <a:gd name="T6" fmla="*/ 30 w 271"/>
                <a:gd name="T7" fmla="*/ 392 h 422"/>
                <a:gd name="T8" fmla="*/ 30 w 271"/>
                <a:gd name="T9" fmla="*/ 30 h 422"/>
                <a:gd name="T10" fmla="*/ 0 w 271"/>
                <a:gd name="T11" fmla="*/ 422 h 422"/>
                <a:gd name="T12" fmla="*/ 271 w 271"/>
                <a:gd name="T13" fmla="*/ 422 h 422"/>
                <a:gd name="T14" fmla="*/ 271 w 271"/>
                <a:gd name="T15" fmla="*/ 0 h 422"/>
                <a:gd name="T16" fmla="*/ 0 w 271"/>
                <a:gd name="T17" fmla="*/ 0 h 422"/>
                <a:gd name="T18" fmla="*/ 0 w 271"/>
                <a:gd name="T19"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22">
                  <a:moveTo>
                    <a:pt x="30" y="30"/>
                  </a:moveTo>
                  <a:lnTo>
                    <a:pt x="241" y="30"/>
                  </a:lnTo>
                  <a:lnTo>
                    <a:pt x="241" y="392"/>
                  </a:lnTo>
                  <a:lnTo>
                    <a:pt x="30" y="392"/>
                  </a:lnTo>
                  <a:lnTo>
                    <a:pt x="30" y="30"/>
                  </a:lnTo>
                  <a:close/>
                  <a:moveTo>
                    <a:pt x="0" y="422"/>
                  </a:moveTo>
                  <a:lnTo>
                    <a:pt x="271" y="422"/>
                  </a:lnTo>
                  <a:lnTo>
                    <a:pt x="271" y="0"/>
                  </a:lnTo>
                  <a:lnTo>
                    <a:pt x="0" y="0"/>
                  </a:lnTo>
                  <a:lnTo>
                    <a:pt x="0"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a:extLst>
                <a:ext uri="{FF2B5EF4-FFF2-40B4-BE49-F238E27FC236}">
                  <a16:creationId xmlns:a16="http://schemas.microsoft.com/office/drawing/2014/main" id="{EA8193F8-324E-4852-8718-FEF01104BA4E}"/>
                </a:ext>
              </a:extLst>
            </p:cNvPr>
            <p:cNvSpPr>
              <a:spLocks/>
            </p:cNvSpPr>
            <p:nvPr/>
          </p:nvSpPr>
          <p:spPr bwMode="auto">
            <a:xfrm>
              <a:off x="5045075" y="958850"/>
              <a:ext cx="9525" cy="9525"/>
            </a:xfrm>
            <a:custGeom>
              <a:avLst/>
              <a:gdLst>
                <a:gd name="T0" fmla="*/ 15 w 30"/>
                <a:gd name="T1" fmla="*/ 0 h 31"/>
                <a:gd name="T2" fmla="*/ 12 w 30"/>
                <a:gd name="T3" fmla="*/ 1 h 31"/>
                <a:gd name="T4" fmla="*/ 9 w 30"/>
                <a:gd name="T5" fmla="*/ 3 h 31"/>
                <a:gd name="T6" fmla="*/ 7 w 30"/>
                <a:gd name="T7" fmla="*/ 4 h 31"/>
                <a:gd name="T8" fmla="*/ 5 w 30"/>
                <a:gd name="T9" fmla="*/ 6 h 31"/>
                <a:gd name="T10" fmla="*/ 3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3 w 30"/>
                <a:gd name="T23" fmla="*/ 24 h 31"/>
                <a:gd name="T24" fmla="*/ 5 w 30"/>
                <a:gd name="T25" fmla="*/ 26 h 31"/>
                <a:gd name="T26" fmla="*/ 7 w 30"/>
                <a:gd name="T27" fmla="*/ 28 h 31"/>
                <a:gd name="T28" fmla="*/ 9 w 30"/>
                <a:gd name="T29" fmla="*/ 29 h 31"/>
                <a:gd name="T30" fmla="*/ 12 w 30"/>
                <a:gd name="T31" fmla="*/ 30 h 31"/>
                <a:gd name="T32" fmla="*/ 15 w 30"/>
                <a:gd name="T33" fmla="*/ 31 h 31"/>
                <a:gd name="T34" fmla="*/ 19 w 30"/>
                <a:gd name="T35" fmla="*/ 30 h 31"/>
                <a:gd name="T36" fmla="*/ 21 w 30"/>
                <a:gd name="T37" fmla="*/ 29 h 31"/>
                <a:gd name="T38" fmla="*/ 24 w 30"/>
                <a:gd name="T39" fmla="*/ 28 h 31"/>
                <a:gd name="T40" fmla="*/ 26 w 30"/>
                <a:gd name="T41" fmla="*/ 26 h 31"/>
                <a:gd name="T42" fmla="*/ 27 w 30"/>
                <a:gd name="T43" fmla="*/ 24 h 31"/>
                <a:gd name="T44" fmla="*/ 29 w 30"/>
                <a:gd name="T45" fmla="*/ 22 h 31"/>
                <a:gd name="T46" fmla="*/ 30 w 30"/>
                <a:gd name="T47" fmla="*/ 19 h 31"/>
                <a:gd name="T48" fmla="*/ 30 w 30"/>
                <a:gd name="T49" fmla="*/ 16 h 31"/>
                <a:gd name="T50" fmla="*/ 30 w 30"/>
                <a:gd name="T51" fmla="*/ 13 h 31"/>
                <a:gd name="T52" fmla="*/ 29 w 30"/>
                <a:gd name="T53" fmla="*/ 10 h 31"/>
                <a:gd name="T54" fmla="*/ 27 w 30"/>
                <a:gd name="T55" fmla="*/ 8 h 31"/>
                <a:gd name="T56" fmla="*/ 26 w 30"/>
                <a:gd name="T57" fmla="*/ 6 h 31"/>
                <a:gd name="T58" fmla="*/ 24 w 30"/>
                <a:gd name="T59" fmla="*/ 4 h 31"/>
                <a:gd name="T60" fmla="*/ 21 w 30"/>
                <a:gd name="T61" fmla="*/ 3 h 31"/>
                <a:gd name="T62" fmla="*/ 19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2" y="1"/>
                  </a:lnTo>
                  <a:lnTo>
                    <a:pt x="9" y="3"/>
                  </a:lnTo>
                  <a:lnTo>
                    <a:pt x="7" y="4"/>
                  </a:lnTo>
                  <a:lnTo>
                    <a:pt x="5" y="6"/>
                  </a:lnTo>
                  <a:lnTo>
                    <a:pt x="3" y="8"/>
                  </a:lnTo>
                  <a:lnTo>
                    <a:pt x="1" y="10"/>
                  </a:lnTo>
                  <a:lnTo>
                    <a:pt x="0" y="13"/>
                  </a:lnTo>
                  <a:lnTo>
                    <a:pt x="0" y="16"/>
                  </a:lnTo>
                  <a:lnTo>
                    <a:pt x="0" y="19"/>
                  </a:lnTo>
                  <a:lnTo>
                    <a:pt x="1" y="22"/>
                  </a:lnTo>
                  <a:lnTo>
                    <a:pt x="3" y="24"/>
                  </a:lnTo>
                  <a:lnTo>
                    <a:pt x="5" y="26"/>
                  </a:lnTo>
                  <a:lnTo>
                    <a:pt x="7" y="28"/>
                  </a:lnTo>
                  <a:lnTo>
                    <a:pt x="9" y="29"/>
                  </a:lnTo>
                  <a:lnTo>
                    <a:pt x="12" y="30"/>
                  </a:lnTo>
                  <a:lnTo>
                    <a:pt x="15" y="31"/>
                  </a:lnTo>
                  <a:lnTo>
                    <a:pt x="19" y="30"/>
                  </a:lnTo>
                  <a:lnTo>
                    <a:pt x="21" y="29"/>
                  </a:lnTo>
                  <a:lnTo>
                    <a:pt x="24" y="28"/>
                  </a:lnTo>
                  <a:lnTo>
                    <a:pt x="26" y="26"/>
                  </a:lnTo>
                  <a:lnTo>
                    <a:pt x="27" y="24"/>
                  </a:lnTo>
                  <a:lnTo>
                    <a:pt x="29" y="22"/>
                  </a:lnTo>
                  <a:lnTo>
                    <a:pt x="30" y="19"/>
                  </a:lnTo>
                  <a:lnTo>
                    <a:pt x="30" y="16"/>
                  </a:lnTo>
                  <a:lnTo>
                    <a:pt x="30" y="13"/>
                  </a:lnTo>
                  <a:lnTo>
                    <a:pt x="29" y="10"/>
                  </a:lnTo>
                  <a:lnTo>
                    <a:pt x="27"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a:extLst>
                <a:ext uri="{FF2B5EF4-FFF2-40B4-BE49-F238E27FC236}">
                  <a16:creationId xmlns:a16="http://schemas.microsoft.com/office/drawing/2014/main" id="{80FC791C-2B85-423B-84EE-29B0ED94B4EC}"/>
                </a:ext>
              </a:extLst>
            </p:cNvPr>
            <p:cNvSpPr>
              <a:spLocks/>
            </p:cNvSpPr>
            <p:nvPr/>
          </p:nvSpPr>
          <p:spPr bwMode="auto">
            <a:xfrm>
              <a:off x="5064125" y="958850"/>
              <a:ext cx="11113" cy="9525"/>
            </a:xfrm>
            <a:custGeom>
              <a:avLst/>
              <a:gdLst>
                <a:gd name="T0" fmla="*/ 15 w 31"/>
                <a:gd name="T1" fmla="*/ 0 h 31"/>
                <a:gd name="T2" fmla="*/ 12 w 31"/>
                <a:gd name="T3" fmla="*/ 1 h 31"/>
                <a:gd name="T4" fmla="*/ 10 w 31"/>
                <a:gd name="T5" fmla="*/ 3 h 31"/>
                <a:gd name="T6" fmla="*/ 7 w 31"/>
                <a:gd name="T7" fmla="*/ 4 h 31"/>
                <a:gd name="T8" fmla="*/ 5 w 31"/>
                <a:gd name="T9" fmla="*/ 6 h 31"/>
                <a:gd name="T10" fmla="*/ 3 w 31"/>
                <a:gd name="T11" fmla="*/ 8 h 31"/>
                <a:gd name="T12" fmla="*/ 2 w 31"/>
                <a:gd name="T13" fmla="*/ 10 h 31"/>
                <a:gd name="T14" fmla="*/ 0 w 31"/>
                <a:gd name="T15" fmla="*/ 13 h 31"/>
                <a:gd name="T16" fmla="*/ 0 w 31"/>
                <a:gd name="T17" fmla="*/ 16 h 31"/>
                <a:gd name="T18" fmla="*/ 0 w 31"/>
                <a:gd name="T19" fmla="*/ 19 h 31"/>
                <a:gd name="T20" fmla="*/ 2 w 31"/>
                <a:gd name="T21" fmla="*/ 22 h 31"/>
                <a:gd name="T22" fmla="*/ 3 w 31"/>
                <a:gd name="T23" fmla="*/ 24 h 31"/>
                <a:gd name="T24" fmla="*/ 5 w 31"/>
                <a:gd name="T25" fmla="*/ 26 h 31"/>
                <a:gd name="T26" fmla="*/ 7 w 31"/>
                <a:gd name="T27" fmla="*/ 28 h 31"/>
                <a:gd name="T28" fmla="*/ 10 w 31"/>
                <a:gd name="T29" fmla="*/ 29 h 31"/>
                <a:gd name="T30" fmla="*/ 12 w 31"/>
                <a:gd name="T31" fmla="*/ 30 h 31"/>
                <a:gd name="T32" fmla="*/ 15 w 31"/>
                <a:gd name="T33" fmla="*/ 31 h 31"/>
                <a:gd name="T34" fmla="*/ 19 w 31"/>
                <a:gd name="T35" fmla="*/ 30 h 31"/>
                <a:gd name="T36" fmla="*/ 21 w 31"/>
                <a:gd name="T37" fmla="*/ 29 h 31"/>
                <a:gd name="T38" fmla="*/ 24 w 31"/>
                <a:gd name="T39" fmla="*/ 28 h 31"/>
                <a:gd name="T40" fmla="*/ 26 w 31"/>
                <a:gd name="T41" fmla="*/ 26 h 31"/>
                <a:gd name="T42" fmla="*/ 28 w 31"/>
                <a:gd name="T43" fmla="*/ 24 h 31"/>
                <a:gd name="T44" fmla="*/ 29 w 31"/>
                <a:gd name="T45" fmla="*/ 22 h 31"/>
                <a:gd name="T46" fmla="*/ 31 w 31"/>
                <a:gd name="T47" fmla="*/ 19 h 31"/>
                <a:gd name="T48" fmla="*/ 31 w 31"/>
                <a:gd name="T49" fmla="*/ 16 h 31"/>
                <a:gd name="T50" fmla="*/ 31 w 31"/>
                <a:gd name="T51" fmla="*/ 13 h 31"/>
                <a:gd name="T52" fmla="*/ 29 w 31"/>
                <a:gd name="T53" fmla="*/ 10 h 31"/>
                <a:gd name="T54" fmla="*/ 28 w 31"/>
                <a:gd name="T55" fmla="*/ 8 h 31"/>
                <a:gd name="T56" fmla="*/ 26 w 31"/>
                <a:gd name="T57" fmla="*/ 6 h 31"/>
                <a:gd name="T58" fmla="*/ 24 w 31"/>
                <a:gd name="T59" fmla="*/ 4 h 31"/>
                <a:gd name="T60" fmla="*/ 21 w 31"/>
                <a:gd name="T61" fmla="*/ 3 h 31"/>
                <a:gd name="T62" fmla="*/ 19 w 31"/>
                <a:gd name="T63" fmla="*/ 1 h 31"/>
                <a:gd name="T64" fmla="*/ 15 w 31"/>
                <a:gd name="T65" fmla="*/ 0 h 31"/>
                <a:gd name="T66" fmla="*/ 15 w 31"/>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1">
                  <a:moveTo>
                    <a:pt x="15" y="0"/>
                  </a:moveTo>
                  <a:lnTo>
                    <a:pt x="12" y="1"/>
                  </a:lnTo>
                  <a:lnTo>
                    <a:pt x="10" y="3"/>
                  </a:lnTo>
                  <a:lnTo>
                    <a:pt x="7" y="4"/>
                  </a:lnTo>
                  <a:lnTo>
                    <a:pt x="5" y="6"/>
                  </a:lnTo>
                  <a:lnTo>
                    <a:pt x="3" y="8"/>
                  </a:lnTo>
                  <a:lnTo>
                    <a:pt x="2" y="10"/>
                  </a:lnTo>
                  <a:lnTo>
                    <a:pt x="0" y="13"/>
                  </a:lnTo>
                  <a:lnTo>
                    <a:pt x="0" y="16"/>
                  </a:lnTo>
                  <a:lnTo>
                    <a:pt x="0" y="19"/>
                  </a:lnTo>
                  <a:lnTo>
                    <a:pt x="2" y="22"/>
                  </a:lnTo>
                  <a:lnTo>
                    <a:pt x="3" y="24"/>
                  </a:lnTo>
                  <a:lnTo>
                    <a:pt x="5" y="26"/>
                  </a:lnTo>
                  <a:lnTo>
                    <a:pt x="7" y="28"/>
                  </a:lnTo>
                  <a:lnTo>
                    <a:pt x="10" y="29"/>
                  </a:lnTo>
                  <a:lnTo>
                    <a:pt x="12" y="30"/>
                  </a:lnTo>
                  <a:lnTo>
                    <a:pt x="15" y="31"/>
                  </a:lnTo>
                  <a:lnTo>
                    <a:pt x="19" y="30"/>
                  </a:lnTo>
                  <a:lnTo>
                    <a:pt x="21" y="29"/>
                  </a:lnTo>
                  <a:lnTo>
                    <a:pt x="24" y="28"/>
                  </a:lnTo>
                  <a:lnTo>
                    <a:pt x="26" y="26"/>
                  </a:lnTo>
                  <a:lnTo>
                    <a:pt x="28" y="24"/>
                  </a:lnTo>
                  <a:lnTo>
                    <a:pt x="29" y="22"/>
                  </a:lnTo>
                  <a:lnTo>
                    <a:pt x="31" y="19"/>
                  </a:lnTo>
                  <a:lnTo>
                    <a:pt x="31" y="16"/>
                  </a:lnTo>
                  <a:lnTo>
                    <a:pt x="31" y="13"/>
                  </a:lnTo>
                  <a:lnTo>
                    <a:pt x="29" y="10"/>
                  </a:lnTo>
                  <a:lnTo>
                    <a:pt x="28"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3">
              <a:extLst>
                <a:ext uri="{FF2B5EF4-FFF2-40B4-BE49-F238E27FC236}">
                  <a16:creationId xmlns:a16="http://schemas.microsoft.com/office/drawing/2014/main" id="{43F3EBE8-6594-41E3-BEDD-6E5D73519D43}"/>
                </a:ext>
              </a:extLst>
            </p:cNvPr>
            <p:cNvSpPr>
              <a:spLocks/>
            </p:cNvSpPr>
            <p:nvPr/>
          </p:nvSpPr>
          <p:spPr bwMode="auto">
            <a:xfrm>
              <a:off x="5045075" y="989013"/>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6 h 30"/>
                <a:gd name="T28" fmla="*/ 9 w 30"/>
                <a:gd name="T29" fmla="*/ 28 h 30"/>
                <a:gd name="T30" fmla="*/ 12 w 30"/>
                <a:gd name="T31" fmla="*/ 28 h 30"/>
                <a:gd name="T32" fmla="*/ 15 w 30"/>
                <a:gd name="T33" fmla="*/ 30 h 30"/>
                <a:gd name="T34" fmla="*/ 19 w 30"/>
                <a:gd name="T35" fmla="*/ 28 h 30"/>
                <a:gd name="T36" fmla="*/ 21 w 30"/>
                <a:gd name="T37" fmla="*/ 28 h 30"/>
                <a:gd name="T38" fmla="*/ 24 w 30"/>
                <a:gd name="T39" fmla="*/ 26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6"/>
                  </a:lnTo>
                  <a:lnTo>
                    <a:pt x="9" y="28"/>
                  </a:lnTo>
                  <a:lnTo>
                    <a:pt x="12" y="28"/>
                  </a:lnTo>
                  <a:lnTo>
                    <a:pt x="15" y="30"/>
                  </a:lnTo>
                  <a:lnTo>
                    <a:pt x="19" y="28"/>
                  </a:lnTo>
                  <a:lnTo>
                    <a:pt x="21" y="28"/>
                  </a:lnTo>
                  <a:lnTo>
                    <a:pt x="24" y="26"/>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4">
              <a:extLst>
                <a:ext uri="{FF2B5EF4-FFF2-40B4-BE49-F238E27FC236}">
                  <a16:creationId xmlns:a16="http://schemas.microsoft.com/office/drawing/2014/main" id="{FB75307C-5CE0-45E2-B715-E787B11F08EE}"/>
                </a:ext>
              </a:extLst>
            </p:cNvPr>
            <p:cNvSpPr>
              <a:spLocks/>
            </p:cNvSpPr>
            <p:nvPr/>
          </p:nvSpPr>
          <p:spPr bwMode="auto">
            <a:xfrm>
              <a:off x="5064125" y="989013"/>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6 h 30"/>
                <a:gd name="T28" fmla="*/ 10 w 31"/>
                <a:gd name="T29" fmla="*/ 28 h 30"/>
                <a:gd name="T30" fmla="*/ 12 w 31"/>
                <a:gd name="T31" fmla="*/ 28 h 30"/>
                <a:gd name="T32" fmla="*/ 15 w 31"/>
                <a:gd name="T33" fmla="*/ 30 h 30"/>
                <a:gd name="T34" fmla="*/ 19 w 31"/>
                <a:gd name="T35" fmla="*/ 28 h 30"/>
                <a:gd name="T36" fmla="*/ 21 w 31"/>
                <a:gd name="T37" fmla="*/ 28 h 30"/>
                <a:gd name="T38" fmla="*/ 24 w 31"/>
                <a:gd name="T39" fmla="*/ 26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6"/>
                  </a:lnTo>
                  <a:lnTo>
                    <a:pt x="10" y="28"/>
                  </a:lnTo>
                  <a:lnTo>
                    <a:pt x="12" y="28"/>
                  </a:lnTo>
                  <a:lnTo>
                    <a:pt x="15" y="30"/>
                  </a:lnTo>
                  <a:lnTo>
                    <a:pt x="19" y="28"/>
                  </a:lnTo>
                  <a:lnTo>
                    <a:pt x="21" y="28"/>
                  </a:lnTo>
                  <a:lnTo>
                    <a:pt x="24" y="26"/>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658C7B0F-6FE4-4FBD-ABB6-1AEBDCC730AC}"/>
                </a:ext>
              </a:extLst>
            </p:cNvPr>
            <p:cNvSpPr>
              <a:spLocks/>
            </p:cNvSpPr>
            <p:nvPr/>
          </p:nvSpPr>
          <p:spPr bwMode="auto">
            <a:xfrm>
              <a:off x="5045075" y="1017588"/>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8 h 30"/>
                <a:gd name="T28" fmla="*/ 9 w 30"/>
                <a:gd name="T29" fmla="*/ 29 h 30"/>
                <a:gd name="T30" fmla="*/ 12 w 30"/>
                <a:gd name="T31" fmla="*/ 30 h 30"/>
                <a:gd name="T32" fmla="*/ 15 w 30"/>
                <a:gd name="T33" fmla="*/ 30 h 30"/>
                <a:gd name="T34" fmla="*/ 19 w 30"/>
                <a:gd name="T35" fmla="*/ 30 h 30"/>
                <a:gd name="T36" fmla="*/ 21 w 30"/>
                <a:gd name="T37" fmla="*/ 29 h 30"/>
                <a:gd name="T38" fmla="*/ 24 w 30"/>
                <a:gd name="T39" fmla="*/ 28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8"/>
                  </a:lnTo>
                  <a:lnTo>
                    <a:pt x="9" y="29"/>
                  </a:lnTo>
                  <a:lnTo>
                    <a:pt x="12" y="30"/>
                  </a:lnTo>
                  <a:lnTo>
                    <a:pt x="15" y="30"/>
                  </a:lnTo>
                  <a:lnTo>
                    <a:pt x="19" y="30"/>
                  </a:lnTo>
                  <a:lnTo>
                    <a:pt x="21" y="29"/>
                  </a:lnTo>
                  <a:lnTo>
                    <a:pt x="24" y="28"/>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6">
              <a:extLst>
                <a:ext uri="{FF2B5EF4-FFF2-40B4-BE49-F238E27FC236}">
                  <a16:creationId xmlns:a16="http://schemas.microsoft.com/office/drawing/2014/main" id="{7858645B-91C4-4BB2-93F0-EE78B6F54755}"/>
                </a:ext>
              </a:extLst>
            </p:cNvPr>
            <p:cNvSpPr>
              <a:spLocks/>
            </p:cNvSpPr>
            <p:nvPr/>
          </p:nvSpPr>
          <p:spPr bwMode="auto">
            <a:xfrm>
              <a:off x="5064125" y="1017588"/>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8 h 30"/>
                <a:gd name="T28" fmla="*/ 10 w 31"/>
                <a:gd name="T29" fmla="*/ 29 h 30"/>
                <a:gd name="T30" fmla="*/ 12 w 31"/>
                <a:gd name="T31" fmla="*/ 30 h 30"/>
                <a:gd name="T32" fmla="*/ 15 w 31"/>
                <a:gd name="T33" fmla="*/ 30 h 30"/>
                <a:gd name="T34" fmla="*/ 19 w 31"/>
                <a:gd name="T35" fmla="*/ 30 h 30"/>
                <a:gd name="T36" fmla="*/ 21 w 31"/>
                <a:gd name="T37" fmla="*/ 29 h 30"/>
                <a:gd name="T38" fmla="*/ 24 w 31"/>
                <a:gd name="T39" fmla="*/ 28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 name="T66" fmla="*/ 15 w 31"/>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8"/>
                  </a:lnTo>
                  <a:lnTo>
                    <a:pt x="10" y="29"/>
                  </a:lnTo>
                  <a:lnTo>
                    <a:pt x="12" y="30"/>
                  </a:lnTo>
                  <a:lnTo>
                    <a:pt x="15" y="30"/>
                  </a:lnTo>
                  <a:lnTo>
                    <a:pt x="19" y="30"/>
                  </a:lnTo>
                  <a:lnTo>
                    <a:pt x="21" y="29"/>
                  </a:lnTo>
                  <a:lnTo>
                    <a:pt x="24" y="28"/>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2D8F7509-1240-464D-9ECC-45D6EA442254}"/>
                </a:ext>
              </a:extLst>
            </p:cNvPr>
            <p:cNvSpPr>
              <a:spLocks/>
            </p:cNvSpPr>
            <p:nvPr/>
          </p:nvSpPr>
          <p:spPr bwMode="auto">
            <a:xfrm>
              <a:off x="5084763" y="958850"/>
              <a:ext cx="9525" cy="9525"/>
            </a:xfrm>
            <a:custGeom>
              <a:avLst/>
              <a:gdLst>
                <a:gd name="T0" fmla="*/ 15 w 30"/>
                <a:gd name="T1" fmla="*/ 0 h 31"/>
                <a:gd name="T2" fmla="*/ 11 w 30"/>
                <a:gd name="T3" fmla="*/ 1 h 31"/>
                <a:gd name="T4" fmla="*/ 9 w 30"/>
                <a:gd name="T5" fmla="*/ 3 h 31"/>
                <a:gd name="T6" fmla="*/ 6 w 30"/>
                <a:gd name="T7" fmla="*/ 4 h 31"/>
                <a:gd name="T8" fmla="*/ 4 w 30"/>
                <a:gd name="T9" fmla="*/ 6 h 31"/>
                <a:gd name="T10" fmla="*/ 2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2 w 30"/>
                <a:gd name="T23" fmla="*/ 24 h 31"/>
                <a:gd name="T24" fmla="*/ 4 w 30"/>
                <a:gd name="T25" fmla="*/ 26 h 31"/>
                <a:gd name="T26" fmla="*/ 6 w 30"/>
                <a:gd name="T27" fmla="*/ 28 h 31"/>
                <a:gd name="T28" fmla="*/ 9 w 30"/>
                <a:gd name="T29" fmla="*/ 29 h 31"/>
                <a:gd name="T30" fmla="*/ 11 w 30"/>
                <a:gd name="T31" fmla="*/ 30 h 31"/>
                <a:gd name="T32" fmla="*/ 15 w 30"/>
                <a:gd name="T33" fmla="*/ 31 h 31"/>
                <a:gd name="T34" fmla="*/ 18 w 30"/>
                <a:gd name="T35" fmla="*/ 30 h 31"/>
                <a:gd name="T36" fmla="*/ 21 w 30"/>
                <a:gd name="T37" fmla="*/ 29 h 31"/>
                <a:gd name="T38" fmla="*/ 23 w 30"/>
                <a:gd name="T39" fmla="*/ 28 h 31"/>
                <a:gd name="T40" fmla="*/ 25 w 30"/>
                <a:gd name="T41" fmla="*/ 26 h 31"/>
                <a:gd name="T42" fmla="*/ 27 w 30"/>
                <a:gd name="T43" fmla="*/ 24 h 31"/>
                <a:gd name="T44" fmla="*/ 28 w 30"/>
                <a:gd name="T45" fmla="*/ 22 h 31"/>
                <a:gd name="T46" fmla="*/ 30 w 30"/>
                <a:gd name="T47" fmla="*/ 19 h 31"/>
                <a:gd name="T48" fmla="*/ 30 w 30"/>
                <a:gd name="T49" fmla="*/ 16 h 31"/>
                <a:gd name="T50" fmla="*/ 30 w 30"/>
                <a:gd name="T51" fmla="*/ 13 h 31"/>
                <a:gd name="T52" fmla="*/ 28 w 30"/>
                <a:gd name="T53" fmla="*/ 10 h 31"/>
                <a:gd name="T54" fmla="*/ 27 w 30"/>
                <a:gd name="T55" fmla="*/ 8 h 31"/>
                <a:gd name="T56" fmla="*/ 25 w 30"/>
                <a:gd name="T57" fmla="*/ 6 h 31"/>
                <a:gd name="T58" fmla="*/ 23 w 30"/>
                <a:gd name="T59" fmla="*/ 4 h 31"/>
                <a:gd name="T60" fmla="*/ 21 w 30"/>
                <a:gd name="T61" fmla="*/ 3 h 31"/>
                <a:gd name="T62" fmla="*/ 18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1" y="1"/>
                  </a:lnTo>
                  <a:lnTo>
                    <a:pt x="9" y="3"/>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1" y="30"/>
                  </a:lnTo>
                  <a:lnTo>
                    <a:pt x="15" y="31"/>
                  </a:lnTo>
                  <a:lnTo>
                    <a:pt x="18" y="30"/>
                  </a:lnTo>
                  <a:lnTo>
                    <a:pt x="21" y="29"/>
                  </a:lnTo>
                  <a:lnTo>
                    <a:pt x="23" y="28"/>
                  </a:lnTo>
                  <a:lnTo>
                    <a:pt x="25" y="26"/>
                  </a:lnTo>
                  <a:lnTo>
                    <a:pt x="27" y="24"/>
                  </a:lnTo>
                  <a:lnTo>
                    <a:pt x="28" y="22"/>
                  </a:lnTo>
                  <a:lnTo>
                    <a:pt x="30" y="19"/>
                  </a:lnTo>
                  <a:lnTo>
                    <a:pt x="30" y="16"/>
                  </a:lnTo>
                  <a:lnTo>
                    <a:pt x="30" y="13"/>
                  </a:lnTo>
                  <a:lnTo>
                    <a:pt x="28" y="10"/>
                  </a:lnTo>
                  <a:lnTo>
                    <a:pt x="27" y="8"/>
                  </a:lnTo>
                  <a:lnTo>
                    <a:pt x="25" y="6"/>
                  </a:lnTo>
                  <a:lnTo>
                    <a:pt x="23" y="4"/>
                  </a:lnTo>
                  <a:lnTo>
                    <a:pt x="21"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8">
              <a:extLst>
                <a:ext uri="{FF2B5EF4-FFF2-40B4-BE49-F238E27FC236}">
                  <a16:creationId xmlns:a16="http://schemas.microsoft.com/office/drawing/2014/main" id="{AB292BF7-FA8E-45FE-99D7-08526F3FAD14}"/>
                </a:ext>
              </a:extLst>
            </p:cNvPr>
            <p:cNvSpPr>
              <a:spLocks/>
            </p:cNvSpPr>
            <p:nvPr/>
          </p:nvSpPr>
          <p:spPr bwMode="auto">
            <a:xfrm>
              <a:off x="5084763" y="989013"/>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6 h 30"/>
                <a:gd name="T28" fmla="*/ 9 w 30"/>
                <a:gd name="T29" fmla="*/ 28 h 30"/>
                <a:gd name="T30" fmla="*/ 11 w 30"/>
                <a:gd name="T31" fmla="*/ 28 h 30"/>
                <a:gd name="T32" fmla="*/ 15 w 30"/>
                <a:gd name="T33" fmla="*/ 30 h 30"/>
                <a:gd name="T34" fmla="*/ 18 w 30"/>
                <a:gd name="T35" fmla="*/ 28 h 30"/>
                <a:gd name="T36" fmla="*/ 21 w 30"/>
                <a:gd name="T37" fmla="*/ 28 h 30"/>
                <a:gd name="T38" fmla="*/ 23 w 30"/>
                <a:gd name="T39" fmla="*/ 26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6"/>
                  </a:lnTo>
                  <a:lnTo>
                    <a:pt x="9" y="28"/>
                  </a:lnTo>
                  <a:lnTo>
                    <a:pt x="11" y="28"/>
                  </a:lnTo>
                  <a:lnTo>
                    <a:pt x="15" y="30"/>
                  </a:lnTo>
                  <a:lnTo>
                    <a:pt x="18" y="28"/>
                  </a:lnTo>
                  <a:lnTo>
                    <a:pt x="21" y="28"/>
                  </a:lnTo>
                  <a:lnTo>
                    <a:pt x="23" y="26"/>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9">
              <a:extLst>
                <a:ext uri="{FF2B5EF4-FFF2-40B4-BE49-F238E27FC236}">
                  <a16:creationId xmlns:a16="http://schemas.microsoft.com/office/drawing/2014/main" id="{12785C70-D98A-4C3F-BE7E-27E457B29B83}"/>
                </a:ext>
              </a:extLst>
            </p:cNvPr>
            <p:cNvSpPr>
              <a:spLocks/>
            </p:cNvSpPr>
            <p:nvPr/>
          </p:nvSpPr>
          <p:spPr bwMode="auto">
            <a:xfrm>
              <a:off x="5084763" y="1017588"/>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8"/>
                  </a:lnTo>
                  <a:lnTo>
                    <a:pt x="9" y="29"/>
                  </a:lnTo>
                  <a:lnTo>
                    <a:pt x="11" y="30"/>
                  </a:lnTo>
                  <a:lnTo>
                    <a:pt x="15" y="30"/>
                  </a:lnTo>
                  <a:lnTo>
                    <a:pt x="18" y="30"/>
                  </a:lnTo>
                  <a:lnTo>
                    <a:pt x="21" y="29"/>
                  </a:lnTo>
                  <a:lnTo>
                    <a:pt x="23" y="28"/>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0">
              <a:extLst>
                <a:ext uri="{FF2B5EF4-FFF2-40B4-BE49-F238E27FC236}">
                  <a16:creationId xmlns:a16="http://schemas.microsoft.com/office/drawing/2014/main" id="{7E1E6AB3-7CB8-40BE-AE16-19C87C3296F5}"/>
                </a:ext>
              </a:extLst>
            </p:cNvPr>
            <p:cNvSpPr>
              <a:spLocks/>
            </p:cNvSpPr>
            <p:nvPr/>
          </p:nvSpPr>
          <p:spPr bwMode="auto">
            <a:xfrm>
              <a:off x="5035550" y="873125"/>
              <a:ext cx="68263" cy="19050"/>
            </a:xfrm>
            <a:custGeom>
              <a:avLst/>
              <a:gdLst>
                <a:gd name="T0" fmla="*/ 204 w 215"/>
                <a:gd name="T1" fmla="*/ 58 h 58"/>
                <a:gd name="T2" fmla="*/ 210 w 215"/>
                <a:gd name="T3" fmla="*/ 55 h 58"/>
                <a:gd name="T4" fmla="*/ 214 w 215"/>
                <a:gd name="T5" fmla="*/ 49 h 58"/>
                <a:gd name="T6" fmla="*/ 215 w 215"/>
                <a:gd name="T7" fmla="*/ 43 h 58"/>
                <a:gd name="T8" fmla="*/ 214 w 215"/>
                <a:gd name="T9" fmla="*/ 38 h 58"/>
                <a:gd name="T10" fmla="*/ 210 w 215"/>
                <a:gd name="T11" fmla="*/ 33 h 58"/>
                <a:gd name="T12" fmla="*/ 197 w 215"/>
                <a:gd name="T13" fmla="*/ 24 h 58"/>
                <a:gd name="T14" fmla="*/ 173 w 215"/>
                <a:gd name="T15" fmla="*/ 12 h 58"/>
                <a:gd name="T16" fmla="*/ 147 w 215"/>
                <a:gd name="T17" fmla="*/ 4 h 58"/>
                <a:gd name="T18" fmla="*/ 120 w 215"/>
                <a:gd name="T19" fmla="*/ 1 h 58"/>
                <a:gd name="T20" fmla="*/ 95 w 215"/>
                <a:gd name="T21" fmla="*/ 1 h 58"/>
                <a:gd name="T22" fmla="*/ 68 w 215"/>
                <a:gd name="T23" fmla="*/ 4 h 58"/>
                <a:gd name="T24" fmla="*/ 42 w 215"/>
                <a:gd name="T25" fmla="*/ 12 h 58"/>
                <a:gd name="T26" fmla="*/ 17 w 215"/>
                <a:gd name="T27" fmla="*/ 24 h 58"/>
                <a:gd name="T28" fmla="*/ 5 w 215"/>
                <a:gd name="T29" fmla="*/ 33 h 58"/>
                <a:gd name="T30" fmla="*/ 1 w 215"/>
                <a:gd name="T31" fmla="*/ 38 h 58"/>
                <a:gd name="T32" fmla="*/ 0 w 215"/>
                <a:gd name="T33" fmla="*/ 43 h 58"/>
                <a:gd name="T34" fmla="*/ 1 w 215"/>
                <a:gd name="T35" fmla="*/ 49 h 58"/>
                <a:gd name="T36" fmla="*/ 5 w 215"/>
                <a:gd name="T37" fmla="*/ 54 h 58"/>
                <a:gd name="T38" fmla="*/ 9 w 215"/>
                <a:gd name="T39" fmla="*/ 57 h 58"/>
                <a:gd name="T40" fmla="*/ 15 w 215"/>
                <a:gd name="T41" fmla="*/ 58 h 58"/>
                <a:gd name="T42" fmla="*/ 21 w 215"/>
                <a:gd name="T43" fmla="*/ 57 h 58"/>
                <a:gd name="T44" fmla="*/ 32 w 215"/>
                <a:gd name="T45" fmla="*/ 49 h 58"/>
                <a:gd name="T46" fmla="*/ 53 w 215"/>
                <a:gd name="T47" fmla="*/ 40 h 58"/>
                <a:gd name="T48" fmla="*/ 74 w 215"/>
                <a:gd name="T49" fmla="*/ 33 h 58"/>
                <a:gd name="T50" fmla="*/ 97 w 215"/>
                <a:gd name="T51" fmla="*/ 30 h 58"/>
                <a:gd name="T52" fmla="*/ 118 w 215"/>
                <a:gd name="T53" fmla="*/ 30 h 58"/>
                <a:gd name="T54" fmla="*/ 141 w 215"/>
                <a:gd name="T55" fmla="*/ 33 h 58"/>
                <a:gd name="T56" fmla="*/ 162 w 215"/>
                <a:gd name="T57" fmla="*/ 40 h 58"/>
                <a:gd name="T58" fmla="*/ 183 w 215"/>
                <a:gd name="T59" fmla="*/ 49 h 58"/>
                <a:gd name="T60" fmla="*/ 195 w 215"/>
                <a:gd name="T61" fmla="*/ 58 h 58"/>
                <a:gd name="T62" fmla="*/ 200 w 215"/>
                <a:gd name="T6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8">
                  <a:moveTo>
                    <a:pt x="200" y="58"/>
                  </a:moveTo>
                  <a:lnTo>
                    <a:pt x="204" y="58"/>
                  </a:lnTo>
                  <a:lnTo>
                    <a:pt x="207" y="57"/>
                  </a:lnTo>
                  <a:lnTo>
                    <a:pt x="210" y="55"/>
                  </a:lnTo>
                  <a:lnTo>
                    <a:pt x="213" y="52"/>
                  </a:lnTo>
                  <a:lnTo>
                    <a:pt x="214" y="49"/>
                  </a:lnTo>
                  <a:lnTo>
                    <a:pt x="215" y="46"/>
                  </a:lnTo>
                  <a:lnTo>
                    <a:pt x="215" y="43"/>
                  </a:lnTo>
                  <a:lnTo>
                    <a:pt x="215" y="41"/>
                  </a:lnTo>
                  <a:lnTo>
                    <a:pt x="214" y="38"/>
                  </a:lnTo>
                  <a:lnTo>
                    <a:pt x="213" y="35"/>
                  </a:lnTo>
                  <a:lnTo>
                    <a:pt x="210" y="33"/>
                  </a:lnTo>
                  <a:lnTo>
                    <a:pt x="208" y="31"/>
                  </a:lnTo>
                  <a:lnTo>
                    <a:pt x="197" y="24"/>
                  </a:lnTo>
                  <a:lnTo>
                    <a:pt x="185" y="17"/>
                  </a:lnTo>
                  <a:lnTo>
                    <a:pt x="173" y="12"/>
                  </a:lnTo>
                  <a:lnTo>
                    <a:pt x="160" y="8"/>
                  </a:lnTo>
                  <a:lnTo>
                    <a:pt x="147" y="4"/>
                  </a:lnTo>
                  <a:lnTo>
                    <a:pt x="134" y="2"/>
                  </a:lnTo>
                  <a:lnTo>
                    <a:pt x="120" y="1"/>
                  </a:lnTo>
                  <a:lnTo>
                    <a:pt x="107" y="0"/>
                  </a:lnTo>
                  <a:lnTo>
                    <a:pt x="95" y="1"/>
                  </a:lnTo>
                  <a:lnTo>
                    <a:pt x="81" y="2"/>
                  </a:lnTo>
                  <a:lnTo>
                    <a:pt x="68" y="4"/>
                  </a:lnTo>
                  <a:lnTo>
                    <a:pt x="55" y="8"/>
                  </a:lnTo>
                  <a:lnTo>
                    <a:pt x="42" y="12"/>
                  </a:lnTo>
                  <a:lnTo>
                    <a:pt x="30" y="17"/>
                  </a:lnTo>
                  <a:lnTo>
                    <a:pt x="17" y="24"/>
                  </a:lnTo>
                  <a:lnTo>
                    <a:pt x="7" y="31"/>
                  </a:lnTo>
                  <a:lnTo>
                    <a:pt x="5" y="33"/>
                  </a:lnTo>
                  <a:lnTo>
                    <a:pt x="2" y="35"/>
                  </a:lnTo>
                  <a:lnTo>
                    <a:pt x="1" y="38"/>
                  </a:lnTo>
                  <a:lnTo>
                    <a:pt x="0" y="41"/>
                  </a:lnTo>
                  <a:lnTo>
                    <a:pt x="0" y="43"/>
                  </a:lnTo>
                  <a:lnTo>
                    <a:pt x="0" y="46"/>
                  </a:lnTo>
                  <a:lnTo>
                    <a:pt x="1" y="49"/>
                  </a:lnTo>
                  <a:lnTo>
                    <a:pt x="2" y="52"/>
                  </a:lnTo>
                  <a:lnTo>
                    <a:pt x="5" y="54"/>
                  </a:lnTo>
                  <a:lnTo>
                    <a:pt x="7" y="56"/>
                  </a:lnTo>
                  <a:lnTo>
                    <a:pt x="9" y="57"/>
                  </a:lnTo>
                  <a:lnTo>
                    <a:pt x="12" y="58"/>
                  </a:lnTo>
                  <a:lnTo>
                    <a:pt x="15" y="58"/>
                  </a:lnTo>
                  <a:lnTo>
                    <a:pt x="17" y="58"/>
                  </a:lnTo>
                  <a:lnTo>
                    <a:pt x="21" y="57"/>
                  </a:lnTo>
                  <a:lnTo>
                    <a:pt x="23" y="56"/>
                  </a:lnTo>
                  <a:lnTo>
                    <a:pt x="32" y="49"/>
                  </a:lnTo>
                  <a:lnTo>
                    <a:pt x="43" y="44"/>
                  </a:lnTo>
                  <a:lnTo>
                    <a:pt x="53" y="40"/>
                  </a:lnTo>
                  <a:lnTo>
                    <a:pt x="64" y="37"/>
                  </a:lnTo>
                  <a:lnTo>
                    <a:pt x="74" y="33"/>
                  </a:lnTo>
                  <a:lnTo>
                    <a:pt x="85" y="32"/>
                  </a:lnTo>
                  <a:lnTo>
                    <a:pt x="97" y="30"/>
                  </a:lnTo>
                  <a:lnTo>
                    <a:pt x="107" y="30"/>
                  </a:lnTo>
                  <a:lnTo>
                    <a:pt x="118" y="30"/>
                  </a:lnTo>
                  <a:lnTo>
                    <a:pt x="130" y="32"/>
                  </a:lnTo>
                  <a:lnTo>
                    <a:pt x="141" y="33"/>
                  </a:lnTo>
                  <a:lnTo>
                    <a:pt x="151" y="37"/>
                  </a:lnTo>
                  <a:lnTo>
                    <a:pt x="162" y="40"/>
                  </a:lnTo>
                  <a:lnTo>
                    <a:pt x="172" y="45"/>
                  </a:lnTo>
                  <a:lnTo>
                    <a:pt x="183" y="49"/>
                  </a:lnTo>
                  <a:lnTo>
                    <a:pt x="192" y="56"/>
                  </a:lnTo>
                  <a:lnTo>
                    <a:pt x="195" y="58"/>
                  </a:lnTo>
                  <a:lnTo>
                    <a:pt x="200" y="58"/>
                  </a:lnTo>
                  <a:lnTo>
                    <a:pt x="20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1">
              <a:extLst>
                <a:ext uri="{FF2B5EF4-FFF2-40B4-BE49-F238E27FC236}">
                  <a16:creationId xmlns:a16="http://schemas.microsoft.com/office/drawing/2014/main" id="{C01CB2A4-22C6-4ED1-A89F-84962BEA3CF4}"/>
                </a:ext>
              </a:extLst>
            </p:cNvPr>
            <p:cNvSpPr>
              <a:spLocks/>
            </p:cNvSpPr>
            <p:nvPr/>
          </p:nvSpPr>
          <p:spPr bwMode="auto">
            <a:xfrm>
              <a:off x="5021263" y="844550"/>
              <a:ext cx="96838" cy="23813"/>
            </a:xfrm>
            <a:custGeom>
              <a:avLst/>
              <a:gdLst>
                <a:gd name="T0" fmla="*/ 7 w 307"/>
                <a:gd name="T1" fmla="*/ 46 h 74"/>
                <a:gd name="T2" fmla="*/ 4 w 307"/>
                <a:gd name="T3" fmla="*/ 48 h 74"/>
                <a:gd name="T4" fmla="*/ 2 w 307"/>
                <a:gd name="T5" fmla="*/ 50 h 74"/>
                <a:gd name="T6" fmla="*/ 1 w 307"/>
                <a:gd name="T7" fmla="*/ 53 h 74"/>
                <a:gd name="T8" fmla="*/ 0 w 307"/>
                <a:gd name="T9" fmla="*/ 56 h 74"/>
                <a:gd name="T10" fmla="*/ 0 w 307"/>
                <a:gd name="T11" fmla="*/ 59 h 74"/>
                <a:gd name="T12" fmla="*/ 0 w 307"/>
                <a:gd name="T13" fmla="*/ 62 h 74"/>
                <a:gd name="T14" fmla="*/ 1 w 307"/>
                <a:gd name="T15" fmla="*/ 64 h 74"/>
                <a:gd name="T16" fmla="*/ 3 w 307"/>
                <a:gd name="T17" fmla="*/ 68 h 74"/>
                <a:gd name="T18" fmla="*/ 5 w 307"/>
                <a:gd name="T19" fmla="*/ 70 h 74"/>
                <a:gd name="T20" fmla="*/ 9 w 307"/>
                <a:gd name="T21" fmla="*/ 72 h 74"/>
                <a:gd name="T22" fmla="*/ 12 w 307"/>
                <a:gd name="T23" fmla="*/ 73 h 74"/>
                <a:gd name="T24" fmla="*/ 15 w 307"/>
                <a:gd name="T25" fmla="*/ 74 h 74"/>
                <a:gd name="T26" fmla="*/ 19 w 307"/>
                <a:gd name="T27" fmla="*/ 73 h 74"/>
                <a:gd name="T28" fmla="*/ 24 w 307"/>
                <a:gd name="T29" fmla="*/ 71 h 74"/>
                <a:gd name="T30" fmla="*/ 39 w 307"/>
                <a:gd name="T31" fmla="*/ 61 h 74"/>
                <a:gd name="T32" fmla="*/ 54 w 307"/>
                <a:gd name="T33" fmla="*/ 53 h 74"/>
                <a:gd name="T34" fmla="*/ 70 w 307"/>
                <a:gd name="T35" fmla="*/ 46 h 74"/>
                <a:gd name="T36" fmla="*/ 86 w 307"/>
                <a:gd name="T37" fmla="*/ 40 h 74"/>
                <a:gd name="T38" fmla="*/ 103 w 307"/>
                <a:gd name="T39" fmla="*/ 35 h 74"/>
                <a:gd name="T40" fmla="*/ 119 w 307"/>
                <a:gd name="T41" fmla="*/ 32 h 74"/>
                <a:gd name="T42" fmla="*/ 136 w 307"/>
                <a:gd name="T43" fmla="*/ 31 h 74"/>
                <a:gd name="T44" fmla="*/ 153 w 307"/>
                <a:gd name="T45" fmla="*/ 30 h 74"/>
                <a:gd name="T46" fmla="*/ 171 w 307"/>
                <a:gd name="T47" fmla="*/ 31 h 74"/>
                <a:gd name="T48" fmla="*/ 188 w 307"/>
                <a:gd name="T49" fmla="*/ 32 h 74"/>
                <a:gd name="T50" fmla="*/ 204 w 307"/>
                <a:gd name="T51" fmla="*/ 35 h 74"/>
                <a:gd name="T52" fmla="*/ 221 w 307"/>
                <a:gd name="T53" fmla="*/ 40 h 74"/>
                <a:gd name="T54" fmla="*/ 237 w 307"/>
                <a:gd name="T55" fmla="*/ 46 h 74"/>
                <a:gd name="T56" fmla="*/ 253 w 307"/>
                <a:gd name="T57" fmla="*/ 53 h 74"/>
                <a:gd name="T58" fmla="*/ 268 w 307"/>
                <a:gd name="T59" fmla="*/ 61 h 74"/>
                <a:gd name="T60" fmla="*/ 283 w 307"/>
                <a:gd name="T61" fmla="*/ 71 h 74"/>
                <a:gd name="T62" fmla="*/ 285 w 307"/>
                <a:gd name="T63" fmla="*/ 72 h 74"/>
                <a:gd name="T64" fmla="*/ 289 w 307"/>
                <a:gd name="T65" fmla="*/ 73 h 74"/>
                <a:gd name="T66" fmla="*/ 292 w 307"/>
                <a:gd name="T67" fmla="*/ 74 h 74"/>
                <a:gd name="T68" fmla="*/ 294 w 307"/>
                <a:gd name="T69" fmla="*/ 73 h 74"/>
                <a:gd name="T70" fmla="*/ 297 w 307"/>
                <a:gd name="T71" fmla="*/ 73 h 74"/>
                <a:gd name="T72" fmla="*/ 299 w 307"/>
                <a:gd name="T73" fmla="*/ 71 h 74"/>
                <a:gd name="T74" fmla="*/ 301 w 307"/>
                <a:gd name="T75" fmla="*/ 70 h 74"/>
                <a:gd name="T76" fmla="*/ 304 w 307"/>
                <a:gd name="T77" fmla="*/ 68 h 74"/>
                <a:gd name="T78" fmla="*/ 306 w 307"/>
                <a:gd name="T79" fmla="*/ 64 h 74"/>
                <a:gd name="T80" fmla="*/ 307 w 307"/>
                <a:gd name="T81" fmla="*/ 62 h 74"/>
                <a:gd name="T82" fmla="*/ 307 w 307"/>
                <a:gd name="T83" fmla="*/ 59 h 74"/>
                <a:gd name="T84" fmla="*/ 307 w 307"/>
                <a:gd name="T85" fmla="*/ 56 h 74"/>
                <a:gd name="T86" fmla="*/ 306 w 307"/>
                <a:gd name="T87" fmla="*/ 54 h 74"/>
                <a:gd name="T88" fmla="*/ 305 w 307"/>
                <a:gd name="T89" fmla="*/ 50 h 74"/>
                <a:gd name="T90" fmla="*/ 303 w 307"/>
                <a:gd name="T91" fmla="*/ 48 h 74"/>
                <a:gd name="T92" fmla="*/ 300 w 307"/>
                <a:gd name="T93" fmla="*/ 46 h 74"/>
                <a:gd name="T94" fmla="*/ 283 w 307"/>
                <a:gd name="T95" fmla="*/ 35 h 74"/>
                <a:gd name="T96" fmla="*/ 266 w 307"/>
                <a:gd name="T97" fmla="*/ 26 h 74"/>
                <a:gd name="T98" fmla="*/ 248 w 307"/>
                <a:gd name="T99" fmla="*/ 18 h 74"/>
                <a:gd name="T100" fmla="*/ 230 w 307"/>
                <a:gd name="T101" fmla="*/ 12 h 74"/>
                <a:gd name="T102" fmla="*/ 211 w 307"/>
                <a:gd name="T103" fmla="*/ 6 h 74"/>
                <a:gd name="T104" fmla="*/ 192 w 307"/>
                <a:gd name="T105" fmla="*/ 3 h 74"/>
                <a:gd name="T106" fmla="*/ 173 w 307"/>
                <a:gd name="T107" fmla="*/ 0 h 74"/>
                <a:gd name="T108" fmla="*/ 153 w 307"/>
                <a:gd name="T109" fmla="*/ 0 h 74"/>
                <a:gd name="T110" fmla="*/ 134 w 307"/>
                <a:gd name="T111" fmla="*/ 1 h 74"/>
                <a:gd name="T112" fmla="*/ 115 w 307"/>
                <a:gd name="T113" fmla="*/ 3 h 74"/>
                <a:gd name="T114" fmla="*/ 96 w 307"/>
                <a:gd name="T115" fmla="*/ 6 h 74"/>
                <a:gd name="T116" fmla="*/ 77 w 307"/>
                <a:gd name="T117" fmla="*/ 12 h 74"/>
                <a:gd name="T118" fmla="*/ 59 w 307"/>
                <a:gd name="T119" fmla="*/ 18 h 74"/>
                <a:gd name="T120" fmla="*/ 41 w 307"/>
                <a:gd name="T121" fmla="*/ 26 h 74"/>
                <a:gd name="T122" fmla="*/ 24 w 307"/>
                <a:gd name="T123" fmla="*/ 35 h 74"/>
                <a:gd name="T124" fmla="*/ 7 w 307"/>
                <a:gd name="T125"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4">
                  <a:moveTo>
                    <a:pt x="7" y="46"/>
                  </a:moveTo>
                  <a:lnTo>
                    <a:pt x="4" y="48"/>
                  </a:lnTo>
                  <a:lnTo>
                    <a:pt x="2" y="50"/>
                  </a:lnTo>
                  <a:lnTo>
                    <a:pt x="1" y="53"/>
                  </a:lnTo>
                  <a:lnTo>
                    <a:pt x="0" y="56"/>
                  </a:lnTo>
                  <a:lnTo>
                    <a:pt x="0" y="59"/>
                  </a:lnTo>
                  <a:lnTo>
                    <a:pt x="0" y="62"/>
                  </a:lnTo>
                  <a:lnTo>
                    <a:pt x="1" y="64"/>
                  </a:lnTo>
                  <a:lnTo>
                    <a:pt x="3" y="68"/>
                  </a:lnTo>
                  <a:lnTo>
                    <a:pt x="5" y="70"/>
                  </a:lnTo>
                  <a:lnTo>
                    <a:pt x="9" y="72"/>
                  </a:lnTo>
                  <a:lnTo>
                    <a:pt x="12" y="73"/>
                  </a:lnTo>
                  <a:lnTo>
                    <a:pt x="15" y="74"/>
                  </a:lnTo>
                  <a:lnTo>
                    <a:pt x="19" y="73"/>
                  </a:lnTo>
                  <a:lnTo>
                    <a:pt x="24" y="71"/>
                  </a:lnTo>
                  <a:lnTo>
                    <a:pt x="39" y="61"/>
                  </a:lnTo>
                  <a:lnTo>
                    <a:pt x="54" y="53"/>
                  </a:lnTo>
                  <a:lnTo>
                    <a:pt x="70" y="46"/>
                  </a:lnTo>
                  <a:lnTo>
                    <a:pt x="86" y="40"/>
                  </a:lnTo>
                  <a:lnTo>
                    <a:pt x="103" y="35"/>
                  </a:lnTo>
                  <a:lnTo>
                    <a:pt x="119" y="32"/>
                  </a:lnTo>
                  <a:lnTo>
                    <a:pt x="136" y="31"/>
                  </a:lnTo>
                  <a:lnTo>
                    <a:pt x="153" y="30"/>
                  </a:lnTo>
                  <a:lnTo>
                    <a:pt x="171" y="31"/>
                  </a:lnTo>
                  <a:lnTo>
                    <a:pt x="188" y="32"/>
                  </a:lnTo>
                  <a:lnTo>
                    <a:pt x="204" y="35"/>
                  </a:lnTo>
                  <a:lnTo>
                    <a:pt x="221" y="40"/>
                  </a:lnTo>
                  <a:lnTo>
                    <a:pt x="237" y="46"/>
                  </a:lnTo>
                  <a:lnTo>
                    <a:pt x="253" y="53"/>
                  </a:lnTo>
                  <a:lnTo>
                    <a:pt x="268" y="61"/>
                  </a:lnTo>
                  <a:lnTo>
                    <a:pt x="283" y="71"/>
                  </a:lnTo>
                  <a:lnTo>
                    <a:pt x="285" y="72"/>
                  </a:lnTo>
                  <a:lnTo>
                    <a:pt x="289" y="73"/>
                  </a:lnTo>
                  <a:lnTo>
                    <a:pt x="292" y="74"/>
                  </a:lnTo>
                  <a:lnTo>
                    <a:pt x="294" y="73"/>
                  </a:lnTo>
                  <a:lnTo>
                    <a:pt x="297" y="73"/>
                  </a:lnTo>
                  <a:lnTo>
                    <a:pt x="299" y="71"/>
                  </a:lnTo>
                  <a:lnTo>
                    <a:pt x="301" y="70"/>
                  </a:lnTo>
                  <a:lnTo>
                    <a:pt x="304" y="68"/>
                  </a:lnTo>
                  <a:lnTo>
                    <a:pt x="306" y="64"/>
                  </a:lnTo>
                  <a:lnTo>
                    <a:pt x="307" y="62"/>
                  </a:lnTo>
                  <a:lnTo>
                    <a:pt x="307" y="59"/>
                  </a:lnTo>
                  <a:lnTo>
                    <a:pt x="307" y="56"/>
                  </a:lnTo>
                  <a:lnTo>
                    <a:pt x="306" y="54"/>
                  </a:lnTo>
                  <a:lnTo>
                    <a:pt x="305" y="50"/>
                  </a:lnTo>
                  <a:lnTo>
                    <a:pt x="303" y="48"/>
                  </a:lnTo>
                  <a:lnTo>
                    <a:pt x="300" y="46"/>
                  </a:lnTo>
                  <a:lnTo>
                    <a:pt x="283" y="35"/>
                  </a:lnTo>
                  <a:lnTo>
                    <a:pt x="266" y="26"/>
                  </a:lnTo>
                  <a:lnTo>
                    <a:pt x="248" y="18"/>
                  </a:lnTo>
                  <a:lnTo>
                    <a:pt x="230" y="12"/>
                  </a:lnTo>
                  <a:lnTo>
                    <a:pt x="211" y="6"/>
                  </a:lnTo>
                  <a:lnTo>
                    <a:pt x="192" y="3"/>
                  </a:lnTo>
                  <a:lnTo>
                    <a:pt x="173" y="0"/>
                  </a:lnTo>
                  <a:lnTo>
                    <a:pt x="153" y="0"/>
                  </a:lnTo>
                  <a:lnTo>
                    <a:pt x="134" y="1"/>
                  </a:lnTo>
                  <a:lnTo>
                    <a:pt x="115" y="3"/>
                  </a:lnTo>
                  <a:lnTo>
                    <a:pt x="96" y="6"/>
                  </a:lnTo>
                  <a:lnTo>
                    <a:pt x="77" y="12"/>
                  </a:lnTo>
                  <a:lnTo>
                    <a:pt x="59" y="18"/>
                  </a:lnTo>
                  <a:lnTo>
                    <a:pt x="41" y="26"/>
                  </a:lnTo>
                  <a:lnTo>
                    <a:pt x="24" y="35"/>
                  </a:lnTo>
                  <a:lnTo>
                    <a:pt x="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122C5CCB-D326-4C2A-B571-0E1EB5C0B2C1}"/>
                </a:ext>
              </a:extLst>
            </p:cNvPr>
            <p:cNvSpPr>
              <a:spLocks/>
            </p:cNvSpPr>
            <p:nvPr/>
          </p:nvSpPr>
          <p:spPr bwMode="auto">
            <a:xfrm>
              <a:off x="5049838" y="901700"/>
              <a:ext cx="39688" cy="14288"/>
            </a:xfrm>
            <a:custGeom>
              <a:avLst/>
              <a:gdLst>
                <a:gd name="T0" fmla="*/ 8 w 125"/>
                <a:gd name="T1" fmla="*/ 15 h 44"/>
                <a:gd name="T2" fmla="*/ 6 w 125"/>
                <a:gd name="T3" fmla="*/ 17 h 44"/>
                <a:gd name="T4" fmla="*/ 4 w 125"/>
                <a:gd name="T5" fmla="*/ 19 h 44"/>
                <a:gd name="T6" fmla="*/ 2 w 125"/>
                <a:gd name="T7" fmla="*/ 23 h 44"/>
                <a:gd name="T8" fmla="*/ 1 w 125"/>
                <a:gd name="T9" fmla="*/ 25 h 44"/>
                <a:gd name="T10" fmla="*/ 0 w 125"/>
                <a:gd name="T11" fmla="*/ 28 h 44"/>
                <a:gd name="T12" fmla="*/ 0 w 125"/>
                <a:gd name="T13" fmla="*/ 31 h 44"/>
                <a:gd name="T14" fmla="*/ 1 w 125"/>
                <a:gd name="T15" fmla="*/ 33 h 44"/>
                <a:gd name="T16" fmla="*/ 2 w 125"/>
                <a:gd name="T17" fmla="*/ 37 h 44"/>
                <a:gd name="T18" fmla="*/ 6 w 125"/>
                <a:gd name="T19" fmla="*/ 40 h 44"/>
                <a:gd name="T20" fmla="*/ 9 w 125"/>
                <a:gd name="T21" fmla="*/ 42 h 44"/>
                <a:gd name="T22" fmla="*/ 12 w 125"/>
                <a:gd name="T23" fmla="*/ 43 h 44"/>
                <a:gd name="T24" fmla="*/ 15 w 125"/>
                <a:gd name="T25" fmla="*/ 44 h 44"/>
                <a:gd name="T26" fmla="*/ 20 w 125"/>
                <a:gd name="T27" fmla="*/ 43 h 44"/>
                <a:gd name="T28" fmla="*/ 24 w 125"/>
                <a:gd name="T29" fmla="*/ 42 h 44"/>
                <a:gd name="T30" fmla="*/ 32 w 125"/>
                <a:gd name="T31" fmla="*/ 37 h 44"/>
                <a:gd name="T32" fmla="*/ 42 w 125"/>
                <a:gd name="T33" fmla="*/ 33 h 44"/>
                <a:gd name="T34" fmla="*/ 53 w 125"/>
                <a:gd name="T35" fmla="*/ 31 h 44"/>
                <a:gd name="T36" fmla="*/ 62 w 125"/>
                <a:gd name="T37" fmla="*/ 30 h 44"/>
                <a:gd name="T38" fmla="*/ 72 w 125"/>
                <a:gd name="T39" fmla="*/ 31 h 44"/>
                <a:gd name="T40" fmla="*/ 83 w 125"/>
                <a:gd name="T41" fmla="*/ 33 h 44"/>
                <a:gd name="T42" fmla="*/ 93 w 125"/>
                <a:gd name="T43" fmla="*/ 37 h 44"/>
                <a:gd name="T44" fmla="*/ 101 w 125"/>
                <a:gd name="T45" fmla="*/ 42 h 44"/>
                <a:gd name="T46" fmla="*/ 104 w 125"/>
                <a:gd name="T47" fmla="*/ 43 h 44"/>
                <a:gd name="T48" fmla="*/ 108 w 125"/>
                <a:gd name="T49" fmla="*/ 43 h 44"/>
                <a:gd name="T50" fmla="*/ 110 w 125"/>
                <a:gd name="T51" fmla="*/ 44 h 44"/>
                <a:gd name="T52" fmla="*/ 113 w 125"/>
                <a:gd name="T53" fmla="*/ 43 h 44"/>
                <a:gd name="T54" fmla="*/ 116 w 125"/>
                <a:gd name="T55" fmla="*/ 42 h 44"/>
                <a:gd name="T56" fmla="*/ 118 w 125"/>
                <a:gd name="T57" fmla="*/ 41 h 44"/>
                <a:gd name="T58" fmla="*/ 120 w 125"/>
                <a:gd name="T59" fmla="*/ 39 h 44"/>
                <a:gd name="T60" fmla="*/ 123 w 125"/>
                <a:gd name="T61" fmla="*/ 37 h 44"/>
                <a:gd name="T62" fmla="*/ 124 w 125"/>
                <a:gd name="T63" fmla="*/ 33 h 44"/>
                <a:gd name="T64" fmla="*/ 125 w 125"/>
                <a:gd name="T65" fmla="*/ 31 h 44"/>
                <a:gd name="T66" fmla="*/ 125 w 125"/>
                <a:gd name="T67" fmla="*/ 28 h 44"/>
                <a:gd name="T68" fmla="*/ 124 w 125"/>
                <a:gd name="T69" fmla="*/ 25 h 44"/>
                <a:gd name="T70" fmla="*/ 123 w 125"/>
                <a:gd name="T71" fmla="*/ 23 h 44"/>
                <a:gd name="T72" fmla="*/ 121 w 125"/>
                <a:gd name="T73" fmla="*/ 19 h 44"/>
                <a:gd name="T74" fmla="*/ 119 w 125"/>
                <a:gd name="T75" fmla="*/ 17 h 44"/>
                <a:gd name="T76" fmla="*/ 117 w 125"/>
                <a:gd name="T77" fmla="*/ 16 h 44"/>
                <a:gd name="T78" fmla="*/ 104 w 125"/>
                <a:gd name="T79" fmla="*/ 9 h 44"/>
                <a:gd name="T80" fmla="*/ 90 w 125"/>
                <a:gd name="T81" fmla="*/ 4 h 44"/>
                <a:gd name="T82" fmla="*/ 76 w 125"/>
                <a:gd name="T83" fmla="*/ 1 h 44"/>
                <a:gd name="T84" fmla="*/ 62 w 125"/>
                <a:gd name="T85" fmla="*/ 0 h 44"/>
                <a:gd name="T86" fmla="*/ 49 w 125"/>
                <a:gd name="T87" fmla="*/ 1 h 44"/>
                <a:gd name="T88" fmla="*/ 35 w 125"/>
                <a:gd name="T89" fmla="*/ 4 h 44"/>
                <a:gd name="T90" fmla="*/ 21 w 125"/>
                <a:gd name="T91" fmla="*/ 9 h 44"/>
                <a:gd name="T92" fmla="*/ 8 w 125"/>
                <a:gd name="T93" fmla="*/ 16 h 44"/>
                <a:gd name="T94" fmla="*/ 8 w 125"/>
                <a:gd name="T9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 h="44">
                  <a:moveTo>
                    <a:pt x="8" y="15"/>
                  </a:moveTo>
                  <a:lnTo>
                    <a:pt x="6" y="17"/>
                  </a:lnTo>
                  <a:lnTo>
                    <a:pt x="4" y="19"/>
                  </a:lnTo>
                  <a:lnTo>
                    <a:pt x="2" y="23"/>
                  </a:lnTo>
                  <a:lnTo>
                    <a:pt x="1" y="25"/>
                  </a:lnTo>
                  <a:lnTo>
                    <a:pt x="0" y="28"/>
                  </a:lnTo>
                  <a:lnTo>
                    <a:pt x="0" y="31"/>
                  </a:lnTo>
                  <a:lnTo>
                    <a:pt x="1" y="33"/>
                  </a:lnTo>
                  <a:lnTo>
                    <a:pt x="2" y="37"/>
                  </a:lnTo>
                  <a:lnTo>
                    <a:pt x="6" y="40"/>
                  </a:lnTo>
                  <a:lnTo>
                    <a:pt x="9" y="42"/>
                  </a:lnTo>
                  <a:lnTo>
                    <a:pt x="12" y="43"/>
                  </a:lnTo>
                  <a:lnTo>
                    <a:pt x="15" y="44"/>
                  </a:lnTo>
                  <a:lnTo>
                    <a:pt x="20" y="43"/>
                  </a:lnTo>
                  <a:lnTo>
                    <a:pt x="24" y="42"/>
                  </a:lnTo>
                  <a:lnTo>
                    <a:pt x="32" y="37"/>
                  </a:lnTo>
                  <a:lnTo>
                    <a:pt x="42" y="33"/>
                  </a:lnTo>
                  <a:lnTo>
                    <a:pt x="53" y="31"/>
                  </a:lnTo>
                  <a:lnTo>
                    <a:pt x="62" y="30"/>
                  </a:lnTo>
                  <a:lnTo>
                    <a:pt x="72" y="31"/>
                  </a:lnTo>
                  <a:lnTo>
                    <a:pt x="83" y="33"/>
                  </a:lnTo>
                  <a:lnTo>
                    <a:pt x="93" y="37"/>
                  </a:lnTo>
                  <a:lnTo>
                    <a:pt x="101" y="42"/>
                  </a:lnTo>
                  <a:lnTo>
                    <a:pt x="104" y="43"/>
                  </a:lnTo>
                  <a:lnTo>
                    <a:pt x="108" y="43"/>
                  </a:lnTo>
                  <a:lnTo>
                    <a:pt x="110" y="44"/>
                  </a:lnTo>
                  <a:lnTo>
                    <a:pt x="113" y="43"/>
                  </a:lnTo>
                  <a:lnTo>
                    <a:pt x="116" y="42"/>
                  </a:lnTo>
                  <a:lnTo>
                    <a:pt x="118" y="41"/>
                  </a:lnTo>
                  <a:lnTo>
                    <a:pt x="120" y="39"/>
                  </a:lnTo>
                  <a:lnTo>
                    <a:pt x="123" y="37"/>
                  </a:lnTo>
                  <a:lnTo>
                    <a:pt x="124" y="33"/>
                  </a:lnTo>
                  <a:lnTo>
                    <a:pt x="125" y="31"/>
                  </a:lnTo>
                  <a:lnTo>
                    <a:pt x="125" y="28"/>
                  </a:lnTo>
                  <a:lnTo>
                    <a:pt x="124" y="25"/>
                  </a:lnTo>
                  <a:lnTo>
                    <a:pt x="123" y="23"/>
                  </a:lnTo>
                  <a:lnTo>
                    <a:pt x="121" y="19"/>
                  </a:lnTo>
                  <a:lnTo>
                    <a:pt x="119" y="17"/>
                  </a:lnTo>
                  <a:lnTo>
                    <a:pt x="117" y="16"/>
                  </a:lnTo>
                  <a:lnTo>
                    <a:pt x="104" y="9"/>
                  </a:lnTo>
                  <a:lnTo>
                    <a:pt x="90" y="4"/>
                  </a:lnTo>
                  <a:lnTo>
                    <a:pt x="76" y="1"/>
                  </a:lnTo>
                  <a:lnTo>
                    <a:pt x="62" y="0"/>
                  </a:lnTo>
                  <a:lnTo>
                    <a:pt x="49" y="1"/>
                  </a:lnTo>
                  <a:lnTo>
                    <a:pt x="35" y="4"/>
                  </a:lnTo>
                  <a:lnTo>
                    <a:pt x="21" y="9"/>
                  </a:lnTo>
                  <a:lnTo>
                    <a:pt x="8" y="16"/>
                  </a:ln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48">
            <a:extLst>
              <a:ext uri="{FF2B5EF4-FFF2-40B4-BE49-F238E27FC236}">
                <a16:creationId xmlns:a16="http://schemas.microsoft.com/office/drawing/2014/main" id="{7E291EF8-8DFB-4E89-938A-2D1B5BC32FEC}"/>
              </a:ext>
            </a:extLst>
          </p:cNvPr>
          <p:cNvSpPr>
            <a:spLocks noEditPoints="1"/>
          </p:cNvSpPr>
          <p:nvPr/>
        </p:nvSpPr>
        <p:spPr bwMode="auto">
          <a:xfrm>
            <a:off x="7323292" y="3335065"/>
            <a:ext cx="285750" cy="236538"/>
          </a:xfrm>
          <a:custGeom>
            <a:avLst/>
            <a:gdLst>
              <a:gd name="T0" fmla="*/ 855 w 900"/>
              <a:gd name="T1" fmla="*/ 363 h 748"/>
              <a:gd name="T2" fmla="*/ 810 w 900"/>
              <a:gd name="T3" fmla="*/ 373 h 748"/>
              <a:gd name="T4" fmla="*/ 849 w 900"/>
              <a:gd name="T5" fmla="*/ 261 h 748"/>
              <a:gd name="T6" fmla="*/ 870 w 900"/>
              <a:gd name="T7" fmla="*/ 299 h 748"/>
              <a:gd name="T8" fmla="*/ 682 w 900"/>
              <a:gd name="T9" fmla="*/ 548 h 748"/>
              <a:gd name="T10" fmla="*/ 550 w 900"/>
              <a:gd name="T11" fmla="*/ 497 h 748"/>
              <a:gd name="T12" fmla="*/ 382 w 900"/>
              <a:gd name="T13" fmla="*/ 461 h 748"/>
              <a:gd name="T14" fmla="*/ 383 w 900"/>
              <a:gd name="T15" fmla="*/ 166 h 748"/>
              <a:gd name="T16" fmla="*/ 552 w 900"/>
              <a:gd name="T17" fmla="*/ 133 h 748"/>
              <a:gd name="T18" fmla="*/ 685 w 900"/>
              <a:gd name="T19" fmla="*/ 83 h 748"/>
              <a:gd name="T20" fmla="*/ 780 w 900"/>
              <a:gd name="T21" fmla="*/ 595 h 748"/>
              <a:gd name="T22" fmla="*/ 83 w 900"/>
              <a:gd name="T23" fmla="*/ 442 h 748"/>
              <a:gd name="T24" fmla="*/ 49 w 900"/>
              <a:gd name="T25" fmla="*/ 417 h 748"/>
              <a:gd name="T26" fmla="*/ 32 w 900"/>
              <a:gd name="T27" fmla="*/ 378 h 748"/>
              <a:gd name="T28" fmla="*/ 32 w 900"/>
              <a:gd name="T29" fmla="*/ 264 h 748"/>
              <a:gd name="T30" fmla="*/ 48 w 900"/>
              <a:gd name="T31" fmla="*/ 219 h 748"/>
              <a:gd name="T32" fmla="*/ 82 w 900"/>
              <a:gd name="T33" fmla="*/ 187 h 748"/>
              <a:gd name="T34" fmla="*/ 165 w 900"/>
              <a:gd name="T35" fmla="*/ 179 h 748"/>
              <a:gd name="T36" fmla="*/ 270 w 900"/>
              <a:gd name="T37" fmla="*/ 450 h 748"/>
              <a:gd name="T38" fmla="*/ 120 w 900"/>
              <a:gd name="T39" fmla="*/ 448 h 748"/>
              <a:gd name="T40" fmla="*/ 808 w 900"/>
              <a:gd name="T41" fmla="*/ 8 h 748"/>
              <a:gd name="T42" fmla="*/ 792 w 900"/>
              <a:gd name="T43" fmla="*/ 0 h 748"/>
              <a:gd name="T44" fmla="*/ 638 w 900"/>
              <a:gd name="T45" fmla="*/ 72 h 748"/>
              <a:gd name="T46" fmla="*/ 464 w 900"/>
              <a:gd name="T47" fmla="*/ 122 h 748"/>
              <a:gd name="T48" fmla="*/ 225 w 900"/>
              <a:gd name="T49" fmla="*/ 148 h 748"/>
              <a:gd name="T50" fmla="*/ 85 w 900"/>
              <a:gd name="T51" fmla="*/ 154 h 748"/>
              <a:gd name="T52" fmla="*/ 35 w 900"/>
              <a:gd name="T53" fmla="*/ 187 h 748"/>
              <a:gd name="T54" fmla="*/ 5 w 900"/>
              <a:gd name="T55" fmla="*/ 243 h 748"/>
              <a:gd name="T56" fmla="*/ 1 w 900"/>
              <a:gd name="T57" fmla="*/ 371 h 748"/>
              <a:gd name="T58" fmla="*/ 19 w 900"/>
              <a:gd name="T59" fmla="*/ 427 h 748"/>
              <a:gd name="T60" fmla="*/ 61 w 900"/>
              <a:gd name="T61" fmla="*/ 464 h 748"/>
              <a:gd name="T62" fmla="*/ 120 w 900"/>
              <a:gd name="T63" fmla="*/ 478 h 748"/>
              <a:gd name="T64" fmla="*/ 270 w 900"/>
              <a:gd name="T65" fmla="*/ 480 h 748"/>
              <a:gd name="T66" fmla="*/ 288 w 900"/>
              <a:gd name="T67" fmla="*/ 584 h 748"/>
              <a:gd name="T68" fmla="*/ 335 w 900"/>
              <a:gd name="T69" fmla="*/ 672 h 748"/>
              <a:gd name="T70" fmla="*/ 408 w 900"/>
              <a:gd name="T71" fmla="*/ 737 h 748"/>
              <a:gd name="T72" fmla="*/ 439 w 900"/>
              <a:gd name="T73" fmla="*/ 746 h 748"/>
              <a:gd name="T74" fmla="*/ 446 w 900"/>
              <a:gd name="T75" fmla="*/ 731 h 748"/>
              <a:gd name="T76" fmla="*/ 438 w 900"/>
              <a:gd name="T77" fmla="*/ 719 h 748"/>
              <a:gd name="T78" fmla="*/ 370 w 900"/>
              <a:gd name="T79" fmla="*/ 666 h 748"/>
              <a:gd name="T80" fmla="*/ 323 w 900"/>
              <a:gd name="T81" fmla="*/ 592 h 748"/>
              <a:gd name="T82" fmla="*/ 301 w 900"/>
              <a:gd name="T83" fmla="*/ 502 h 748"/>
              <a:gd name="T84" fmla="*/ 448 w 900"/>
              <a:gd name="T85" fmla="*/ 503 h 748"/>
              <a:gd name="T86" fmla="*/ 595 w 900"/>
              <a:gd name="T87" fmla="*/ 543 h 748"/>
              <a:gd name="T88" fmla="*/ 761 w 900"/>
              <a:gd name="T89" fmla="*/ 619 h 748"/>
              <a:gd name="T90" fmla="*/ 802 w 900"/>
              <a:gd name="T91" fmla="*/ 632 h 748"/>
              <a:gd name="T92" fmla="*/ 810 w 900"/>
              <a:gd name="T93" fmla="*/ 403 h 748"/>
              <a:gd name="T94" fmla="*/ 854 w 900"/>
              <a:gd name="T95" fmla="*/ 398 h 748"/>
              <a:gd name="T96" fmla="*/ 883 w 900"/>
              <a:gd name="T97" fmla="*/ 379 h 748"/>
              <a:gd name="T98" fmla="*/ 897 w 900"/>
              <a:gd name="T99" fmla="*/ 350 h 748"/>
              <a:gd name="T100" fmla="*/ 897 w 900"/>
              <a:gd name="T101" fmla="*/ 284 h 748"/>
              <a:gd name="T102" fmla="*/ 881 w 900"/>
              <a:gd name="T103" fmla="*/ 251 h 748"/>
              <a:gd name="T104" fmla="*/ 853 w 900"/>
              <a:gd name="T105" fmla="*/ 22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748">
                <a:moveTo>
                  <a:pt x="870" y="336"/>
                </a:moveTo>
                <a:lnTo>
                  <a:pt x="869" y="345"/>
                </a:lnTo>
                <a:lnTo>
                  <a:pt x="865" y="352"/>
                </a:lnTo>
                <a:lnTo>
                  <a:pt x="861" y="357"/>
                </a:lnTo>
                <a:lnTo>
                  <a:pt x="855" y="363"/>
                </a:lnTo>
                <a:lnTo>
                  <a:pt x="848" y="367"/>
                </a:lnTo>
                <a:lnTo>
                  <a:pt x="841" y="370"/>
                </a:lnTo>
                <a:lnTo>
                  <a:pt x="832" y="372"/>
                </a:lnTo>
                <a:lnTo>
                  <a:pt x="825" y="373"/>
                </a:lnTo>
                <a:lnTo>
                  <a:pt x="810" y="373"/>
                </a:lnTo>
                <a:lnTo>
                  <a:pt x="810" y="254"/>
                </a:lnTo>
                <a:lnTo>
                  <a:pt x="825" y="254"/>
                </a:lnTo>
                <a:lnTo>
                  <a:pt x="833" y="254"/>
                </a:lnTo>
                <a:lnTo>
                  <a:pt x="841" y="257"/>
                </a:lnTo>
                <a:lnTo>
                  <a:pt x="849" y="261"/>
                </a:lnTo>
                <a:lnTo>
                  <a:pt x="856" y="267"/>
                </a:lnTo>
                <a:lnTo>
                  <a:pt x="861" y="274"/>
                </a:lnTo>
                <a:lnTo>
                  <a:pt x="865" y="281"/>
                </a:lnTo>
                <a:lnTo>
                  <a:pt x="869" y="290"/>
                </a:lnTo>
                <a:lnTo>
                  <a:pt x="870" y="299"/>
                </a:lnTo>
                <a:lnTo>
                  <a:pt x="870" y="336"/>
                </a:lnTo>
                <a:close/>
                <a:moveTo>
                  <a:pt x="780" y="595"/>
                </a:moveTo>
                <a:lnTo>
                  <a:pt x="774" y="593"/>
                </a:lnTo>
                <a:lnTo>
                  <a:pt x="730" y="570"/>
                </a:lnTo>
                <a:lnTo>
                  <a:pt x="682" y="548"/>
                </a:lnTo>
                <a:lnTo>
                  <a:pt x="658" y="537"/>
                </a:lnTo>
                <a:lnTo>
                  <a:pt x="632" y="526"/>
                </a:lnTo>
                <a:lnTo>
                  <a:pt x="607" y="517"/>
                </a:lnTo>
                <a:lnTo>
                  <a:pt x="579" y="507"/>
                </a:lnTo>
                <a:lnTo>
                  <a:pt x="550" y="497"/>
                </a:lnTo>
                <a:lnTo>
                  <a:pt x="520" y="489"/>
                </a:lnTo>
                <a:lnTo>
                  <a:pt x="488" y="480"/>
                </a:lnTo>
                <a:lnTo>
                  <a:pt x="455" y="474"/>
                </a:lnTo>
                <a:lnTo>
                  <a:pt x="419" y="468"/>
                </a:lnTo>
                <a:lnTo>
                  <a:pt x="382" y="461"/>
                </a:lnTo>
                <a:lnTo>
                  <a:pt x="342" y="457"/>
                </a:lnTo>
                <a:lnTo>
                  <a:pt x="300" y="453"/>
                </a:lnTo>
                <a:lnTo>
                  <a:pt x="300" y="174"/>
                </a:lnTo>
                <a:lnTo>
                  <a:pt x="342" y="170"/>
                </a:lnTo>
                <a:lnTo>
                  <a:pt x="383" y="166"/>
                </a:lnTo>
                <a:lnTo>
                  <a:pt x="420" y="161"/>
                </a:lnTo>
                <a:lnTo>
                  <a:pt x="456" y="155"/>
                </a:lnTo>
                <a:lnTo>
                  <a:pt x="490" y="148"/>
                </a:lnTo>
                <a:lnTo>
                  <a:pt x="521" y="140"/>
                </a:lnTo>
                <a:lnTo>
                  <a:pt x="552" y="133"/>
                </a:lnTo>
                <a:lnTo>
                  <a:pt x="581" y="123"/>
                </a:lnTo>
                <a:lnTo>
                  <a:pt x="609" y="115"/>
                </a:lnTo>
                <a:lnTo>
                  <a:pt x="634" y="105"/>
                </a:lnTo>
                <a:lnTo>
                  <a:pt x="660" y="94"/>
                </a:lnTo>
                <a:lnTo>
                  <a:pt x="685" y="83"/>
                </a:lnTo>
                <a:lnTo>
                  <a:pt x="733" y="62"/>
                </a:lnTo>
                <a:lnTo>
                  <a:pt x="780" y="39"/>
                </a:lnTo>
                <a:lnTo>
                  <a:pt x="780" y="239"/>
                </a:lnTo>
                <a:lnTo>
                  <a:pt x="780" y="388"/>
                </a:lnTo>
                <a:lnTo>
                  <a:pt x="780" y="595"/>
                </a:lnTo>
                <a:close/>
                <a:moveTo>
                  <a:pt x="120" y="448"/>
                </a:moveTo>
                <a:lnTo>
                  <a:pt x="110" y="447"/>
                </a:lnTo>
                <a:lnTo>
                  <a:pt x="101" y="446"/>
                </a:lnTo>
                <a:lnTo>
                  <a:pt x="92" y="444"/>
                </a:lnTo>
                <a:lnTo>
                  <a:pt x="83" y="442"/>
                </a:lnTo>
                <a:lnTo>
                  <a:pt x="75" y="438"/>
                </a:lnTo>
                <a:lnTo>
                  <a:pt x="67" y="434"/>
                </a:lnTo>
                <a:lnTo>
                  <a:pt x="61" y="429"/>
                </a:lnTo>
                <a:lnTo>
                  <a:pt x="55" y="424"/>
                </a:lnTo>
                <a:lnTo>
                  <a:pt x="49" y="417"/>
                </a:lnTo>
                <a:lnTo>
                  <a:pt x="44" y="411"/>
                </a:lnTo>
                <a:lnTo>
                  <a:pt x="40" y="403"/>
                </a:lnTo>
                <a:lnTo>
                  <a:pt x="36" y="395"/>
                </a:lnTo>
                <a:lnTo>
                  <a:pt x="34" y="386"/>
                </a:lnTo>
                <a:lnTo>
                  <a:pt x="32" y="378"/>
                </a:lnTo>
                <a:lnTo>
                  <a:pt x="31" y="368"/>
                </a:lnTo>
                <a:lnTo>
                  <a:pt x="30" y="358"/>
                </a:lnTo>
                <a:lnTo>
                  <a:pt x="30" y="284"/>
                </a:lnTo>
                <a:lnTo>
                  <a:pt x="31" y="274"/>
                </a:lnTo>
                <a:lnTo>
                  <a:pt x="32" y="264"/>
                </a:lnTo>
                <a:lnTo>
                  <a:pt x="33" y="255"/>
                </a:lnTo>
                <a:lnTo>
                  <a:pt x="36" y="245"/>
                </a:lnTo>
                <a:lnTo>
                  <a:pt x="40" y="236"/>
                </a:lnTo>
                <a:lnTo>
                  <a:pt x="44" y="227"/>
                </a:lnTo>
                <a:lnTo>
                  <a:pt x="48" y="219"/>
                </a:lnTo>
                <a:lnTo>
                  <a:pt x="55" y="212"/>
                </a:lnTo>
                <a:lnTo>
                  <a:pt x="60" y="204"/>
                </a:lnTo>
                <a:lnTo>
                  <a:pt x="67" y="198"/>
                </a:lnTo>
                <a:lnTo>
                  <a:pt x="74" y="193"/>
                </a:lnTo>
                <a:lnTo>
                  <a:pt x="82" y="187"/>
                </a:lnTo>
                <a:lnTo>
                  <a:pt x="91" y="183"/>
                </a:lnTo>
                <a:lnTo>
                  <a:pt x="101" y="181"/>
                </a:lnTo>
                <a:lnTo>
                  <a:pt x="110" y="179"/>
                </a:lnTo>
                <a:lnTo>
                  <a:pt x="120" y="179"/>
                </a:lnTo>
                <a:lnTo>
                  <a:pt x="165" y="179"/>
                </a:lnTo>
                <a:lnTo>
                  <a:pt x="193" y="178"/>
                </a:lnTo>
                <a:lnTo>
                  <a:pt x="219" y="178"/>
                </a:lnTo>
                <a:lnTo>
                  <a:pt x="245" y="177"/>
                </a:lnTo>
                <a:lnTo>
                  <a:pt x="270" y="175"/>
                </a:lnTo>
                <a:lnTo>
                  <a:pt x="270" y="450"/>
                </a:lnTo>
                <a:lnTo>
                  <a:pt x="245" y="449"/>
                </a:lnTo>
                <a:lnTo>
                  <a:pt x="219" y="448"/>
                </a:lnTo>
                <a:lnTo>
                  <a:pt x="193" y="448"/>
                </a:lnTo>
                <a:lnTo>
                  <a:pt x="165" y="448"/>
                </a:lnTo>
                <a:lnTo>
                  <a:pt x="120" y="448"/>
                </a:lnTo>
                <a:close/>
                <a:moveTo>
                  <a:pt x="825" y="224"/>
                </a:moveTo>
                <a:lnTo>
                  <a:pt x="810" y="224"/>
                </a:lnTo>
                <a:lnTo>
                  <a:pt x="810" y="15"/>
                </a:lnTo>
                <a:lnTo>
                  <a:pt x="809" y="11"/>
                </a:lnTo>
                <a:lnTo>
                  <a:pt x="808" y="8"/>
                </a:lnTo>
                <a:lnTo>
                  <a:pt x="805" y="4"/>
                </a:lnTo>
                <a:lnTo>
                  <a:pt x="802" y="2"/>
                </a:lnTo>
                <a:lnTo>
                  <a:pt x="799" y="0"/>
                </a:lnTo>
                <a:lnTo>
                  <a:pt x="795" y="0"/>
                </a:lnTo>
                <a:lnTo>
                  <a:pt x="792" y="0"/>
                </a:lnTo>
                <a:lnTo>
                  <a:pt x="787" y="1"/>
                </a:lnTo>
                <a:lnTo>
                  <a:pt x="779" y="5"/>
                </a:lnTo>
                <a:lnTo>
                  <a:pt x="724" y="33"/>
                </a:lnTo>
                <a:lnTo>
                  <a:pt x="668" y="59"/>
                </a:lnTo>
                <a:lnTo>
                  <a:pt x="638" y="72"/>
                </a:lnTo>
                <a:lnTo>
                  <a:pt x="607" y="83"/>
                </a:lnTo>
                <a:lnTo>
                  <a:pt x="574" y="94"/>
                </a:lnTo>
                <a:lnTo>
                  <a:pt x="539" y="105"/>
                </a:lnTo>
                <a:lnTo>
                  <a:pt x="503" y="113"/>
                </a:lnTo>
                <a:lnTo>
                  <a:pt x="464" y="122"/>
                </a:lnTo>
                <a:lnTo>
                  <a:pt x="423" y="129"/>
                </a:lnTo>
                <a:lnTo>
                  <a:pt x="379" y="136"/>
                </a:lnTo>
                <a:lnTo>
                  <a:pt x="331" y="141"/>
                </a:lnTo>
                <a:lnTo>
                  <a:pt x="279" y="146"/>
                </a:lnTo>
                <a:lnTo>
                  <a:pt x="225" y="148"/>
                </a:lnTo>
                <a:lnTo>
                  <a:pt x="165" y="149"/>
                </a:lnTo>
                <a:lnTo>
                  <a:pt x="120" y="149"/>
                </a:lnTo>
                <a:lnTo>
                  <a:pt x="108" y="149"/>
                </a:lnTo>
                <a:lnTo>
                  <a:pt x="95" y="151"/>
                </a:lnTo>
                <a:lnTo>
                  <a:pt x="85" y="154"/>
                </a:lnTo>
                <a:lnTo>
                  <a:pt x="73" y="158"/>
                </a:lnTo>
                <a:lnTo>
                  <a:pt x="62" y="165"/>
                </a:lnTo>
                <a:lnTo>
                  <a:pt x="52" y="171"/>
                </a:lnTo>
                <a:lnTo>
                  <a:pt x="44" y="179"/>
                </a:lnTo>
                <a:lnTo>
                  <a:pt x="35" y="187"/>
                </a:lnTo>
                <a:lnTo>
                  <a:pt x="27" y="197"/>
                </a:lnTo>
                <a:lnTo>
                  <a:pt x="20" y="208"/>
                </a:lnTo>
                <a:lnTo>
                  <a:pt x="15" y="218"/>
                </a:lnTo>
                <a:lnTo>
                  <a:pt x="10" y="230"/>
                </a:lnTo>
                <a:lnTo>
                  <a:pt x="5" y="243"/>
                </a:lnTo>
                <a:lnTo>
                  <a:pt x="2" y="256"/>
                </a:lnTo>
                <a:lnTo>
                  <a:pt x="1" y="270"/>
                </a:lnTo>
                <a:lnTo>
                  <a:pt x="0" y="284"/>
                </a:lnTo>
                <a:lnTo>
                  <a:pt x="0" y="358"/>
                </a:lnTo>
                <a:lnTo>
                  <a:pt x="1" y="371"/>
                </a:lnTo>
                <a:lnTo>
                  <a:pt x="2" y="383"/>
                </a:lnTo>
                <a:lnTo>
                  <a:pt x="5" y="396"/>
                </a:lnTo>
                <a:lnTo>
                  <a:pt x="9" y="407"/>
                </a:lnTo>
                <a:lnTo>
                  <a:pt x="14" y="417"/>
                </a:lnTo>
                <a:lnTo>
                  <a:pt x="19" y="427"/>
                </a:lnTo>
                <a:lnTo>
                  <a:pt x="26" y="436"/>
                </a:lnTo>
                <a:lnTo>
                  <a:pt x="33" y="444"/>
                </a:lnTo>
                <a:lnTo>
                  <a:pt x="42" y="451"/>
                </a:lnTo>
                <a:lnTo>
                  <a:pt x="51" y="459"/>
                </a:lnTo>
                <a:lnTo>
                  <a:pt x="61" y="464"/>
                </a:lnTo>
                <a:lnTo>
                  <a:pt x="72" y="470"/>
                </a:lnTo>
                <a:lnTo>
                  <a:pt x="82" y="473"/>
                </a:lnTo>
                <a:lnTo>
                  <a:pt x="95" y="476"/>
                </a:lnTo>
                <a:lnTo>
                  <a:pt x="107" y="477"/>
                </a:lnTo>
                <a:lnTo>
                  <a:pt x="120" y="478"/>
                </a:lnTo>
                <a:lnTo>
                  <a:pt x="165" y="478"/>
                </a:lnTo>
                <a:lnTo>
                  <a:pt x="193" y="478"/>
                </a:lnTo>
                <a:lnTo>
                  <a:pt x="219" y="478"/>
                </a:lnTo>
                <a:lnTo>
                  <a:pt x="245" y="479"/>
                </a:lnTo>
                <a:lnTo>
                  <a:pt x="270" y="480"/>
                </a:lnTo>
                <a:lnTo>
                  <a:pt x="271" y="502"/>
                </a:lnTo>
                <a:lnTo>
                  <a:pt x="273" y="523"/>
                </a:lnTo>
                <a:lnTo>
                  <a:pt x="277" y="543"/>
                </a:lnTo>
                <a:lnTo>
                  <a:pt x="281" y="564"/>
                </a:lnTo>
                <a:lnTo>
                  <a:pt x="288" y="584"/>
                </a:lnTo>
                <a:lnTo>
                  <a:pt x="295" y="603"/>
                </a:lnTo>
                <a:lnTo>
                  <a:pt x="303" y="622"/>
                </a:lnTo>
                <a:lnTo>
                  <a:pt x="312" y="639"/>
                </a:lnTo>
                <a:lnTo>
                  <a:pt x="323" y="656"/>
                </a:lnTo>
                <a:lnTo>
                  <a:pt x="335" y="672"/>
                </a:lnTo>
                <a:lnTo>
                  <a:pt x="348" y="687"/>
                </a:lnTo>
                <a:lnTo>
                  <a:pt x="362" y="701"/>
                </a:lnTo>
                <a:lnTo>
                  <a:pt x="375" y="715"/>
                </a:lnTo>
                <a:lnTo>
                  <a:pt x="390" y="726"/>
                </a:lnTo>
                <a:lnTo>
                  <a:pt x="408" y="737"/>
                </a:lnTo>
                <a:lnTo>
                  <a:pt x="425" y="746"/>
                </a:lnTo>
                <a:lnTo>
                  <a:pt x="428" y="748"/>
                </a:lnTo>
                <a:lnTo>
                  <a:pt x="431" y="748"/>
                </a:lnTo>
                <a:lnTo>
                  <a:pt x="435" y="747"/>
                </a:lnTo>
                <a:lnTo>
                  <a:pt x="439" y="746"/>
                </a:lnTo>
                <a:lnTo>
                  <a:pt x="442" y="742"/>
                </a:lnTo>
                <a:lnTo>
                  <a:pt x="444" y="739"/>
                </a:lnTo>
                <a:lnTo>
                  <a:pt x="445" y="737"/>
                </a:lnTo>
                <a:lnTo>
                  <a:pt x="446" y="734"/>
                </a:lnTo>
                <a:lnTo>
                  <a:pt x="446" y="731"/>
                </a:lnTo>
                <a:lnTo>
                  <a:pt x="445" y="727"/>
                </a:lnTo>
                <a:lnTo>
                  <a:pt x="444" y="725"/>
                </a:lnTo>
                <a:lnTo>
                  <a:pt x="442" y="723"/>
                </a:lnTo>
                <a:lnTo>
                  <a:pt x="440" y="721"/>
                </a:lnTo>
                <a:lnTo>
                  <a:pt x="438" y="719"/>
                </a:lnTo>
                <a:lnTo>
                  <a:pt x="423" y="711"/>
                </a:lnTo>
                <a:lnTo>
                  <a:pt x="409" y="702"/>
                </a:lnTo>
                <a:lnTo>
                  <a:pt x="395" y="691"/>
                </a:lnTo>
                <a:lnTo>
                  <a:pt x="382" y="679"/>
                </a:lnTo>
                <a:lnTo>
                  <a:pt x="370" y="666"/>
                </a:lnTo>
                <a:lnTo>
                  <a:pt x="359" y="654"/>
                </a:lnTo>
                <a:lnTo>
                  <a:pt x="349" y="639"/>
                </a:lnTo>
                <a:lnTo>
                  <a:pt x="339" y="624"/>
                </a:lnTo>
                <a:lnTo>
                  <a:pt x="331" y="608"/>
                </a:lnTo>
                <a:lnTo>
                  <a:pt x="323" y="592"/>
                </a:lnTo>
                <a:lnTo>
                  <a:pt x="317" y="574"/>
                </a:lnTo>
                <a:lnTo>
                  <a:pt x="311" y="556"/>
                </a:lnTo>
                <a:lnTo>
                  <a:pt x="306" y="539"/>
                </a:lnTo>
                <a:lnTo>
                  <a:pt x="303" y="520"/>
                </a:lnTo>
                <a:lnTo>
                  <a:pt x="301" y="502"/>
                </a:lnTo>
                <a:lnTo>
                  <a:pt x="301" y="482"/>
                </a:lnTo>
                <a:lnTo>
                  <a:pt x="340" y="487"/>
                </a:lnTo>
                <a:lnTo>
                  <a:pt x="379" y="491"/>
                </a:lnTo>
                <a:lnTo>
                  <a:pt x="415" y="496"/>
                </a:lnTo>
                <a:lnTo>
                  <a:pt x="448" y="503"/>
                </a:lnTo>
                <a:lnTo>
                  <a:pt x="480" y="509"/>
                </a:lnTo>
                <a:lnTo>
                  <a:pt x="511" y="517"/>
                </a:lnTo>
                <a:lnTo>
                  <a:pt x="540" y="525"/>
                </a:lnTo>
                <a:lnTo>
                  <a:pt x="568" y="534"/>
                </a:lnTo>
                <a:lnTo>
                  <a:pt x="595" y="543"/>
                </a:lnTo>
                <a:lnTo>
                  <a:pt x="620" y="553"/>
                </a:lnTo>
                <a:lnTo>
                  <a:pt x="645" y="564"/>
                </a:lnTo>
                <a:lnTo>
                  <a:pt x="669" y="574"/>
                </a:lnTo>
                <a:lnTo>
                  <a:pt x="716" y="597"/>
                </a:lnTo>
                <a:lnTo>
                  <a:pt x="761" y="619"/>
                </a:lnTo>
                <a:lnTo>
                  <a:pt x="787" y="632"/>
                </a:lnTo>
                <a:lnTo>
                  <a:pt x="792" y="634"/>
                </a:lnTo>
                <a:lnTo>
                  <a:pt x="795" y="634"/>
                </a:lnTo>
                <a:lnTo>
                  <a:pt x="799" y="633"/>
                </a:lnTo>
                <a:lnTo>
                  <a:pt x="802" y="632"/>
                </a:lnTo>
                <a:lnTo>
                  <a:pt x="805" y="630"/>
                </a:lnTo>
                <a:lnTo>
                  <a:pt x="808" y="627"/>
                </a:lnTo>
                <a:lnTo>
                  <a:pt x="809" y="623"/>
                </a:lnTo>
                <a:lnTo>
                  <a:pt x="810" y="619"/>
                </a:lnTo>
                <a:lnTo>
                  <a:pt x="810" y="403"/>
                </a:lnTo>
                <a:lnTo>
                  <a:pt x="825" y="403"/>
                </a:lnTo>
                <a:lnTo>
                  <a:pt x="832" y="402"/>
                </a:lnTo>
                <a:lnTo>
                  <a:pt x="840" y="401"/>
                </a:lnTo>
                <a:lnTo>
                  <a:pt x="847" y="400"/>
                </a:lnTo>
                <a:lnTo>
                  <a:pt x="854" y="398"/>
                </a:lnTo>
                <a:lnTo>
                  <a:pt x="860" y="395"/>
                </a:lnTo>
                <a:lnTo>
                  <a:pt x="866" y="392"/>
                </a:lnTo>
                <a:lnTo>
                  <a:pt x="873" y="388"/>
                </a:lnTo>
                <a:lnTo>
                  <a:pt x="877" y="384"/>
                </a:lnTo>
                <a:lnTo>
                  <a:pt x="883" y="379"/>
                </a:lnTo>
                <a:lnTo>
                  <a:pt x="887" y="373"/>
                </a:lnTo>
                <a:lnTo>
                  <a:pt x="890" y="368"/>
                </a:lnTo>
                <a:lnTo>
                  <a:pt x="893" y="363"/>
                </a:lnTo>
                <a:lnTo>
                  <a:pt x="896" y="356"/>
                </a:lnTo>
                <a:lnTo>
                  <a:pt x="897" y="350"/>
                </a:lnTo>
                <a:lnTo>
                  <a:pt x="899" y="342"/>
                </a:lnTo>
                <a:lnTo>
                  <a:pt x="900" y="336"/>
                </a:lnTo>
                <a:lnTo>
                  <a:pt x="900" y="299"/>
                </a:lnTo>
                <a:lnTo>
                  <a:pt x="899" y="291"/>
                </a:lnTo>
                <a:lnTo>
                  <a:pt x="897" y="284"/>
                </a:lnTo>
                <a:lnTo>
                  <a:pt x="895" y="276"/>
                </a:lnTo>
                <a:lnTo>
                  <a:pt x="893" y="270"/>
                </a:lnTo>
                <a:lnTo>
                  <a:pt x="890" y="263"/>
                </a:lnTo>
                <a:lnTo>
                  <a:pt x="886" y="257"/>
                </a:lnTo>
                <a:lnTo>
                  <a:pt x="881" y="251"/>
                </a:lnTo>
                <a:lnTo>
                  <a:pt x="877" y="246"/>
                </a:lnTo>
                <a:lnTo>
                  <a:pt x="872" y="241"/>
                </a:lnTo>
                <a:lnTo>
                  <a:pt x="865" y="236"/>
                </a:lnTo>
                <a:lnTo>
                  <a:pt x="859" y="232"/>
                </a:lnTo>
                <a:lnTo>
                  <a:pt x="853" y="229"/>
                </a:lnTo>
                <a:lnTo>
                  <a:pt x="846" y="227"/>
                </a:lnTo>
                <a:lnTo>
                  <a:pt x="839" y="225"/>
                </a:lnTo>
                <a:lnTo>
                  <a:pt x="832" y="224"/>
                </a:lnTo>
                <a:lnTo>
                  <a:pt x="825"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8593C0B2-FADD-4438-8A8C-AFE7D8FAD365}"/>
              </a:ext>
            </a:extLst>
          </p:cNvPr>
          <p:cNvGrpSpPr/>
          <p:nvPr/>
        </p:nvGrpSpPr>
        <p:grpSpPr>
          <a:xfrm>
            <a:off x="7323292" y="4551789"/>
            <a:ext cx="285750" cy="285750"/>
            <a:chOff x="9882188" y="1354138"/>
            <a:chExt cx="285750" cy="285750"/>
          </a:xfrm>
          <a:solidFill>
            <a:schemeClr val="bg1"/>
          </a:solidFill>
        </p:grpSpPr>
        <p:sp>
          <p:nvSpPr>
            <p:cNvPr id="209" name="Freeform 186">
              <a:extLst>
                <a:ext uri="{FF2B5EF4-FFF2-40B4-BE49-F238E27FC236}">
                  <a16:creationId xmlns:a16="http://schemas.microsoft.com/office/drawing/2014/main" id="{DDBF349B-448E-46C1-A496-523CD652E948}"/>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7">
              <a:extLst>
                <a:ext uri="{FF2B5EF4-FFF2-40B4-BE49-F238E27FC236}">
                  <a16:creationId xmlns:a16="http://schemas.microsoft.com/office/drawing/2014/main" id="{D9945783-1B36-46A1-A435-3F72F4469A2E}"/>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8">
              <a:extLst>
                <a:ext uri="{FF2B5EF4-FFF2-40B4-BE49-F238E27FC236}">
                  <a16:creationId xmlns:a16="http://schemas.microsoft.com/office/drawing/2014/main" id="{92598D3E-C116-42A5-B31F-A3DC1ED9D823}"/>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89">
              <a:extLst>
                <a:ext uri="{FF2B5EF4-FFF2-40B4-BE49-F238E27FC236}">
                  <a16:creationId xmlns:a16="http://schemas.microsoft.com/office/drawing/2014/main" id="{A8ADD9A7-1EEC-4F7A-89A5-90EBD41CFF88}"/>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0">
              <a:extLst>
                <a:ext uri="{FF2B5EF4-FFF2-40B4-BE49-F238E27FC236}">
                  <a16:creationId xmlns:a16="http://schemas.microsoft.com/office/drawing/2014/main" id="{D23A8743-2EC8-4BEC-8EA9-E3E0E44B37D8}"/>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1">
              <a:extLst>
                <a:ext uri="{FF2B5EF4-FFF2-40B4-BE49-F238E27FC236}">
                  <a16:creationId xmlns:a16="http://schemas.microsoft.com/office/drawing/2014/main" id="{3542CEB7-638E-49A7-BBCE-D3910B07658D}"/>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95FEE3E6-3AC7-449D-BDCD-E87B15267A70}"/>
              </a:ext>
            </a:extLst>
          </p:cNvPr>
          <p:cNvGrpSpPr/>
          <p:nvPr/>
        </p:nvGrpSpPr>
        <p:grpSpPr>
          <a:xfrm>
            <a:off x="7322498" y="5811374"/>
            <a:ext cx="287338" cy="249238"/>
            <a:chOff x="8736013" y="2536825"/>
            <a:chExt cx="287338" cy="249238"/>
          </a:xfrm>
          <a:solidFill>
            <a:schemeClr val="bg1"/>
          </a:solidFill>
        </p:grpSpPr>
        <p:sp>
          <p:nvSpPr>
            <p:cNvPr id="216" name="Freeform 219">
              <a:extLst>
                <a:ext uri="{FF2B5EF4-FFF2-40B4-BE49-F238E27FC236}">
                  <a16:creationId xmlns:a16="http://schemas.microsoft.com/office/drawing/2014/main" id="{64500202-DC6B-4F6C-BC84-E548B0E05D17}"/>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0">
              <a:extLst>
                <a:ext uri="{FF2B5EF4-FFF2-40B4-BE49-F238E27FC236}">
                  <a16:creationId xmlns:a16="http://schemas.microsoft.com/office/drawing/2014/main" id="{6C2BE889-22F7-4BB2-ADA8-CD1C74AE6D98}"/>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1">
              <a:extLst>
                <a:ext uri="{FF2B5EF4-FFF2-40B4-BE49-F238E27FC236}">
                  <a16:creationId xmlns:a16="http://schemas.microsoft.com/office/drawing/2014/main" id="{C8D217FA-1D09-4CF9-AB7D-8CA91BD787C2}"/>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2">
              <a:extLst>
                <a:ext uri="{FF2B5EF4-FFF2-40B4-BE49-F238E27FC236}">
                  <a16:creationId xmlns:a16="http://schemas.microsoft.com/office/drawing/2014/main" id="{0843EE03-FE9B-4218-A6CF-1F1F7CE4E55F}"/>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3">
              <a:extLst>
                <a:ext uri="{FF2B5EF4-FFF2-40B4-BE49-F238E27FC236}">
                  <a16:creationId xmlns:a16="http://schemas.microsoft.com/office/drawing/2014/main" id="{4AB4DB9D-D1DE-4C15-8A05-07DA7A513B1D}"/>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4">
              <a:extLst>
                <a:ext uri="{FF2B5EF4-FFF2-40B4-BE49-F238E27FC236}">
                  <a16:creationId xmlns:a16="http://schemas.microsoft.com/office/drawing/2014/main" id="{08BACB0E-E182-4A58-84D2-91E052768663}"/>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Box 222">
            <a:extLst>
              <a:ext uri="{FF2B5EF4-FFF2-40B4-BE49-F238E27FC236}">
                <a16:creationId xmlns:a16="http://schemas.microsoft.com/office/drawing/2014/main" id="{F4153FB0-A4AD-446A-BBE2-B766B42CC533}"/>
              </a:ext>
            </a:extLst>
          </p:cNvPr>
          <p:cNvSpPr txBox="1"/>
          <p:nvPr/>
        </p:nvSpPr>
        <p:spPr>
          <a:xfrm>
            <a:off x="8970918" y="2552726"/>
            <a:ext cx="3627013" cy="2015768"/>
          </a:xfrm>
          <a:prstGeom prst="rect">
            <a:avLst/>
          </a:prstGeom>
          <a:noFill/>
          <a:ln w="6350">
            <a:noFill/>
            <a:prstDash val="dash"/>
          </a:ln>
        </p:spPr>
        <p:txBody>
          <a:bodyPr wrap="square" lIns="0" tIns="0" rIns="0" bIns="0" rtlCol="0" anchor="t" anchorCtr="0">
            <a:noAutofit/>
          </a:bodyPr>
          <a:lstStyle/>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1: Normal</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2: Thermal Constraint</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3: Power Capping</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4: Thermal Constraint</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5-6: Workload Relaxation</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7-8: Thermal Constraint</a:t>
            </a:r>
          </a:p>
          <a:p>
            <a:pPr marL="285750" lvl="0" indent="-285750">
              <a:lnSpc>
                <a:spcPct val="150000"/>
              </a:lnSpc>
              <a:buFont typeface="Arial" panose="020B0604020202020204" pitchFamily="34" charset="0"/>
              <a:buChar char="•"/>
              <a:defRPr/>
            </a:pPr>
            <a:r>
              <a:rPr lang="en-US" sz="1600" kern="0" dirty="0">
                <a:solidFill>
                  <a:schemeClr val="tx1">
                    <a:lumMod val="75000"/>
                    <a:lumOff val="25000"/>
                  </a:schemeClr>
                </a:solidFill>
              </a:rPr>
              <a:t>Action 9 Power Capping</a:t>
            </a:r>
          </a:p>
        </p:txBody>
      </p:sp>
      <p:sp>
        <p:nvSpPr>
          <p:cNvPr id="40" name="TextBox 223">
            <a:extLst>
              <a:ext uri="{FF2B5EF4-FFF2-40B4-BE49-F238E27FC236}">
                <a16:creationId xmlns:a16="http://schemas.microsoft.com/office/drawing/2014/main" id="{5825D8AB-1989-4A1F-A602-FA269378690B}"/>
              </a:ext>
            </a:extLst>
          </p:cNvPr>
          <p:cNvSpPr txBox="1"/>
          <p:nvPr/>
        </p:nvSpPr>
        <p:spPr>
          <a:xfrm>
            <a:off x="8970918" y="1640956"/>
            <a:ext cx="4236479" cy="861774"/>
          </a:xfrm>
          <a:prstGeom prst="rect">
            <a:avLst/>
          </a:prstGeom>
          <a:noFill/>
          <a:ln w="6350">
            <a:noFill/>
            <a:prstDash val="dash"/>
          </a:ln>
        </p:spPr>
        <p:txBody>
          <a:bodyPr wrap="square" lIns="0" tIns="0" rIns="0" bIns="0" rtlCol="0" anchor="t">
            <a:spAutoFit/>
          </a:bodyPr>
          <a:lstStyle/>
          <a:p>
            <a:pPr lvl="0">
              <a:defRPr/>
            </a:pPr>
            <a:r>
              <a:rPr lang="en-US" sz="2800" b="1" kern="0" dirty="0">
                <a:solidFill>
                  <a:schemeClr val="accent1"/>
                </a:solidFill>
                <a:latin typeface="+mj-lt"/>
              </a:rPr>
              <a:t>HPC Workload </a:t>
            </a:r>
          </a:p>
          <a:p>
            <a:pPr lvl="0">
              <a:defRPr/>
            </a:pPr>
            <a:r>
              <a:rPr lang="en-US" sz="2800" b="1" kern="0" dirty="0">
                <a:solidFill>
                  <a:schemeClr val="accent1"/>
                </a:solidFill>
                <a:latin typeface="+mj-lt"/>
              </a:rPr>
              <a:t>Simulation:</a:t>
            </a:r>
          </a:p>
        </p:txBody>
      </p:sp>
      <p:sp>
        <p:nvSpPr>
          <p:cNvPr id="7" name="Segnaposto numero diapositiva 6">
            <a:extLst>
              <a:ext uri="{FF2B5EF4-FFF2-40B4-BE49-F238E27FC236}">
                <a16:creationId xmlns:a16="http://schemas.microsoft.com/office/drawing/2014/main" id="{881C2666-ADA2-4270-AB5D-CDA829745C4A}"/>
              </a:ext>
            </a:extLst>
          </p:cNvPr>
          <p:cNvSpPr>
            <a:spLocks noGrp="1"/>
          </p:cNvSpPr>
          <p:nvPr>
            <p:ph type="sldNum" sz="quarter" idx="12"/>
          </p:nvPr>
        </p:nvSpPr>
        <p:spPr/>
        <p:txBody>
          <a:bodyPr/>
          <a:lstStyle/>
          <a:p>
            <a:fld id="{8EF5A193-A4E6-473A-B405-6AB26308DD15}" type="slidenum">
              <a:rPr lang="it-IT" smtClean="0"/>
              <a:t>27</a:t>
            </a:fld>
            <a:endParaRPr lang="it-IT"/>
          </a:p>
        </p:txBody>
      </p:sp>
    </p:spTree>
    <p:extLst>
      <p:ext uri="{BB962C8B-B14F-4D97-AF65-F5344CB8AC3E}">
        <p14:creationId xmlns:p14="http://schemas.microsoft.com/office/powerpoint/2010/main" val="3395237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96CA3253-2361-47FC-A6F8-648D3E4B7490}"/>
              </a:ext>
            </a:extLst>
          </p:cNvPr>
          <p:cNvSpPr/>
          <p:nvPr/>
        </p:nvSpPr>
        <p:spPr>
          <a:xfrm>
            <a:off x="4084257" y="190919"/>
            <a:ext cx="4019550" cy="9385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cxnSp>
        <p:nvCxnSpPr>
          <p:cNvPr id="87" name="Straight Connector 86"/>
          <p:cNvCxnSpPr/>
          <p:nvPr/>
        </p:nvCxnSpPr>
        <p:spPr>
          <a:xfrm>
            <a:off x="6094031" y="3791387"/>
            <a:ext cx="0" cy="283234"/>
          </a:xfrm>
          <a:prstGeom prst="line">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2748918" y="4074621"/>
            <a:ext cx="6694162" cy="0"/>
          </a:xfrm>
          <a:prstGeom prst="line">
            <a:avLst/>
          </a:prstGeom>
          <a:ln>
            <a:solidFill>
              <a:schemeClr val="tx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7162938" y="4031759"/>
            <a:ext cx="85726" cy="857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0" name="Oval 89"/>
          <p:cNvSpPr/>
          <p:nvPr/>
        </p:nvSpPr>
        <p:spPr>
          <a:xfrm>
            <a:off x="4936648" y="4031759"/>
            <a:ext cx="85726" cy="857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2" name="Group 91"/>
          <p:cNvGrpSpPr/>
          <p:nvPr/>
        </p:nvGrpSpPr>
        <p:grpSpPr>
          <a:xfrm>
            <a:off x="2223735" y="4284372"/>
            <a:ext cx="1040138" cy="1200030"/>
            <a:chOff x="3590926" y="1393826"/>
            <a:chExt cx="1962150" cy="2263775"/>
          </a:xfrm>
        </p:grpSpPr>
        <p:sp>
          <p:nvSpPr>
            <p:cNvPr id="99" name="Freeform 5"/>
            <p:cNvSpPr>
              <a:spLocks/>
            </p:cNvSpPr>
            <p:nvPr/>
          </p:nvSpPr>
          <p:spPr bwMode="auto">
            <a:xfrm>
              <a:off x="4579938" y="2541588"/>
              <a:ext cx="973138" cy="1116013"/>
            </a:xfrm>
            <a:custGeom>
              <a:avLst/>
              <a:gdLst>
                <a:gd name="T0" fmla="*/ 416 w 613"/>
                <a:gd name="T1" fmla="*/ 269 h 703"/>
                <a:gd name="T2" fmla="*/ 0 w 613"/>
                <a:gd name="T3" fmla="*/ 475 h 703"/>
                <a:gd name="T4" fmla="*/ 0 w 613"/>
                <a:gd name="T5" fmla="*/ 703 h 703"/>
                <a:gd name="T6" fmla="*/ 613 w 613"/>
                <a:gd name="T7" fmla="*/ 398 h 703"/>
                <a:gd name="T8" fmla="*/ 613 w 613"/>
                <a:gd name="T9" fmla="*/ 0 h 703"/>
                <a:gd name="T10" fmla="*/ 416 w 613"/>
                <a:gd name="T11" fmla="*/ 0 h 703"/>
                <a:gd name="T12" fmla="*/ 416 w 613"/>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3" h="703">
                  <a:moveTo>
                    <a:pt x="416" y="269"/>
                  </a:moveTo>
                  <a:lnTo>
                    <a:pt x="0" y="475"/>
                  </a:lnTo>
                  <a:lnTo>
                    <a:pt x="0" y="703"/>
                  </a:lnTo>
                  <a:lnTo>
                    <a:pt x="613" y="398"/>
                  </a:lnTo>
                  <a:lnTo>
                    <a:pt x="613" y="0"/>
                  </a:lnTo>
                  <a:lnTo>
                    <a:pt x="416" y="0"/>
                  </a:lnTo>
                  <a:lnTo>
                    <a:pt x="416" y="2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6"/>
            <p:cNvSpPr>
              <a:spLocks/>
            </p:cNvSpPr>
            <p:nvPr/>
          </p:nvSpPr>
          <p:spPr bwMode="auto">
            <a:xfrm>
              <a:off x="3590926" y="1393826"/>
              <a:ext cx="969963" cy="1125538"/>
            </a:xfrm>
            <a:custGeom>
              <a:avLst/>
              <a:gdLst>
                <a:gd name="T0" fmla="*/ 197 w 611"/>
                <a:gd name="T1" fmla="*/ 434 h 709"/>
                <a:gd name="T2" fmla="*/ 611 w 611"/>
                <a:gd name="T3" fmla="*/ 228 h 709"/>
                <a:gd name="T4" fmla="*/ 611 w 611"/>
                <a:gd name="T5" fmla="*/ 0 h 709"/>
                <a:gd name="T6" fmla="*/ 0 w 611"/>
                <a:gd name="T7" fmla="*/ 305 h 709"/>
                <a:gd name="T8" fmla="*/ 0 w 611"/>
                <a:gd name="T9" fmla="*/ 709 h 709"/>
                <a:gd name="T10" fmla="*/ 197 w 611"/>
                <a:gd name="T11" fmla="*/ 709 h 709"/>
                <a:gd name="T12" fmla="*/ 197 w 611"/>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1" h="709">
                  <a:moveTo>
                    <a:pt x="197" y="434"/>
                  </a:moveTo>
                  <a:lnTo>
                    <a:pt x="611" y="228"/>
                  </a:lnTo>
                  <a:lnTo>
                    <a:pt x="611" y="0"/>
                  </a:lnTo>
                  <a:lnTo>
                    <a:pt x="0" y="305"/>
                  </a:lnTo>
                  <a:lnTo>
                    <a:pt x="0" y="709"/>
                  </a:lnTo>
                  <a:lnTo>
                    <a:pt x="197" y="709"/>
                  </a:lnTo>
                  <a:lnTo>
                    <a:pt x="197" y="434"/>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7"/>
            <p:cNvSpPr>
              <a:spLocks/>
            </p:cNvSpPr>
            <p:nvPr/>
          </p:nvSpPr>
          <p:spPr bwMode="auto">
            <a:xfrm>
              <a:off x="4579938" y="1393826"/>
              <a:ext cx="973138" cy="1125538"/>
            </a:xfrm>
            <a:custGeom>
              <a:avLst/>
              <a:gdLst>
                <a:gd name="T0" fmla="*/ 416 w 613"/>
                <a:gd name="T1" fmla="*/ 434 h 709"/>
                <a:gd name="T2" fmla="*/ 416 w 613"/>
                <a:gd name="T3" fmla="*/ 709 h 709"/>
                <a:gd name="T4" fmla="*/ 613 w 613"/>
                <a:gd name="T5" fmla="*/ 709 h 709"/>
                <a:gd name="T6" fmla="*/ 613 w 613"/>
                <a:gd name="T7" fmla="*/ 305 h 709"/>
                <a:gd name="T8" fmla="*/ 0 w 613"/>
                <a:gd name="T9" fmla="*/ 0 h 709"/>
                <a:gd name="T10" fmla="*/ 0 w 613"/>
                <a:gd name="T11" fmla="*/ 228 h 709"/>
                <a:gd name="T12" fmla="*/ 416 w 613"/>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3" h="709">
                  <a:moveTo>
                    <a:pt x="416" y="434"/>
                  </a:moveTo>
                  <a:lnTo>
                    <a:pt x="416" y="709"/>
                  </a:lnTo>
                  <a:lnTo>
                    <a:pt x="613" y="709"/>
                  </a:lnTo>
                  <a:lnTo>
                    <a:pt x="613" y="305"/>
                  </a:lnTo>
                  <a:lnTo>
                    <a:pt x="0" y="0"/>
                  </a:lnTo>
                  <a:lnTo>
                    <a:pt x="0" y="228"/>
                  </a:lnTo>
                  <a:lnTo>
                    <a:pt x="416" y="43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8"/>
            <p:cNvSpPr>
              <a:spLocks/>
            </p:cNvSpPr>
            <p:nvPr/>
          </p:nvSpPr>
          <p:spPr bwMode="auto">
            <a:xfrm>
              <a:off x="3590926" y="2541588"/>
              <a:ext cx="969963" cy="1116013"/>
            </a:xfrm>
            <a:custGeom>
              <a:avLst/>
              <a:gdLst>
                <a:gd name="T0" fmla="*/ 197 w 611"/>
                <a:gd name="T1" fmla="*/ 269 h 703"/>
                <a:gd name="T2" fmla="*/ 197 w 611"/>
                <a:gd name="T3" fmla="*/ 0 h 703"/>
                <a:gd name="T4" fmla="*/ 0 w 611"/>
                <a:gd name="T5" fmla="*/ 0 h 703"/>
                <a:gd name="T6" fmla="*/ 0 w 611"/>
                <a:gd name="T7" fmla="*/ 398 h 703"/>
                <a:gd name="T8" fmla="*/ 611 w 611"/>
                <a:gd name="T9" fmla="*/ 703 h 703"/>
                <a:gd name="T10" fmla="*/ 611 w 611"/>
                <a:gd name="T11" fmla="*/ 475 h 703"/>
                <a:gd name="T12" fmla="*/ 197 w 611"/>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1" h="703">
                  <a:moveTo>
                    <a:pt x="197" y="269"/>
                  </a:moveTo>
                  <a:lnTo>
                    <a:pt x="197" y="0"/>
                  </a:lnTo>
                  <a:lnTo>
                    <a:pt x="0" y="0"/>
                  </a:lnTo>
                  <a:lnTo>
                    <a:pt x="0" y="398"/>
                  </a:lnTo>
                  <a:lnTo>
                    <a:pt x="611" y="703"/>
                  </a:lnTo>
                  <a:lnTo>
                    <a:pt x="611" y="475"/>
                  </a:lnTo>
                  <a:lnTo>
                    <a:pt x="197" y="2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93" name="TextBox 92"/>
          <p:cNvSpPr txBox="1"/>
          <p:nvPr/>
        </p:nvSpPr>
        <p:spPr>
          <a:xfrm>
            <a:off x="1953491" y="5566494"/>
            <a:ext cx="1596044" cy="646331"/>
          </a:xfrm>
          <a:prstGeom prst="rect">
            <a:avLst/>
          </a:prstGeom>
          <a:noFill/>
          <a:ln w="6350">
            <a:noFill/>
            <a:prstDash val="dash"/>
          </a:ln>
        </p:spPr>
        <p:txBody>
          <a:bodyPr wrap="square" lIns="0" tIns="0" rIns="0" bIns="0" rtlCol="0">
            <a:spAutoFit/>
          </a:bodyPr>
          <a:lstStyle/>
          <a:p>
            <a:pPr algn="ctr"/>
            <a:r>
              <a:rPr lang="en-US" sz="1400" dirty="0"/>
              <a:t>High Power Density and Computing Performance</a:t>
            </a:r>
          </a:p>
        </p:txBody>
      </p:sp>
      <p:sp>
        <p:nvSpPr>
          <p:cNvPr id="237" name="Freeform 236"/>
          <p:cNvSpPr>
            <a:spLocks/>
          </p:cNvSpPr>
          <p:nvPr/>
        </p:nvSpPr>
        <p:spPr bwMode="auto">
          <a:xfrm>
            <a:off x="5114925" y="1536702"/>
            <a:ext cx="1962150" cy="2263775"/>
          </a:xfrm>
          <a:custGeom>
            <a:avLst/>
            <a:gdLst>
              <a:gd name="connsiteX0" fmla="*/ 1649413 w 1962150"/>
              <a:gd name="connsiteY0" fmla="*/ 1147762 h 2263775"/>
              <a:gd name="connsiteX1" fmla="*/ 1962150 w 1962150"/>
              <a:gd name="connsiteY1" fmla="*/ 1147762 h 2263775"/>
              <a:gd name="connsiteX2" fmla="*/ 1962150 w 1962150"/>
              <a:gd name="connsiteY2" fmla="*/ 1779587 h 2263775"/>
              <a:gd name="connsiteX3" fmla="*/ 989012 w 1962150"/>
              <a:gd name="connsiteY3" fmla="*/ 2263775 h 2263775"/>
              <a:gd name="connsiteX4" fmla="*/ 989012 w 1962150"/>
              <a:gd name="connsiteY4" fmla="*/ 1901825 h 2263775"/>
              <a:gd name="connsiteX5" fmla="*/ 1649413 w 1962150"/>
              <a:gd name="connsiteY5" fmla="*/ 1574800 h 2263775"/>
              <a:gd name="connsiteX6" fmla="*/ 0 w 1962150"/>
              <a:gd name="connsiteY6" fmla="*/ 1147762 h 2263775"/>
              <a:gd name="connsiteX7" fmla="*/ 312737 w 1962150"/>
              <a:gd name="connsiteY7" fmla="*/ 1147762 h 2263775"/>
              <a:gd name="connsiteX8" fmla="*/ 312737 w 1962150"/>
              <a:gd name="connsiteY8" fmla="*/ 1574800 h 2263775"/>
              <a:gd name="connsiteX9" fmla="*/ 969963 w 1962150"/>
              <a:gd name="connsiteY9" fmla="*/ 1901825 h 2263775"/>
              <a:gd name="connsiteX10" fmla="*/ 969963 w 1962150"/>
              <a:gd name="connsiteY10" fmla="*/ 2263775 h 2263775"/>
              <a:gd name="connsiteX11" fmla="*/ 0 w 1962150"/>
              <a:gd name="connsiteY11" fmla="*/ 1779587 h 2263775"/>
              <a:gd name="connsiteX12" fmla="*/ 989012 w 1962150"/>
              <a:gd name="connsiteY12" fmla="*/ 0 h 2263775"/>
              <a:gd name="connsiteX13" fmla="*/ 1962150 w 1962150"/>
              <a:gd name="connsiteY13" fmla="*/ 484188 h 2263775"/>
              <a:gd name="connsiteX14" fmla="*/ 1962150 w 1962150"/>
              <a:gd name="connsiteY14" fmla="*/ 1125538 h 2263775"/>
              <a:gd name="connsiteX15" fmla="*/ 1649413 w 1962150"/>
              <a:gd name="connsiteY15" fmla="*/ 1125538 h 2263775"/>
              <a:gd name="connsiteX16" fmla="*/ 1649413 w 1962150"/>
              <a:gd name="connsiteY16" fmla="*/ 688975 h 2263775"/>
              <a:gd name="connsiteX17" fmla="*/ 989012 w 1962150"/>
              <a:gd name="connsiteY17" fmla="*/ 361950 h 2263775"/>
              <a:gd name="connsiteX18" fmla="*/ 969963 w 1962150"/>
              <a:gd name="connsiteY18" fmla="*/ 0 h 2263775"/>
              <a:gd name="connsiteX19" fmla="*/ 969963 w 1962150"/>
              <a:gd name="connsiteY19" fmla="*/ 361950 h 2263775"/>
              <a:gd name="connsiteX20" fmla="*/ 312737 w 1962150"/>
              <a:gd name="connsiteY20" fmla="*/ 688975 h 2263775"/>
              <a:gd name="connsiteX21" fmla="*/ 312737 w 1962150"/>
              <a:gd name="connsiteY21" fmla="*/ 1125538 h 2263775"/>
              <a:gd name="connsiteX22" fmla="*/ 0 w 1962150"/>
              <a:gd name="connsiteY22" fmla="*/ 1125538 h 2263775"/>
              <a:gd name="connsiteX23" fmla="*/ 0 w 1962150"/>
              <a:gd name="connsiteY23" fmla="*/ 484188 h 226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62150" h="2263775">
                <a:moveTo>
                  <a:pt x="1649413" y="1147762"/>
                </a:moveTo>
                <a:lnTo>
                  <a:pt x="1962150" y="1147762"/>
                </a:lnTo>
                <a:lnTo>
                  <a:pt x="1962150" y="1779587"/>
                </a:lnTo>
                <a:lnTo>
                  <a:pt x="989012" y="2263775"/>
                </a:lnTo>
                <a:lnTo>
                  <a:pt x="989012" y="1901825"/>
                </a:lnTo>
                <a:lnTo>
                  <a:pt x="1649413" y="1574800"/>
                </a:lnTo>
                <a:close/>
                <a:moveTo>
                  <a:pt x="0" y="1147762"/>
                </a:moveTo>
                <a:lnTo>
                  <a:pt x="312737" y="1147762"/>
                </a:lnTo>
                <a:lnTo>
                  <a:pt x="312737" y="1574800"/>
                </a:lnTo>
                <a:lnTo>
                  <a:pt x="969963" y="1901825"/>
                </a:lnTo>
                <a:lnTo>
                  <a:pt x="969963" y="2263775"/>
                </a:lnTo>
                <a:lnTo>
                  <a:pt x="0" y="1779587"/>
                </a:lnTo>
                <a:close/>
                <a:moveTo>
                  <a:pt x="989012" y="0"/>
                </a:moveTo>
                <a:lnTo>
                  <a:pt x="1962150" y="484188"/>
                </a:lnTo>
                <a:lnTo>
                  <a:pt x="1962150" y="1125538"/>
                </a:lnTo>
                <a:lnTo>
                  <a:pt x="1649413" y="1125538"/>
                </a:lnTo>
                <a:lnTo>
                  <a:pt x="1649413" y="688975"/>
                </a:lnTo>
                <a:lnTo>
                  <a:pt x="989012" y="361950"/>
                </a:lnTo>
                <a:close/>
                <a:moveTo>
                  <a:pt x="969963" y="0"/>
                </a:moveTo>
                <a:lnTo>
                  <a:pt x="969963" y="361950"/>
                </a:lnTo>
                <a:lnTo>
                  <a:pt x="312737" y="688975"/>
                </a:lnTo>
                <a:lnTo>
                  <a:pt x="312737" y="1125538"/>
                </a:lnTo>
                <a:lnTo>
                  <a:pt x="0" y="1125538"/>
                </a:lnTo>
                <a:lnTo>
                  <a:pt x="0" y="484188"/>
                </a:lnTo>
                <a:close/>
              </a:path>
            </a:pathLst>
          </a:cu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3" name="TextBox 132"/>
          <p:cNvSpPr txBox="1"/>
          <p:nvPr/>
        </p:nvSpPr>
        <p:spPr>
          <a:xfrm>
            <a:off x="8538555" y="5566494"/>
            <a:ext cx="1802478" cy="646331"/>
          </a:xfrm>
          <a:prstGeom prst="rect">
            <a:avLst/>
          </a:prstGeom>
          <a:noFill/>
          <a:ln w="6350">
            <a:noFill/>
            <a:prstDash val="dash"/>
          </a:ln>
        </p:spPr>
        <p:txBody>
          <a:bodyPr wrap="square" lIns="0" tIns="0" rIns="0" bIns="0" rtlCol="0">
            <a:spAutoFit/>
          </a:bodyPr>
          <a:lstStyle/>
          <a:p>
            <a:pPr algn="ctr"/>
            <a:r>
              <a:rPr lang="en-US" sz="1400" dirty="0"/>
              <a:t>Increasing amount of heterogeneous Computation Units</a:t>
            </a:r>
          </a:p>
        </p:txBody>
      </p:sp>
      <p:grpSp>
        <p:nvGrpSpPr>
          <p:cNvPr id="135" name="Group 134"/>
          <p:cNvGrpSpPr/>
          <p:nvPr/>
        </p:nvGrpSpPr>
        <p:grpSpPr>
          <a:xfrm>
            <a:off x="8923011" y="4284372"/>
            <a:ext cx="1040138" cy="1200030"/>
            <a:chOff x="3590926" y="1393826"/>
            <a:chExt cx="1962150" cy="2263775"/>
          </a:xfrm>
        </p:grpSpPr>
        <p:sp>
          <p:nvSpPr>
            <p:cNvPr id="136" name="Freeform 5"/>
            <p:cNvSpPr>
              <a:spLocks/>
            </p:cNvSpPr>
            <p:nvPr/>
          </p:nvSpPr>
          <p:spPr bwMode="auto">
            <a:xfrm>
              <a:off x="4579938" y="2541588"/>
              <a:ext cx="973138" cy="1116013"/>
            </a:xfrm>
            <a:custGeom>
              <a:avLst/>
              <a:gdLst>
                <a:gd name="T0" fmla="*/ 416 w 613"/>
                <a:gd name="T1" fmla="*/ 269 h 703"/>
                <a:gd name="T2" fmla="*/ 0 w 613"/>
                <a:gd name="T3" fmla="*/ 475 h 703"/>
                <a:gd name="T4" fmla="*/ 0 w 613"/>
                <a:gd name="T5" fmla="*/ 703 h 703"/>
                <a:gd name="T6" fmla="*/ 613 w 613"/>
                <a:gd name="T7" fmla="*/ 398 h 703"/>
                <a:gd name="T8" fmla="*/ 613 w 613"/>
                <a:gd name="T9" fmla="*/ 0 h 703"/>
                <a:gd name="T10" fmla="*/ 416 w 613"/>
                <a:gd name="T11" fmla="*/ 0 h 703"/>
                <a:gd name="T12" fmla="*/ 416 w 613"/>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3" h="703">
                  <a:moveTo>
                    <a:pt x="416" y="269"/>
                  </a:moveTo>
                  <a:lnTo>
                    <a:pt x="0" y="475"/>
                  </a:lnTo>
                  <a:lnTo>
                    <a:pt x="0" y="703"/>
                  </a:lnTo>
                  <a:lnTo>
                    <a:pt x="613" y="398"/>
                  </a:lnTo>
                  <a:lnTo>
                    <a:pt x="613" y="0"/>
                  </a:lnTo>
                  <a:lnTo>
                    <a:pt x="416" y="0"/>
                  </a:lnTo>
                  <a:lnTo>
                    <a:pt x="416" y="2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6"/>
            <p:cNvSpPr>
              <a:spLocks/>
            </p:cNvSpPr>
            <p:nvPr/>
          </p:nvSpPr>
          <p:spPr bwMode="auto">
            <a:xfrm>
              <a:off x="3590926" y="1393826"/>
              <a:ext cx="969963" cy="1125538"/>
            </a:xfrm>
            <a:custGeom>
              <a:avLst/>
              <a:gdLst>
                <a:gd name="T0" fmla="*/ 197 w 611"/>
                <a:gd name="T1" fmla="*/ 434 h 709"/>
                <a:gd name="T2" fmla="*/ 611 w 611"/>
                <a:gd name="T3" fmla="*/ 228 h 709"/>
                <a:gd name="T4" fmla="*/ 611 w 611"/>
                <a:gd name="T5" fmla="*/ 0 h 709"/>
                <a:gd name="T6" fmla="*/ 0 w 611"/>
                <a:gd name="T7" fmla="*/ 305 h 709"/>
                <a:gd name="T8" fmla="*/ 0 w 611"/>
                <a:gd name="T9" fmla="*/ 709 h 709"/>
                <a:gd name="T10" fmla="*/ 197 w 611"/>
                <a:gd name="T11" fmla="*/ 709 h 709"/>
                <a:gd name="T12" fmla="*/ 197 w 611"/>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1" h="709">
                  <a:moveTo>
                    <a:pt x="197" y="434"/>
                  </a:moveTo>
                  <a:lnTo>
                    <a:pt x="611" y="228"/>
                  </a:lnTo>
                  <a:lnTo>
                    <a:pt x="611" y="0"/>
                  </a:lnTo>
                  <a:lnTo>
                    <a:pt x="0" y="305"/>
                  </a:lnTo>
                  <a:lnTo>
                    <a:pt x="0" y="709"/>
                  </a:lnTo>
                  <a:lnTo>
                    <a:pt x="197" y="709"/>
                  </a:lnTo>
                  <a:lnTo>
                    <a:pt x="197" y="43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7"/>
            <p:cNvSpPr>
              <a:spLocks/>
            </p:cNvSpPr>
            <p:nvPr/>
          </p:nvSpPr>
          <p:spPr bwMode="auto">
            <a:xfrm>
              <a:off x="4579938" y="1393826"/>
              <a:ext cx="973138" cy="1125538"/>
            </a:xfrm>
            <a:custGeom>
              <a:avLst/>
              <a:gdLst>
                <a:gd name="T0" fmla="*/ 416 w 613"/>
                <a:gd name="T1" fmla="*/ 434 h 709"/>
                <a:gd name="T2" fmla="*/ 416 w 613"/>
                <a:gd name="T3" fmla="*/ 709 h 709"/>
                <a:gd name="T4" fmla="*/ 613 w 613"/>
                <a:gd name="T5" fmla="*/ 709 h 709"/>
                <a:gd name="T6" fmla="*/ 613 w 613"/>
                <a:gd name="T7" fmla="*/ 305 h 709"/>
                <a:gd name="T8" fmla="*/ 0 w 613"/>
                <a:gd name="T9" fmla="*/ 0 h 709"/>
                <a:gd name="T10" fmla="*/ 0 w 613"/>
                <a:gd name="T11" fmla="*/ 228 h 709"/>
                <a:gd name="T12" fmla="*/ 416 w 613"/>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3" h="709">
                  <a:moveTo>
                    <a:pt x="416" y="434"/>
                  </a:moveTo>
                  <a:lnTo>
                    <a:pt x="416" y="709"/>
                  </a:lnTo>
                  <a:lnTo>
                    <a:pt x="613" y="709"/>
                  </a:lnTo>
                  <a:lnTo>
                    <a:pt x="613" y="305"/>
                  </a:lnTo>
                  <a:lnTo>
                    <a:pt x="0" y="0"/>
                  </a:lnTo>
                  <a:lnTo>
                    <a:pt x="0" y="228"/>
                  </a:lnTo>
                  <a:lnTo>
                    <a:pt x="416" y="43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8"/>
            <p:cNvSpPr>
              <a:spLocks/>
            </p:cNvSpPr>
            <p:nvPr/>
          </p:nvSpPr>
          <p:spPr bwMode="auto">
            <a:xfrm>
              <a:off x="3590926" y="2541588"/>
              <a:ext cx="969963" cy="1116013"/>
            </a:xfrm>
            <a:custGeom>
              <a:avLst/>
              <a:gdLst>
                <a:gd name="T0" fmla="*/ 197 w 611"/>
                <a:gd name="T1" fmla="*/ 269 h 703"/>
                <a:gd name="T2" fmla="*/ 197 w 611"/>
                <a:gd name="T3" fmla="*/ 0 h 703"/>
                <a:gd name="T4" fmla="*/ 0 w 611"/>
                <a:gd name="T5" fmla="*/ 0 h 703"/>
                <a:gd name="T6" fmla="*/ 0 w 611"/>
                <a:gd name="T7" fmla="*/ 398 h 703"/>
                <a:gd name="T8" fmla="*/ 611 w 611"/>
                <a:gd name="T9" fmla="*/ 703 h 703"/>
                <a:gd name="T10" fmla="*/ 611 w 611"/>
                <a:gd name="T11" fmla="*/ 475 h 703"/>
                <a:gd name="T12" fmla="*/ 197 w 611"/>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1" h="703">
                  <a:moveTo>
                    <a:pt x="197" y="269"/>
                  </a:moveTo>
                  <a:lnTo>
                    <a:pt x="197" y="0"/>
                  </a:lnTo>
                  <a:lnTo>
                    <a:pt x="0" y="0"/>
                  </a:lnTo>
                  <a:lnTo>
                    <a:pt x="0" y="398"/>
                  </a:lnTo>
                  <a:lnTo>
                    <a:pt x="611" y="703"/>
                  </a:lnTo>
                  <a:lnTo>
                    <a:pt x="611" y="475"/>
                  </a:lnTo>
                  <a:lnTo>
                    <a:pt x="197" y="26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71" name="TextBox 170"/>
          <p:cNvSpPr txBox="1"/>
          <p:nvPr/>
        </p:nvSpPr>
        <p:spPr>
          <a:xfrm>
            <a:off x="6389720" y="5566494"/>
            <a:ext cx="1714086" cy="646331"/>
          </a:xfrm>
          <a:prstGeom prst="rect">
            <a:avLst/>
          </a:prstGeom>
          <a:noFill/>
          <a:ln w="6350">
            <a:noFill/>
            <a:prstDash val="dash"/>
          </a:ln>
        </p:spPr>
        <p:txBody>
          <a:bodyPr wrap="square" lIns="0" tIns="0" rIns="0" bIns="0" rtlCol="0">
            <a:spAutoFit/>
          </a:bodyPr>
          <a:lstStyle/>
          <a:p>
            <a:pPr algn="ctr"/>
            <a:r>
              <a:rPr lang="en-US" sz="1400" dirty="0"/>
              <a:t>Dynamic and Flexible Thermal and Power Control</a:t>
            </a:r>
          </a:p>
        </p:txBody>
      </p:sp>
      <p:grpSp>
        <p:nvGrpSpPr>
          <p:cNvPr id="184" name="Group 183"/>
          <p:cNvGrpSpPr/>
          <p:nvPr/>
        </p:nvGrpSpPr>
        <p:grpSpPr>
          <a:xfrm>
            <a:off x="6691622" y="4284372"/>
            <a:ext cx="1040138" cy="1200030"/>
            <a:chOff x="3590926" y="1393826"/>
            <a:chExt cx="1962150" cy="2263775"/>
          </a:xfrm>
        </p:grpSpPr>
        <p:sp>
          <p:nvSpPr>
            <p:cNvPr id="185" name="Freeform 5"/>
            <p:cNvSpPr>
              <a:spLocks/>
            </p:cNvSpPr>
            <p:nvPr/>
          </p:nvSpPr>
          <p:spPr bwMode="auto">
            <a:xfrm>
              <a:off x="4579938" y="2541588"/>
              <a:ext cx="973138" cy="1116013"/>
            </a:xfrm>
            <a:custGeom>
              <a:avLst/>
              <a:gdLst>
                <a:gd name="T0" fmla="*/ 416 w 613"/>
                <a:gd name="T1" fmla="*/ 269 h 703"/>
                <a:gd name="T2" fmla="*/ 0 w 613"/>
                <a:gd name="T3" fmla="*/ 475 h 703"/>
                <a:gd name="T4" fmla="*/ 0 w 613"/>
                <a:gd name="T5" fmla="*/ 703 h 703"/>
                <a:gd name="T6" fmla="*/ 613 w 613"/>
                <a:gd name="T7" fmla="*/ 398 h 703"/>
                <a:gd name="T8" fmla="*/ 613 w 613"/>
                <a:gd name="T9" fmla="*/ 0 h 703"/>
                <a:gd name="T10" fmla="*/ 416 w 613"/>
                <a:gd name="T11" fmla="*/ 0 h 703"/>
                <a:gd name="T12" fmla="*/ 416 w 613"/>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3" h="703">
                  <a:moveTo>
                    <a:pt x="416" y="269"/>
                  </a:moveTo>
                  <a:lnTo>
                    <a:pt x="0" y="475"/>
                  </a:lnTo>
                  <a:lnTo>
                    <a:pt x="0" y="703"/>
                  </a:lnTo>
                  <a:lnTo>
                    <a:pt x="613" y="398"/>
                  </a:lnTo>
                  <a:lnTo>
                    <a:pt x="613" y="0"/>
                  </a:lnTo>
                  <a:lnTo>
                    <a:pt x="416" y="0"/>
                  </a:lnTo>
                  <a:lnTo>
                    <a:pt x="416" y="26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6" name="Freeform 6"/>
            <p:cNvSpPr>
              <a:spLocks/>
            </p:cNvSpPr>
            <p:nvPr/>
          </p:nvSpPr>
          <p:spPr bwMode="auto">
            <a:xfrm>
              <a:off x="3590926" y="1393826"/>
              <a:ext cx="969963" cy="1125538"/>
            </a:xfrm>
            <a:custGeom>
              <a:avLst/>
              <a:gdLst>
                <a:gd name="T0" fmla="*/ 197 w 611"/>
                <a:gd name="T1" fmla="*/ 434 h 709"/>
                <a:gd name="T2" fmla="*/ 611 w 611"/>
                <a:gd name="T3" fmla="*/ 228 h 709"/>
                <a:gd name="T4" fmla="*/ 611 w 611"/>
                <a:gd name="T5" fmla="*/ 0 h 709"/>
                <a:gd name="T6" fmla="*/ 0 w 611"/>
                <a:gd name="T7" fmla="*/ 305 h 709"/>
                <a:gd name="T8" fmla="*/ 0 w 611"/>
                <a:gd name="T9" fmla="*/ 709 h 709"/>
                <a:gd name="T10" fmla="*/ 197 w 611"/>
                <a:gd name="T11" fmla="*/ 709 h 709"/>
                <a:gd name="T12" fmla="*/ 197 w 611"/>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1" h="709">
                  <a:moveTo>
                    <a:pt x="197" y="434"/>
                  </a:moveTo>
                  <a:lnTo>
                    <a:pt x="611" y="228"/>
                  </a:lnTo>
                  <a:lnTo>
                    <a:pt x="611" y="0"/>
                  </a:lnTo>
                  <a:lnTo>
                    <a:pt x="0" y="305"/>
                  </a:lnTo>
                  <a:lnTo>
                    <a:pt x="0" y="709"/>
                  </a:lnTo>
                  <a:lnTo>
                    <a:pt x="197" y="709"/>
                  </a:lnTo>
                  <a:lnTo>
                    <a:pt x="197" y="43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7"/>
            <p:cNvSpPr>
              <a:spLocks/>
            </p:cNvSpPr>
            <p:nvPr/>
          </p:nvSpPr>
          <p:spPr bwMode="auto">
            <a:xfrm>
              <a:off x="4579938" y="1393826"/>
              <a:ext cx="973138" cy="1125538"/>
            </a:xfrm>
            <a:custGeom>
              <a:avLst/>
              <a:gdLst>
                <a:gd name="T0" fmla="*/ 416 w 613"/>
                <a:gd name="T1" fmla="*/ 434 h 709"/>
                <a:gd name="T2" fmla="*/ 416 w 613"/>
                <a:gd name="T3" fmla="*/ 709 h 709"/>
                <a:gd name="T4" fmla="*/ 613 w 613"/>
                <a:gd name="T5" fmla="*/ 709 h 709"/>
                <a:gd name="T6" fmla="*/ 613 w 613"/>
                <a:gd name="T7" fmla="*/ 305 h 709"/>
                <a:gd name="T8" fmla="*/ 0 w 613"/>
                <a:gd name="T9" fmla="*/ 0 h 709"/>
                <a:gd name="T10" fmla="*/ 0 w 613"/>
                <a:gd name="T11" fmla="*/ 228 h 709"/>
                <a:gd name="T12" fmla="*/ 416 w 613"/>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3" h="709">
                  <a:moveTo>
                    <a:pt x="416" y="434"/>
                  </a:moveTo>
                  <a:lnTo>
                    <a:pt x="416" y="709"/>
                  </a:lnTo>
                  <a:lnTo>
                    <a:pt x="613" y="709"/>
                  </a:lnTo>
                  <a:lnTo>
                    <a:pt x="613" y="305"/>
                  </a:lnTo>
                  <a:lnTo>
                    <a:pt x="0" y="0"/>
                  </a:lnTo>
                  <a:lnTo>
                    <a:pt x="0" y="228"/>
                  </a:lnTo>
                  <a:lnTo>
                    <a:pt x="416" y="43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8"/>
            <p:cNvSpPr>
              <a:spLocks/>
            </p:cNvSpPr>
            <p:nvPr/>
          </p:nvSpPr>
          <p:spPr bwMode="auto">
            <a:xfrm>
              <a:off x="3590926" y="2541588"/>
              <a:ext cx="969963" cy="1116013"/>
            </a:xfrm>
            <a:custGeom>
              <a:avLst/>
              <a:gdLst>
                <a:gd name="T0" fmla="*/ 197 w 611"/>
                <a:gd name="T1" fmla="*/ 269 h 703"/>
                <a:gd name="T2" fmla="*/ 197 w 611"/>
                <a:gd name="T3" fmla="*/ 0 h 703"/>
                <a:gd name="T4" fmla="*/ 0 w 611"/>
                <a:gd name="T5" fmla="*/ 0 h 703"/>
                <a:gd name="T6" fmla="*/ 0 w 611"/>
                <a:gd name="T7" fmla="*/ 398 h 703"/>
                <a:gd name="T8" fmla="*/ 611 w 611"/>
                <a:gd name="T9" fmla="*/ 703 h 703"/>
                <a:gd name="T10" fmla="*/ 611 w 611"/>
                <a:gd name="T11" fmla="*/ 475 h 703"/>
                <a:gd name="T12" fmla="*/ 197 w 611"/>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1" h="703">
                  <a:moveTo>
                    <a:pt x="197" y="269"/>
                  </a:moveTo>
                  <a:lnTo>
                    <a:pt x="197" y="0"/>
                  </a:lnTo>
                  <a:lnTo>
                    <a:pt x="0" y="0"/>
                  </a:lnTo>
                  <a:lnTo>
                    <a:pt x="0" y="398"/>
                  </a:lnTo>
                  <a:lnTo>
                    <a:pt x="611" y="703"/>
                  </a:lnTo>
                  <a:lnTo>
                    <a:pt x="611" y="475"/>
                  </a:lnTo>
                  <a:lnTo>
                    <a:pt x="197" y="2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90" name="TextBox 189"/>
          <p:cNvSpPr txBox="1"/>
          <p:nvPr/>
        </p:nvSpPr>
        <p:spPr>
          <a:xfrm>
            <a:off x="4206239" y="5566494"/>
            <a:ext cx="1596043" cy="215444"/>
          </a:xfrm>
          <a:prstGeom prst="rect">
            <a:avLst/>
          </a:prstGeom>
          <a:noFill/>
          <a:ln w="6350">
            <a:noFill/>
            <a:prstDash val="dash"/>
          </a:ln>
        </p:spPr>
        <p:txBody>
          <a:bodyPr wrap="square" lIns="0" tIns="0" rIns="0" bIns="0" rtlCol="0">
            <a:spAutoFit/>
          </a:bodyPr>
          <a:lstStyle/>
          <a:p>
            <a:pPr algn="ctr"/>
            <a:r>
              <a:rPr lang="en-US" sz="1400" dirty="0"/>
              <a:t>High Energy Efficiency</a:t>
            </a:r>
          </a:p>
        </p:txBody>
      </p:sp>
      <p:grpSp>
        <p:nvGrpSpPr>
          <p:cNvPr id="221" name="Group 220"/>
          <p:cNvGrpSpPr/>
          <p:nvPr/>
        </p:nvGrpSpPr>
        <p:grpSpPr>
          <a:xfrm>
            <a:off x="4455966" y="4284372"/>
            <a:ext cx="1040138" cy="1200030"/>
            <a:chOff x="3590926" y="1393826"/>
            <a:chExt cx="1962150" cy="2263775"/>
          </a:xfrm>
        </p:grpSpPr>
        <p:sp>
          <p:nvSpPr>
            <p:cNvPr id="224" name="Freeform 5"/>
            <p:cNvSpPr>
              <a:spLocks/>
            </p:cNvSpPr>
            <p:nvPr/>
          </p:nvSpPr>
          <p:spPr bwMode="auto">
            <a:xfrm>
              <a:off x="4579938" y="2541588"/>
              <a:ext cx="973138" cy="1116013"/>
            </a:xfrm>
            <a:custGeom>
              <a:avLst/>
              <a:gdLst>
                <a:gd name="T0" fmla="*/ 416 w 613"/>
                <a:gd name="T1" fmla="*/ 269 h 703"/>
                <a:gd name="T2" fmla="*/ 0 w 613"/>
                <a:gd name="T3" fmla="*/ 475 h 703"/>
                <a:gd name="T4" fmla="*/ 0 w 613"/>
                <a:gd name="T5" fmla="*/ 703 h 703"/>
                <a:gd name="T6" fmla="*/ 613 w 613"/>
                <a:gd name="T7" fmla="*/ 398 h 703"/>
                <a:gd name="T8" fmla="*/ 613 w 613"/>
                <a:gd name="T9" fmla="*/ 0 h 703"/>
                <a:gd name="T10" fmla="*/ 416 w 613"/>
                <a:gd name="T11" fmla="*/ 0 h 703"/>
                <a:gd name="T12" fmla="*/ 416 w 613"/>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3" h="703">
                  <a:moveTo>
                    <a:pt x="416" y="269"/>
                  </a:moveTo>
                  <a:lnTo>
                    <a:pt x="0" y="475"/>
                  </a:lnTo>
                  <a:lnTo>
                    <a:pt x="0" y="703"/>
                  </a:lnTo>
                  <a:lnTo>
                    <a:pt x="613" y="398"/>
                  </a:lnTo>
                  <a:lnTo>
                    <a:pt x="613" y="0"/>
                  </a:lnTo>
                  <a:lnTo>
                    <a:pt x="416" y="0"/>
                  </a:lnTo>
                  <a:lnTo>
                    <a:pt x="416" y="2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7" name="Freeform 6"/>
            <p:cNvSpPr>
              <a:spLocks/>
            </p:cNvSpPr>
            <p:nvPr/>
          </p:nvSpPr>
          <p:spPr bwMode="auto">
            <a:xfrm>
              <a:off x="3590926" y="1393826"/>
              <a:ext cx="969963" cy="1125538"/>
            </a:xfrm>
            <a:custGeom>
              <a:avLst/>
              <a:gdLst>
                <a:gd name="T0" fmla="*/ 197 w 611"/>
                <a:gd name="T1" fmla="*/ 434 h 709"/>
                <a:gd name="T2" fmla="*/ 611 w 611"/>
                <a:gd name="T3" fmla="*/ 228 h 709"/>
                <a:gd name="T4" fmla="*/ 611 w 611"/>
                <a:gd name="T5" fmla="*/ 0 h 709"/>
                <a:gd name="T6" fmla="*/ 0 w 611"/>
                <a:gd name="T7" fmla="*/ 305 h 709"/>
                <a:gd name="T8" fmla="*/ 0 w 611"/>
                <a:gd name="T9" fmla="*/ 709 h 709"/>
                <a:gd name="T10" fmla="*/ 197 w 611"/>
                <a:gd name="T11" fmla="*/ 709 h 709"/>
                <a:gd name="T12" fmla="*/ 197 w 611"/>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1" h="709">
                  <a:moveTo>
                    <a:pt x="197" y="434"/>
                  </a:moveTo>
                  <a:lnTo>
                    <a:pt x="611" y="228"/>
                  </a:lnTo>
                  <a:lnTo>
                    <a:pt x="611" y="0"/>
                  </a:lnTo>
                  <a:lnTo>
                    <a:pt x="0" y="305"/>
                  </a:lnTo>
                  <a:lnTo>
                    <a:pt x="0" y="709"/>
                  </a:lnTo>
                  <a:lnTo>
                    <a:pt x="197" y="709"/>
                  </a:lnTo>
                  <a:lnTo>
                    <a:pt x="197" y="434"/>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0" name="Freeform 7"/>
            <p:cNvSpPr>
              <a:spLocks/>
            </p:cNvSpPr>
            <p:nvPr/>
          </p:nvSpPr>
          <p:spPr bwMode="auto">
            <a:xfrm>
              <a:off x="4579938" y="1393826"/>
              <a:ext cx="973138" cy="1125538"/>
            </a:xfrm>
            <a:custGeom>
              <a:avLst/>
              <a:gdLst>
                <a:gd name="T0" fmla="*/ 416 w 613"/>
                <a:gd name="T1" fmla="*/ 434 h 709"/>
                <a:gd name="T2" fmla="*/ 416 w 613"/>
                <a:gd name="T3" fmla="*/ 709 h 709"/>
                <a:gd name="T4" fmla="*/ 613 w 613"/>
                <a:gd name="T5" fmla="*/ 709 h 709"/>
                <a:gd name="T6" fmla="*/ 613 w 613"/>
                <a:gd name="T7" fmla="*/ 305 h 709"/>
                <a:gd name="T8" fmla="*/ 0 w 613"/>
                <a:gd name="T9" fmla="*/ 0 h 709"/>
                <a:gd name="T10" fmla="*/ 0 w 613"/>
                <a:gd name="T11" fmla="*/ 228 h 709"/>
                <a:gd name="T12" fmla="*/ 416 w 613"/>
                <a:gd name="T13" fmla="*/ 434 h 709"/>
              </a:gdLst>
              <a:ahLst/>
              <a:cxnLst>
                <a:cxn ang="0">
                  <a:pos x="T0" y="T1"/>
                </a:cxn>
                <a:cxn ang="0">
                  <a:pos x="T2" y="T3"/>
                </a:cxn>
                <a:cxn ang="0">
                  <a:pos x="T4" y="T5"/>
                </a:cxn>
                <a:cxn ang="0">
                  <a:pos x="T6" y="T7"/>
                </a:cxn>
                <a:cxn ang="0">
                  <a:pos x="T8" y="T9"/>
                </a:cxn>
                <a:cxn ang="0">
                  <a:pos x="T10" y="T11"/>
                </a:cxn>
                <a:cxn ang="0">
                  <a:pos x="T12" y="T13"/>
                </a:cxn>
              </a:cxnLst>
              <a:rect l="0" t="0" r="r" b="b"/>
              <a:pathLst>
                <a:path w="613" h="709">
                  <a:moveTo>
                    <a:pt x="416" y="434"/>
                  </a:moveTo>
                  <a:lnTo>
                    <a:pt x="416" y="709"/>
                  </a:lnTo>
                  <a:lnTo>
                    <a:pt x="613" y="709"/>
                  </a:lnTo>
                  <a:lnTo>
                    <a:pt x="613" y="305"/>
                  </a:lnTo>
                  <a:lnTo>
                    <a:pt x="0" y="0"/>
                  </a:lnTo>
                  <a:lnTo>
                    <a:pt x="0" y="228"/>
                  </a:lnTo>
                  <a:lnTo>
                    <a:pt x="416" y="434"/>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3" name="Freeform 8"/>
            <p:cNvSpPr>
              <a:spLocks/>
            </p:cNvSpPr>
            <p:nvPr/>
          </p:nvSpPr>
          <p:spPr bwMode="auto">
            <a:xfrm>
              <a:off x="3590926" y="2541588"/>
              <a:ext cx="969963" cy="1116013"/>
            </a:xfrm>
            <a:custGeom>
              <a:avLst/>
              <a:gdLst>
                <a:gd name="T0" fmla="*/ 197 w 611"/>
                <a:gd name="T1" fmla="*/ 269 h 703"/>
                <a:gd name="T2" fmla="*/ 197 w 611"/>
                <a:gd name="T3" fmla="*/ 0 h 703"/>
                <a:gd name="T4" fmla="*/ 0 w 611"/>
                <a:gd name="T5" fmla="*/ 0 h 703"/>
                <a:gd name="T6" fmla="*/ 0 w 611"/>
                <a:gd name="T7" fmla="*/ 398 h 703"/>
                <a:gd name="T8" fmla="*/ 611 w 611"/>
                <a:gd name="T9" fmla="*/ 703 h 703"/>
                <a:gd name="T10" fmla="*/ 611 w 611"/>
                <a:gd name="T11" fmla="*/ 475 h 703"/>
                <a:gd name="T12" fmla="*/ 197 w 611"/>
                <a:gd name="T13" fmla="*/ 269 h 703"/>
              </a:gdLst>
              <a:ahLst/>
              <a:cxnLst>
                <a:cxn ang="0">
                  <a:pos x="T0" y="T1"/>
                </a:cxn>
                <a:cxn ang="0">
                  <a:pos x="T2" y="T3"/>
                </a:cxn>
                <a:cxn ang="0">
                  <a:pos x="T4" y="T5"/>
                </a:cxn>
                <a:cxn ang="0">
                  <a:pos x="T6" y="T7"/>
                </a:cxn>
                <a:cxn ang="0">
                  <a:pos x="T8" y="T9"/>
                </a:cxn>
                <a:cxn ang="0">
                  <a:pos x="T10" y="T11"/>
                </a:cxn>
                <a:cxn ang="0">
                  <a:pos x="T12" y="T13"/>
                </a:cxn>
              </a:cxnLst>
              <a:rect l="0" t="0" r="r" b="b"/>
              <a:pathLst>
                <a:path w="611" h="703">
                  <a:moveTo>
                    <a:pt x="197" y="269"/>
                  </a:moveTo>
                  <a:lnTo>
                    <a:pt x="197" y="0"/>
                  </a:lnTo>
                  <a:lnTo>
                    <a:pt x="0" y="0"/>
                  </a:lnTo>
                  <a:lnTo>
                    <a:pt x="0" y="398"/>
                  </a:lnTo>
                  <a:lnTo>
                    <a:pt x="611" y="703"/>
                  </a:lnTo>
                  <a:lnTo>
                    <a:pt x="611" y="475"/>
                  </a:lnTo>
                  <a:lnTo>
                    <a:pt x="197" y="269"/>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pic>
        <p:nvPicPr>
          <p:cNvPr id="8" name="Immagine 7">
            <a:extLst>
              <a:ext uri="{FF2B5EF4-FFF2-40B4-BE49-F238E27FC236}">
                <a16:creationId xmlns:a16="http://schemas.microsoft.com/office/drawing/2014/main" id="{126F8A73-F5C1-4140-83DF-192FE2D68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462" y="2014610"/>
            <a:ext cx="1093137" cy="1093137"/>
          </a:xfrm>
          <a:prstGeom prst="rect">
            <a:avLst/>
          </a:prstGeom>
        </p:spPr>
      </p:pic>
      <p:pic>
        <p:nvPicPr>
          <p:cNvPr id="10" name="Immagine 9">
            <a:extLst>
              <a:ext uri="{FF2B5EF4-FFF2-40B4-BE49-F238E27FC236}">
                <a16:creationId xmlns:a16="http://schemas.microsoft.com/office/drawing/2014/main" id="{29071C2E-2230-4682-9A32-4A806CAA6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9983" y="4617528"/>
            <a:ext cx="515862" cy="515862"/>
          </a:xfrm>
          <a:prstGeom prst="rect">
            <a:avLst/>
          </a:prstGeom>
        </p:spPr>
      </p:pic>
      <p:pic>
        <p:nvPicPr>
          <p:cNvPr id="14" name="Immagine 13">
            <a:extLst>
              <a:ext uri="{FF2B5EF4-FFF2-40B4-BE49-F238E27FC236}">
                <a16:creationId xmlns:a16="http://schemas.microsoft.com/office/drawing/2014/main" id="{BBE77143-A9A3-4373-8206-73FEA4AC6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9288" y="4443087"/>
            <a:ext cx="821907" cy="806399"/>
          </a:xfrm>
          <a:prstGeom prst="rect">
            <a:avLst/>
          </a:prstGeom>
        </p:spPr>
      </p:pic>
      <p:pic>
        <p:nvPicPr>
          <p:cNvPr id="16" name="Immagine 15">
            <a:extLst>
              <a:ext uri="{FF2B5EF4-FFF2-40B4-BE49-F238E27FC236}">
                <a16:creationId xmlns:a16="http://schemas.microsoft.com/office/drawing/2014/main" id="{F7F962AC-21C1-401E-AFD3-AE444474AB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0097" y="4567620"/>
            <a:ext cx="591601" cy="591601"/>
          </a:xfrm>
          <a:prstGeom prst="rect">
            <a:avLst/>
          </a:prstGeom>
        </p:spPr>
      </p:pic>
      <p:pic>
        <p:nvPicPr>
          <p:cNvPr id="18" name="Immagine 17">
            <a:extLst>
              <a:ext uri="{FF2B5EF4-FFF2-40B4-BE49-F238E27FC236}">
                <a16:creationId xmlns:a16="http://schemas.microsoft.com/office/drawing/2014/main" id="{4836D698-23AA-49A2-AB63-EB84B4549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9258" y="4617527"/>
            <a:ext cx="515863" cy="515863"/>
          </a:xfrm>
          <a:prstGeom prst="rect">
            <a:avLst/>
          </a:prstGeom>
        </p:spPr>
      </p:pic>
      <p:cxnSp>
        <p:nvCxnSpPr>
          <p:cNvPr id="37" name="Straight Connector 7">
            <a:extLst>
              <a:ext uri="{FF2B5EF4-FFF2-40B4-BE49-F238E27FC236}">
                <a16:creationId xmlns:a16="http://schemas.microsoft.com/office/drawing/2014/main" id="{F62D1CFD-BA9D-43F8-94CE-0E7FE8757F1A}"/>
              </a:ext>
            </a:extLst>
          </p:cNvPr>
          <p:cNvCxnSpPr>
            <a:cxnSpLocks/>
          </p:cNvCxnSpPr>
          <p:nvPr/>
        </p:nvCxnSpPr>
        <p:spPr>
          <a:xfrm>
            <a:off x="8103806" y="711967"/>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D8AA5EEE-7665-4D3D-BB81-1FF2ECB57DD3}"/>
              </a:ext>
            </a:extLst>
          </p:cNvPr>
          <p:cNvSpPr txBox="1">
            <a:spLocks/>
          </p:cNvSpPr>
          <p:nvPr/>
        </p:nvSpPr>
        <p:spPr>
          <a:xfrm>
            <a:off x="226631" y="37956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HPC Problem</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kumimoji="0" lang="en-US" sz="20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Introduction</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39" name="Straight Connector 13">
            <a:extLst>
              <a:ext uri="{FF2B5EF4-FFF2-40B4-BE49-F238E27FC236}">
                <a16:creationId xmlns:a16="http://schemas.microsoft.com/office/drawing/2014/main" id="{DDB04F94-3906-4626-9F7A-557F852FDFEA}"/>
              </a:ext>
            </a:extLst>
          </p:cNvPr>
          <p:cNvCxnSpPr>
            <a:cxnSpLocks/>
          </p:cNvCxnSpPr>
          <p:nvPr/>
        </p:nvCxnSpPr>
        <p:spPr>
          <a:xfrm>
            <a:off x="-1969" y="711967"/>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egnaposto numero diapositiva 1">
            <a:extLst>
              <a:ext uri="{FF2B5EF4-FFF2-40B4-BE49-F238E27FC236}">
                <a16:creationId xmlns:a16="http://schemas.microsoft.com/office/drawing/2014/main" id="{085F1952-1E8A-42E7-8E49-A35B87020FBA}"/>
              </a:ext>
            </a:extLst>
          </p:cNvPr>
          <p:cNvSpPr>
            <a:spLocks noGrp="1"/>
          </p:cNvSpPr>
          <p:nvPr>
            <p:ph type="sldNum" sz="quarter" idx="12"/>
          </p:nvPr>
        </p:nvSpPr>
        <p:spPr/>
        <p:txBody>
          <a:bodyPr/>
          <a:lstStyle/>
          <a:p>
            <a:fld id="{7551D81F-4482-42CC-B2ED-BA649EBAEC1E}" type="slidenum">
              <a:rPr lang="en-US" smtClean="0"/>
              <a:pPr/>
              <a:t>3</a:t>
            </a:fld>
            <a:endParaRPr lang="en-US"/>
          </a:p>
        </p:txBody>
      </p:sp>
    </p:spTree>
    <p:extLst>
      <p:ext uri="{BB962C8B-B14F-4D97-AF65-F5344CB8AC3E}">
        <p14:creationId xmlns:p14="http://schemas.microsoft.com/office/powerpoint/2010/main" val="3061068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B15387B2-651C-438C-8A66-7637CCF1C3AA}"/>
              </a:ext>
            </a:extLst>
          </p:cNvPr>
          <p:cNvGrpSpPr/>
          <p:nvPr/>
        </p:nvGrpSpPr>
        <p:grpSpPr>
          <a:xfrm>
            <a:off x="5856762" y="4397795"/>
            <a:ext cx="478477" cy="512654"/>
            <a:chOff x="7032625" y="3638550"/>
            <a:chExt cx="266700" cy="285750"/>
          </a:xfrm>
          <a:solidFill>
            <a:schemeClr val="accent1"/>
          </a:solidFill>
        </p:grpSpPr>
        <p:sp>
          <p:nvSpPr>
            <p:cNvPr id="104" name="Freeform 450">
              <a:extLst>
                <a:ext uri="{FF2B5EF4-FFF2-40B4-BE49-F238E27FC236}">
                  <a16:creationId xmlns:a16="http://schemas.microsoft.com/office/drawing/2014/main" id="{B519C27C-E97E-4C92-BFFE-7A5118EFBBDB}"/>
                </a:ext>
              </a:extLst>
            </p:cNvPr>
            <p:cNvSpPr>
              <a:spLocks noEditPoints="1"/>
            </p:cNvSpPr>
            <p:nvPr/>
          </p:nvSpPr>
          <p:spPr bwMode="auto">
            <a:xfrm>
              <a:off x="7051675" y="3657600"/>
              <a:ext cx="57150" cy="161925"/>
            </a:xfrm>
            <a:custGeom>
              <a:avLst/>
              <a:gdLst>
                <a:gd name="T0" fmla="*/ 30 w 181"/>
                <a:gd name="T1" fmla="*/ 480 h 510"/>
                <a:gd name="T2" fmla="*/ 30 w 181"/>
                <a:gd name="T3" fmla="*/ 150 h 510"/>
                <a:gd name="T4" fmla="*/ 151 w 181"/>
                <a:gd name="T5" fmla="*/ 150 h 510"/>
                <a:gd name="T6" fmla="*/ 151 w 181"/>
                <a:gd name="T7" fmla="*/ 480 h 510"/>
                <a:gd name="T8" fmla="*/ 30 w 181"/>
                <a:gd name="T9" fmla="*/ 480 h 510"/>
                <a:gd name="T10" fmla="*/ 151 w 181"/>
                <a:gd name="T11" fmla="*/ 30 h 510"/>
                <a:gd name="T12" fmla="*/ 151 w 181"/>
                <a:gd name="T13" fmla="*/ 120 h 510"/>
                <a:gd name="T14" fmla="*/ 30 w 181"/>
                <a:gd name="T15" fmla="*/ 120 h 510"/>
                <a:gd name="T16" fmla="*/ 30 w 181"/>
                <a:gd name="T17" fmla="*/ 30 h 510"/>
                <a:gd name="T18" fmla="*/ 151 w 181"/>
                <a:gd name="T19" fmla="*/ 30 h 510"/>
                <a:gd name="T20" fmla="*/ 166 w 181"/>
                <a:gd name="T21" fmla="*/ 0 h 510"/>
                <a:gd name="T22" fmla="*/ 15 w 181"/>
                <a:gd name="T23" fmla="*/ 0 h 510"/>
                <a:gd name="T24" fmla="*/ 13 w 181"/>
                <a:gd name="T25" fmla="*/ 0 h 510"/>
                <a:gd name="T26" fmla="*/ 10 w 181"/>
                <a:gd name="T27" fmla="*/ 1 h 510"/>
                <a:gd name="T28" fmla="*/ 7 w 181"/>
                <a:gd name="T29" fmla="*/ 2 h 510"/>
                <a:gd name="T30" fmla="*/ 5 w 181"/>
                <a:gd name="T31" fmla="*/ 5 h 510"/>
                <a:gd name="T32" fmla="*/ 3 w 181"/>
                <a:gd name="T33" fmla="*/ 7 h 510"/>
                <a:gd name="T34" fmla="*/ 2 w 181"/>
                <a:gd name="T35" fmla="*/ 10 h 510"/>
                <a:gd name="T36" fmla="*/ 1 w 181"/>
                <a:gd name="T37" fmla="*/ 12 h 510"/>
                <a:gd name="T38" fmla="*/ 0 w 181"/>
                <a:gd name="T39" fmla="*/ 15 h 510"/>
                <a:gd name="T40" fmla="*/ 0 w 181"/>
                <a:gd name="T41" fmla="*/ 495 h 510"/>
                <a:gd name="T42" fmla="*/ 1 w 181"/>
                <a:gd name="T43" fmla="*/ 498 h 510"/>
                <a:gd name="T44" fmla="*/ 2 w 181"/>
                <a:gd name="T45" fmla="*/ 501 h 510"/>
                <a:gd name="T46" fmla="*/ 3 w 181"/>
                <a:gd name="T47" fmla="*/ 503 h 510"/>
                <a:gd name="T48" fmla="*/ 5 w 181"/>
                <a:gd name="T49" fmla="*/ 506 h 510"/>
                <a:gd name="T50" fmla="*/ 7 w 181"/>
                <a:gd name="T51" fmla="*/ 508 h 510"/>
                <a:gd name="T52" fmla="*/ 10 w 181"/>
                <a:gd name="T53" fmla="*/ 509 h 510"/>
                <a:gd name="T54" fmla="*/ 13 w 181"/>
                <a:gd name="T55" fmla="*/ 510 h 510"/>
                <a:gd name="T56" fmla="*/ 15 w 181"/>
                <a:gd name="T57" fmla="*/ 510 h 510"/>
                <a:gd name="T58" fmla="*/ 166 w 181"/>
                <a:gd name="T59" fmla="*/ 510 h 510"/>
                <a:gd name="T60" fmla="*/ 169 w 181"/>
                <a:gd name="T61" fmla="*/ 510 h 510"/>
                <a:gd name="T62" fmla="*/ 171 w 181"/>
                <a:gd name="T63" fmla="*/ 509 h 510"/>
                <a:gd name="T64" fmla="*/ 174 w 181"/>
                <a:gd name="T65" fmla="*/ 508 h 510"/>
                <a:gd name="T66" fmla="*/ 176 w 181"/>
                <a:gd name="T67" fmla="*/ 506 h 510"/>
                <a:gd name="T68" fmla="*/ 177 w 181"/>
                <a:gd name="T69" fmla="*/ 503 h 510"/>
                <a:gd name="T70" fmla="*/ 179 w 181"/>
                <a:gd name="T71" fmla="*/ 501 h 510"/>
                <a:gd name="T72" fmla="*/ 181 w 181"/>
                <a:gd name="T73" fmla="*/ 498 h 510"/>
                <a:gd name="T74" fmla="*/ 181 w 181"/>
                <a:gd name="T75" fmla="*/ 495 h 510"/>
                <a:gd name="T76" fmla="*/ 181 w 181"/>
                <a:gd name="T77" fmla="*/ 15 h 510"/>
                <a:gd name="T78" fmla="*/ 181 w 181"/>
                <a:gd name="T79" fmla="*/ 12 h 510"/>
                <a:gd name="T80" fmla="*/ 179 w 181"/>
                <a:gd name="T81" fmla="*/ 10 h 510"/>
                <a:gd name="T82" fmla="*/ 177 w 181"/>
                <a:gd name="T83" fmla="*/ 7 h 510"/>
                <a:gd name="T84" fmla="*/ 176 w 181"/>
                <a:gd name="T85" fmla="*/ 5 h 510"/>
                <a:gd name="T86" fmla="*/ 174 w 181"/>
                <a:gd name="T87" fmla="*/ 2 h 510"/>
                <a:gd name="T88" fmla="*/ 171 w 181"/>
                <a:gd name="T89" fmla="*/ 1 h 510"/>
                <a:gd name="T90" fmla="*/ 169 w 181"/>
                <a:gd name="T91" fmla="*/ 0 h 510"/>
                <a:gd name="T92" fmla="*/ 166 w 181"/>
                <a:gd name="T9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510">
                  <a:moveTo>
                    <a:pt x="30" y="480"/>
                  </a:moveTo>
                  <a:lnTo>
                    <a:pt x="30" y="150"/>
                  </a:lnTo>
                  <a:lnTo>
                    <a:pt x="151" y="150"/>
                  </a:lnTo>
                  <a:lnTo>
                    <a:pt x="151" y="480"/>
                  </a:lnTo>
                  <a:lnTo>
                    <a:pt x="30" y="480"/>
                  </a:lnTo>
                  <a:close/>
                  <a:moveTo>
                    <a:pt x="151" y="30"/>
                  </a:moveTo>
                  <a:lnTo>
                    <a:pt x="151" y="120"/>
                  </a:lnTo>
                  <a:lnTo>
                    <a:pt x="30" y="120"/>
                  </a:lnTo>
                  <a:lnTo>
                    <a:pt x="30" y="30"/>
                  </a:lnTo>
                  <a:lnTo>
                    <a:pt x="151" y="30"/>
                  </a:lnTo>
                  <a:close/>
                  <a:moveTo>
                    <a:pt x="166" y="0"/>
                  </a:moveTo>
                  <a:lnTo>
                    <a:pt x="15" y="0"/>
                  </a:lnTo>
                  <a:lnTo>
                    <a:pt x="13" y="0"/>
                  </a:lnTo>
                  <a:lnTo>
                    <a:pt x="10" y="1"/>
                  </a:lnTo>
                  <a:lnTo>
                    <a:pt x="7" y="2"/>
                  </a:lnTo>
                  <a:lnTo>
                    <a:pt x="5" y="5"/>
                  </a:lnTo>
                  <a:lnTo>
                    <a:pt x="3" y="7"/>
                  </a:lnTo>
                  <a:lnTo>
                    <a:pt x="2" y="10"/>
                  </a:lnTo>
                  <a:lnTo>
                    <a:pt x="1" y="12"/>
                  </a:lnTo>
                  <a:lnTo>
                    <a:pt x="0" y="15"/>
                  </a:lnTo>
                  <a:lnTo>
                    <a:pt x="0" y="495"/>
                  </a:lnTo>
                  <a:lnTo>
                    <a:pt x="1" y="498"/>
                  </a:lnTo>
                  <a:lnTo>
                    <a:pt x="2" y="501"/>
                  </a:lnTo>
                  <a:lnTo>
                    <a:pt x="3" y="503"/>
                  </a:lnTo>
                  <a:lnTo>
                    <a:pt x="5" y="506"/>
                  </a:lnTo>
                  <a:lnTo>
                    <a:pt x="7" y="508"/>
                  </a:lnTo>
                  <a:lnTo>
                    <a:pt x="10" y="509"/>
                  </a:lnTo>
                  <a:lnTo>
                    <a:pt x="13" y="510"/>
                  </a:lnTo>
                  <a:lnTo>
                    <a:pt x="15" y="510"/>
                  </a:lnTo>
                  <a:lnTo>
                    <a:pt x="166" y="510"/>
                  </a:lnTo>
                  <a:lnTo>
                    <a:pt x="169" y="510"/>
                  </a:lnTo>
                  <a:lnTo>
                    <a:pt x="171" y="509"/>
                  </a:lnTo>
                  <a:lnTo>
                    <a:pt x="174" y="508"/>
                  </a:lnTo>
                  <a:lnTo>
                    <a:pt x="176" y="506"/>
                  </a:lnTo>
                  <a:lnTo>
                    <a:pt x="177" y="503"/>
                  </a:lnTo>
                  <a:lnTo>
                    <a:pt x="179" y="501"/>
                  </a:lnTo>
                  <a:lnTo>
                    <a:pt x="181" y="498"/>
                  </a:lnTo>
                  <a:lnTo>
                    <a:pt x="181" y="495"/>
                  </a:lnTo>
                  <a:lnTo>
                    <a:pt x="181" y="15"/>
                  </a:lnTo>
                  <a:lnTo>
                    <a:pt x="181" y="12"/>
                  </a:lnTo>
                  <a:lnTo>
                    <a:pt x="179" y="10"/>
                  </a:lnTo>
                  <a:lnTo>
                    <a:pt x="177" y="7"/>
                  </a:lnTo>
                  <a:lnTo>
                    <a:pt x="176" y="5"/>
                  </a:lnTo>
                  <a:lnTo>
                    <a:pt x="174" y="2"/>
                  </a:lnTo>
                  <a:lnTo>
                    <a:pt x="171" y="1"/>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51">
              <a:extLst>
                <a:ext uri="{FF2B5EF4-FFF2-40B4-BE49-F238E27FC236}">
                  <a16:creationId xmlns:a16="http://schemas.microsoft.com/office/drawing/2014/main" id="{647D1065-DB1F-4A90-9502-2B31D010476B}"/>
                </a:ext>
              </a:extLst>
            </p:cNvPr>
            <p:cNvSpPr>
              <a:spLocks noEditPoints="1"/>
            </p:cNvSpPr>
            <p:nvPr/>
          </p:nvSpPr>
          <p:spPr bwMode="auto">
            <a:xfrm>
              <a:off x="7061200" y="3848100"/>
              <a:ext cx="38100" cy="38100"/>
            </a:xfrm>
            <a:custGeom>
              <a:avLst/>
              <a:gdLst>
                <a:gd name="T0" fmla="*/ 54 w 121"/>
                <a:gd name="T1" fmla="*/ 89 h 120"/>
                <a:gd name="T2" fmla="*/ 44 w 121"/>
                <a:gd name="T3" fmla="*/ 85 h 120"/>
                <a:gd name="T4" fmla="*/ 35 w 121"/>
                <a:gd name="T5" fmla="*/ 77 h 120"/>
                <a:gd name="T6" fmla="*/ 31 w 121"/>
                <a:gd name="T7" fmla="*/ 66 h 120"/>
                <a:gd name="T8" fmla="*/ 31 w 121"/>
                <a:gd name="T9" fmla="*/ 54 h 120"/>
                <a:gd name="T10" fmla="*/ 35 w 121"/>
                <a:gd name="T11" fmla="*/ 43 h 120"/>
                <a:gd name="T12" fmla="*/ 44 w 121"/>
                <a:gd name="T13" fmla="*/ 35 h 120"/>
                <a:gd name="T14" fmla="*/ 54 w 121"/>
                <a:gd name="T15" fmla="*/ 31 h 120"/>
                <a:gd name="T16" fmla="*/ 66 w 121"/>
                <a:gd name="T17" fmla="*/ 31 h 120"/>
                <a:gd name="T18" fmla="*/ 77 w 121"/>
                <a:gd name="T19" fmla="*/ 35 h 120"/>
                <a:gd name="T20" fmla="*/ 85 w 121"/>
                <a:gd name="T21" fmla="*/ 43 h 120"/>
                <a:gd name="T22" fmla="*/ 90 w 121"/>
                <a:gd name="T23" fmla="*/ 54 h 120"/>
                <a:gd name="T24" fmla="*/ 90 w 121"/>
                <a:gd name="T25" fmla="*/ 66 h 120"/>
                <a:gd name="T26" fmla="*/ 85 w 121"/>
                <a:gd name="T27" fmla="*/ 77 h 120"/>
                <a:gd name="T28" fmla="*/ 77 w 121"/>
                <a:gd name="T29" fmla="*/ 85 h 120"/>
                <a:gd name="T30" fmla="*/ 66 w 121"/>
                <a:gd name="T31" fmla="*/ 89 h 120"/>
                <a:gd name="T32" fmla="*/ 61 w 121"/>
                <a:gd name="T33" fmla="*/ 90 h 120"/>
                <a:gd name="T34" fmla="*/ 54 w 121"/>
                <a:gd name="T35" fmla="*/ 1 h 120"/>
                <a:gd name="T36" fmla="*/ 43 w 121"/>
                <a:gd name="T37" fmla="*/ 3 h 120"/>
                <a:gd name="T38" fmla="*/ 32 w 121"/>
                <a:gd name="T39" fmla="*/ 7 h 120"/>
                <a:gd name="T40" fmla="*/ 22 w 121"/>
                <a:gd name="T41" fmla="*/ 14 h 120"/>
                <a:gd name="T42" fmla="*/ 14 w 121"/>
                <a:gd name="T43" fmla="*/ 22 h 120"/>
                <a:gd name="T44" fmla="*/ 7 w 121"/>
                <a:gd name="T45" fmla="*/ 32 h 120"/>
                <a:gd name="T46" fmla="*/ 3 w 121"/>
                <a:gd name="T47" fmla="*/ 42 h 120"/>
                <a:gd name="T48" fmla="*/ 1 w 121"/>
                <a:gd name="T49" fmla="*/ 54 h 120"/>
                <a:gd name="T50" fmla="*/ 1 w 121"/>
                <a:gd name="T51" fmla="*/ 66 h 120"/>
                <a:gd name="T52" fmla="*/ 3 w 121"/>
                <a:gd name="T53" fmla="*/ 78 h 120"/>
                <a:gd name="T54" fmla="*/ 7 w 121"/>
                <a:gd name="T55" fmla="*/ 88 h 120"/>
                <a:gd name="T56" fmla="*/ 14 w 121"/>
                <a:gd name="T57" fmla="*/ 98 h 120"/>
                <a:gd name="T58" fmla="*/ 22 w 121"/>
                <a:gd name="T59" fmla="*/ 106 h 120"/>
                <a:gd name="T60" fmla="*/ 32 w 121"/>
                <a:gd name="T61" fmla="*/ 113 h 120"/>
                <a:gd name="T62" fmla="*/ 43 w 121"/>
                <a:gd name="T63" fmla="*/ 117 h 120"/>
                <a:gd name="T64" fmla="*/ 54 w 121"/>
                <a:gd name="T65" fmla="*/ 119 h 120"/>
                <a:gd name="T66" fmla="*/ 66 w 121"/>
                <a:gd name="T67" fmla="*/ 119 h 120"/>
                <a:gd name="T68" fmla="*/ 78 w 121"/>
                <a:gd name="T69" fmla="*/ 117 h 120"/>
                <a:gd name="T70" fmla="*/ 89 w 121"/>
                <a:gd name="T71" fmla="*/ 113 h 120"/>
                <a:gd name="T72" fmla="*/ 98 w 121"/>
                <a:gd name="T73" fmla="*/ 106 h 120"/>
                <a:gd name="T74" fmla="*/ 107 w 121"/>
                <a:gd name="T75" fmla="*/ 98 h 120"/>
                <a:gd name="T76" fmla="*/ 113 w 121"/>
                <a:gd name="T77" fmla="*/ 88 h 120"/>
                <a:gd name="T78" fmla="*/ 117 w 121"/>
                <a:gd name="T79" fmla="*/ 78 h 120"/>
                <a:gd name="T80" fmla="*/ 120 w 121"/>
                <a:gd name="T81" fmla="*/ 66 h 120"/>
                <a:gd name="T82" fmla="*/ 120 w 121"/>
                <a:gd name="T83" fmla="*/ 54 h 120"/>
                <a:gd name="T84" fmla="*/ 117 w 121"/>
                <a:gd name="T85" fmla="*/ 42 h 120"/>
                <a:gd name="T86" fmla="*/ 113 w 121"/>
                <a:gd name="T87" fmla="*/ 32 h 120"/>
                <a:gd name="T88" fmla="*/ 107 w 121"/>
                <a:gd name="T89" fmla="*/ 22 h 120"/>
                <a:gd name="T90" fmla="*/ 98 w 121"/>
                <a:gd name="T91" fmla="*/ 14 h 120"/>
                <a:gd name="T92" fmla="*/ 89 w 121"/>
                <a:gd name="T93" fmla="*/ 7 h 120"/>
                <a:gd name="T94" fmla="*/ 78 w 121"/>
                <a:gd name="T95" fmla="*/ 3 h 120"/>
                <a:gd name="T96" fmla="*/ 66 w 121"/>
                <a:gd name="T97"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 h="120">
                  <a:moveTo>
                    <a:pt x="61" y="90"/>
                  </a:moveTo>
                  <a:lnTo>
                    <a:pt x="54" y="89"/>
                  </a:lnTo>
                  <a:lnTo>
                    <a:pt x="49" y="87"/>
                  </a:lnTo>
                  <a:lnTo>
                    <a:pt x="44" y="85"/>
                  </a:lnTo>
                  <a:lnTo>
                    <a:pt x="39" y="81"/>
                  </a:lnTo>
                  <a:lnTo>
                    <a:pt x="35" y="77"/>
                  </a:lnTo>
                  <a:lnTo>
                    <a:pt x="33" y="71"/>
                  </a:lnTo>
                  <a:lnTo>
                    <a:pt x="31" y="66"/>
                  </a:lnTo>
                  <a:lnTo>
                    <a:pt x="31" y="61"/>
                  </a:lnTo>
                  <a:lnTo>
                    <a:pt x="31" y="54"/>
                  </a:lnTo>
                  <a:lnTo>
                    <a:pt x="33" y="49"/>
                  </a:lnTo>
                  <a:lnTo>
                    <a:pt x="35" y="43"/>
                  </a:lnTo>
                  <a:lnTo>
                    <a:pt x="39" y="39"/>
                  </a:lnTo>
                  <a:lnTo>
                    <a:pt x="44" y="35"/>
                  </a:lnTo>
                  <a:lnTo>
                    <a:pt x="49" y="33"/>
                  </a:lnTo>
                  <a:lnTo>
                    <a:pt x="54" y="31"/>
                  </a:lnTo>
                  <a:lnTo>
                    <a:pt x="61" y="30"/>
                  </a:lnTo>
                  <a:lnTo>
                    <a:pt x="66" y="31"/>
                  </a:lnTo>
                  <a:lnTo>
                    <a:pt x="73" y="33"/>
                  </a:lnTo>
                  <a:lnTo>
                    <a:pt x="77" y="35"/>
                  </a:lnTo>
                  <a:lnTo>
                    <a:pt x="81" y="39"/>
                  </a:lnTo>
                  <a:lnTo>
                    <a:pt x="85" y="43"/>
                  </a:lnTo>
                  <a:lnTo>
                    <a:pt x="88" y="49"/>
                  </a:lnTo>
                  <a:lnTo>
                    <a:pt x="90" y="54"/>
                  </a:lnTo>
                  <a:lnTo>
                    <a:pt x="91" y="61"/>
                  </a:lnTo>
                  <a:lnTo>
                    <a:pt x="90" y="66"/>
                  </a:lnTo>
                  <a:lnTo>
                    <a:pt x="88" y="71"/>
                  </a:lnTo>
                  <a:lnTo>
                    <a:pt x="85" y="77"/>
                  </a:lnTo>
                  <a:lnTo>
                    <a:pt x="81" y="81"/>
                  </a:lnTo>
                  <a:lnTo>
                    <a:pt x="77" y="85"/>
                  </a:lnTo>
                  <a:lnTo>
                    <a:pt x="73" y="87"/>
                  </a:lnTo>
                  <a:lnTo>
                    <a:pt x="66" y="89"/>
                  </a:lnTo>
                  <a:lnTo>
                    <a:pt x="61" y="90"/>
                  </a:lnTo>
                  <a:lnTo>
                    <a:pt x="61" y="90"/>
                  </a:lnTo>
                  <a:close/>
                  <a:moveTo>
                    <a:pt x="61" y="0"/>
                  </a:moveTo>
                  <a:lnTo>
                    <a:pt x="54" y="1"/>
                  </a:lnTo>
                  <a:lnTo>
                    <a:pt x="48" y="2"/>
                  </a:lnTo>
                  <a:lnTo>
                    <a:pt x="43" y="3"/>
                  </a:lnTo>
                  <a:lnTo>
                    <a:pt x="37" y="5"/>
                  </a:lnTo>
                  <a:lnTo>
                    <a:pt x="32" y="7"/>
                  </a:lnTo>
                  <a:lnTo>
                    <a:pt x="27" y="10"/>
                  </a:lnTo>
                  <a:lnTo>
                    <a:pt x="22" y="14"/>
                  </a:lnTo>
                  <a:lnTo>
                    <a:pt x="18" y="18"/>
                  </a:lnTo>
                  <a:lnTo>
                    <a:pt x="14" y="22"/>
                  </a:lnTo>
                  <a:lnTo>
                    <a:pt x="11" y="26"/>
                  </a:lnTo>
                  <a:lnTo>
                    <a:pt x="7" y="32"/>
                  </a:lnTo>
                  <a:lnTo>
                    <a:pt x="5" y="37"/>
                  </a:lnTo>
                  <a:lnTo>
                    <a:pt x="3" y="42"/>
                  </a:lnTo>
                  <a:lnTo>
                    <a:pt x="2" y="48"/>
                  </a:lnTo>
                  <a:lnTo>
                    <a:pt x="1" y="54"/>
                  </a:lnTo>
                  <a:lnTo>
                    <a:pt x="0" y="61"/>
                  </a:lnTo>
                  <a:lnTo>
                    <a:pt x="1" y="66"/>
                  </a:lnTo>
                  <a:lnTo>
                    <a:pt x="2" y="72"/>
                  </a:lnTo>
                  <a:lnTo>
                    <a:pt x="3" y="78"/>
                  </a:lnTo>
                  <a:lnTo>
                    <a:pt x="5" y="83"/>
                  </a:lnTo>
                  <a:lnTo>
                    <a:pt x="7" y="88"/>
                  </a:lnTo>
                  <a:lnTo>
                    <a:pt x="11" y="94"/>
                  </a:lnTo>
                  <a:lnTo>
                    <a:pt x="14" y="98"/>
                  </a:lnTo>
                  <a:lnTo>
                    <a:pt x="18" y="102"/>
                  </a:lnTo>
                  <a:lnTo>
                    <a:pt x="22" y="106"/>
                  </a:lnTo>
                  <a:lnTo>
                    <a:pt x="27" y="110"/>
                  </a:lnTo>
                  <a:lnTo>
                    <a:pt x="32" y="113"/>
                  </a:lnTo>
                  <a:lnTo>
                    <a:pt x="37" y="115"/>
                  </a:lnTo>
                  <a:lnTo>
                    <a:pt x="43" y="117"/>
                  </a:lnTo>
                  <a:lnTo>
                    <a:pt x="48" y="119"/>
                  </a:lnTo>
                  <a:lnTo>
                    <a:pt x="54" y="119"/>
                  </a:lnTo>
                  <a:lnTo>
                    <a:pt x="61" y="120"/>
                  </a:lnTo>
                  <a:lnTo>
                    <a:pt x="66" y="119"/>
                  </a:lnTo>
                  <a:lnTo>
                    <a:pt x="73" y="119"/>
                  </a:lnTo>
                  <a:lnTo>
                    <a:pt x="78" y="117"/>
                  </a:lnTo>
                  <a:lnTo>
                    <a:pt x="83" y="115"/>
                  </a:lnTo>
                  <a:lnTo>
                    <a:pt x="89" y="113"/>
                  </a:lnTo>
                  <a:lnTo>
                    <a:pt x="94" y="110"/>
                  </a:lnTo>
                  <a:lnTo>
                    <a:pt x="98" y="106"/>
                  </a:lnTo>
                  <a:lnTo>
                    <a:pt x="102" y="102"/>
                  </a:lnTo>
                  <a:lnTo>
                    <a:pt x="107" y="98"/>
                  </a:lnTo>
                  <a:lnTo>
                    <a:pt x="110" y="94"/>
                  </a:lnTo>
                  <a:lnTo>
                    <a:pt x="113" y="88"/>
                  </a:lnTo>
                  <a:lnTo>
                    <a:pt x="115" y="83"/>
                  </a:lnTo>
                  <a:lnTo>
                    <a:pt x="117" y="78"/>
                  </a:lnTo>
                  <a:lnTo>
                    <a:pt x="120" y="72"/>
                  </a:lnTo>
                  <a:lnTo>
                    <a:pt x="120" y="66"/>
                  </a:lnTo>
                  <a:lnTo>
                    <a:pt x="121" y="61"/>
                  </a:lnTo>
                  <a:lnTo>
                    <a:pt x="120" y="54"/>
                  </a:lnTo>
                  <a:lnTo>
                    <a:pt x="120" y="48"/>
                  </a:lnTo>
                  <a:lnTo>
                    <a:pt x="117" y="42"/>
                  </a:lnTo>
                  <a:lnTo>
                    <a:pt x="115" y="37"/>
                  </a:lnTo>
                  <a:lnTo>
                    <a:pt x="113" y="32"/>
                  </a:lnTo>
                  <a:lnTo>
                    <a:pt x="110" y="26"/>
                  </a:lnTo>
                  <a:lnTo>
                    <a:pt x="107" y="22"/>
                  </a:lnTo>
                  <a:lnTo>
                    <a:pt x="102" y="18"/>
                  </a:lnTo>
                  <a:lnTo>
                    <a:pt x="98" y="14"/>
                  </a:lnTo>
                  <a:lnTo>
                    <a:pt x="94" y="10"/>
                  </a:lnTo>
                  <a:lnTo>
                    <a:pt x="89" y="7"/>
                  </a:lnTo>
                  <a:lnTo>
                    <a:pt x="83" y="5"/>
                  </a:lnTo>
                  <a:lnTo>
                    <a:pt x="78" y="3"/>
                  </a:lnTo>
                  <a:lnTo>
                    <a:pt x="73" y="2"/>
                  </a:lnTo>
                  <a:lnTo>
                    <a:pt x="66" y="1"/>
                  </a:lnTo>
                  <a:lnTo>
                    <a:pt x="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452">
              <a:extLst>
                <a:ext uri="{FF2B5EF4-FFF2-40B4-BE49-F238E27FC236}">
                  <a16:creationId xmlns:a16="http://schemas.microsoft.com/office/drawing/2014/main" id="{66A97A22-76E0-4EAD-A679-1689AA98935F}"/>
                </a:ext>
              </a:extLst>
            </p:cNvPr>
            <p:cNvSpPr>
              <a:spLocks noEditPoints="1"/>
            </p:cNvSpPr>
            <p:nvPr/>
          </p:nvSpPr>
          <p:spPr bwMode="auto">
            <a:xfrm>
              <a:off x="7137400" y="3657600"/>
              <a:ext cx="57150" cy="161925"/>
            </a:xfrm>
            <a:custGeom>
              <a:avLst/>
              <a:gdLst>
                <a:gd name="T0" fmla="*/ 30 w 180"/>
                <a:gd name="T1" fmla="*/ 480 h 510"/>
                <a:gd name="T2" fmla="*/ 30 w 180"/>
                <a:gd name="T3" fmla="*/ 150 h 510"/>
                <a:gd name="T4" fmla="*/ 150 w 180"/>
                <a:gd name="T5" fmla="*/ 150 h 510"/>
                <a:gd name="T6" fmla="*/ 150 w 180"/>
                <a:gd name="T7" fmla="*/ 480 h 510"/>
                <a:gd name="T8" fmla="*/ 30 w 180"/>
                <a:gd name="T9" fmla="*/ 480 h 510"/>
                <a:gd name="T10" fmla="*/ 150 w 180"/>
                <a:gd name="T11" fmla="*/ 30 h 510"/>
                <a:gd name="T12" fmla="*/ 150 w 180"/>
                <a:gd name="T13" fmla="*/ 120 h 510"/>
                <a:gd name="T14" fmla="*/ 30 w 180"/>
                <a:gd name="T15" fmla="*/ 120 h 510"/>
                <a:gd name="T16" fmla="*/ 30 w 180"/>
                <a:gd name="T17" fmla="*/ 30 h 510"/>
                <a:gd name="T18" fmla="*/ 150 w 180"/>
                <a:gd name="T19" fmla="*/ 30 h 510"/>
                <a:gd name="T20" fmla="*/ 165 w 180"/>
                <a:gd name="T21" fmla="*/ 0 h 510"/>
                <a:gd name="T22" fmla="*/ 15 w 180"/>
                <a:gd name="T23" fmla="*/ 0 h 510"/>
                <a:gd name="T24" fmla="*/ 12 w 180"/>
                <a:gd name="T25" fmla="*/ 0 h 510"/>
                <a:gd name="T26" fmla="*/ 10 w 180"/>
                <a:gd name="T27" fmla="*/ 1 h 510"/>
                <a:gd name="T28" fmla="*/ 7 w 180"/>
                <a:gd name="T29" fmla="*/ 2 h 510"/>
                <a:gd name="T30" fmla="*/ 5 w 180"/>
                <a:gd name="T31" fmla="*/ 5 h 510"/>
                <a:gd name="T32" fmla="*/ 2 w 180"/>
                <a:gd name="T33" fmla="*/ 7 h 510"/>
                <a:gd name="T34" fmla="*/ 1 w 180"/>
                <a:gd name="T35" fmla="*/ 10 h 510"/>
                <a:gd name="T36" fmla="*/ 0 w 180"/>
                <a:gd name="T37" fmla="*/ 12 h 510"/>
                <a:gd name="T38" fmla="*/ 0 w 180"/>
                <a:gd name="T39" fmla="*/ 15 h 510"/>
                <a:gd name="T40" fmla="*/ 0 w 180"/>
                <a:gd name="T41" fmla="*/ 495 h 510"/>
                <a:gd name="T42" fmla="*/ 0 w 180"/>
                <a:gd name="T43" fmla="*/ 498 h 510"/>
                <a:gd name="T44" fmla="*/ 1 w 180"/>
                <a:gd name="T45" fmla="*/ 501 h 510"/>
                <a:gd name="T46" fmla="*/ 2 w 180"/>
                <a:gd name="T47" fmla="*/ 503 h 510"/>
                <a:gd name="T48" fmla="*/ 5 w 180"/>
                <a:gd name="T49" fmla="*/ 506 h 510"/>
                <a:gd name="T50" fmla="*/ 7 w 180"/>
                <a:gd name="T51" fmla="*/ 508 h 510"/>
                <a:gd name="T52" fmla="*/ 10 w 180"/>
                <a:gd name="T53" fmla="*/ 509 h 510"/>
                <a:gd name="T54" fmla="*/ 12 w 180"/>
                <a:gd name="T55" fmla="*/ 510 h 510"/>
                <a:gd name="T56" fmla="*/ 15 w 180"/>
                <a:gd name="T57" fmla="*/ 510 h 510"/>
                <a:gd name="T58" fmla="*/ 165 w 180"/>
                <a:gd name="T59" fmla="*/ 510 h 510"/>
                <a:gd name="T60" fmla="*/ 168 w 180"/>
                <a:gd name="T61" fmla="*/ 510 h 510"/>
                <a:gd name="T62" fmla="*/ 171 w 180"/>
                <a:gd name="T63" fmla="*/ 509 h 510"/>
                <a:gd name="T64" fmla="*/ 173 w 180"/>
                <a:gd name="T65" fmla="*/ 508 h 510"/>
                <a:gd name="T66" fmla="*/ 176 w 180"/>
                <a:gd name="T67" fmla="*/ 506 h 510"/>
                <a:gd name="T68" fmla="*/ 178 w 180"/>
                <a:gd name="T69" fmla="*/ 503 h 510"/>
                <a:gd name="T70" fmla="*/ 179 w 180"/>
                <a:gd name="T71" fmla="*/ 501 h 510"/>
                <a:gd name="T72" fmla="*/ 180 w 180"/>
                <a:gd name="T73" fmla="*/ 498 h 510"/>
                <a:gd name="T74" fmla="*/ 180 w 180"/>
                <a:gd name="T75" fmla="*/ 495 h 510"/>
                <a:gd name="T76" fmla="*/ 180 w 180"/>
                <a:gd name="T77" fmla="*/ 15 h 510"/>
                <a:gd name="T78" fmla="*/ 180 w 180"/>
                <a:gd name="T79" fmla="*/ 12 h 510"/>
                <a:gd name="T80" fmla="*/ 179 w 180"/>
                <a:gd name="T81" fmla="*/ 10 h 510"/>
                <a:gd name="T82" fmla="*/ 178 w 180"/>
                <a:gd name="T83" fmla="*/ 7 h 510"/>
                <a:gd name="T84" fmla="*/ 176 w 180"/>
                <a:gd name="T85" fmla="*/ 5 h 510"/>
                <a:gd name="T86" fmla="*/ 173 w 180"/>
                <a:gd name="T87" fmla="*/ 2 h 510"/>
                <a:gd name="T88" fmla="*/ 171 w 180"/>
                <a:gd name="T89" fmla="*/ 1 h 510"/>
                <a:gd name="T90" fmla="*/ 168 w 180"/>
                <a:gd name="T91" fmla="*/ 0 h 510"/>
                <a:gd name="T92" fmla="*/ 165 w 180"/>
                <a:gd name="T9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0" h="510">
                  <a:moveTo>
                    <a:pt x="30" y="480"/>
                  </a:moveTo>
                  <a:lnTo>
                    <a:pt x="30" y="150"/>
                  </a:lnTo>
                  <a:lnTo>
                    <a:pt x="150" y="150"/>
                  </a:lnTo>
                  <a:lnTo>
                    <a:pt x="150" y="480"/>
                  </a:lnTo>
                  <a:lnTo>
                    <a:pt x="30" y="480"/>
                  </a:lnTo>
                  <a:close/>
                  <a:moveTo>
                    <a:pt x="150" y="30"/>
                  </a:moveTo>
                  <a:lnTo>
                    <a:pt x="150" y="120"/>
                  </a:lnTo>
                  <a:lnTo>
                    <a:pt x="30" y="120"/>
                  </a:lnTo>
                  <a:lnTo>
                    <a:pt x="30" y="30"/>
                  </a:lnTo>
                  <a:lnTo>
                    <a:pt x="150" y="30"/>
                  </a:lnTo>
                  <a:close/>
                  <a:moveTo>
                    <a:pt x="165" y="0"/>
                  </a:moveTo>
                  <a:lnTo>
                    <a:pt x="15" y="0"/>
                  </a:lnTo>
                  <a:lnTo>
                    <a:pt x="12" y="0"/>
                  </a:lnTo>
                  <a:lnTo>
                    <a:pt x="10" y="1"/>
                  </a:lnTo>
                  <a:lnTo>
                    <a:pt x="7" y="2"/>
                  </a:lnTo>
                  <a:lnTo>
                    <a:pt x="5" y="5"/>
                  </a:lnTo>
                  <a:lnTo>
                    <a:pt x="2" y="7"/>
                  </a:lnTo>
                  <a:lnTo>
                    <a:pt x="1" y="10"/>
                  </a:lnTo>
                  <a:lnTo>
                    <a:pt x="0" y="12"/>
                  </a:lnTo>
                  <a:lnTo>
                    <a:pt x="0" y="15"/>
                  </a:lnTo>
                  <a:lnTo>
                    <a:pt x="0" y="495"/>
                  </a:lnTo>
                  <a:lnTo>
                    <a:pt x="0" y="498"/>
                  </a:lnTo>
                  <a:lnTo>
                    <a:pt x="1" y="501"/>
                  </a:lnTo>
                  <a:lnTo>
                    <a:pt x="2" y="503"/>
                  </a:lnTo>
                  <a:lnTo>
                    <a:pt x="5" y="506"/>
                  </a:lnTo>
                  <a:lnTo>
                    <a:pt x="7" y="508"/>
                  </a:lnTo>
                  <a:lnTo>
                    <a:pt x="10" y="509"/>
                  </a:lnTo>
                  <a:lnTo>
                    <a:pt x="12" y="510"/>
                  </a:lnTo>
                  <a:lnTo>
                    <a:pt x="15" y="510"/>
                  </a:lnTo>
                  <a:lnTo>
                    <a:pt x="165" y="510"/>
                  </a:lnTo>
                  <a:lnTo>
                    <a:pt x="168" y="510"/>
                  </a:lnTo>
                  <a:lnTo>
                    <a:pt x="171" y="509"/>
                  </a:lnTo>
                  <a:lnTo>
                    <a:pt x="173" y="508"/>
                  </a:lnTo>
                  <a:lnTo>
                    <a:pt x="176" y="506"/>
                  </a:lnTo>
                  <a:lnTo>
                    <a:pt x="178" y="503"/>
                  </a:lnTo>
                  <a:lnTo>
                    <a:pt x="179" y="501"/>
                  </a:lnTo>
                  <a:lnTo>
                    <a:pt x="180" y="498"/>
                  </a:lnTo>
                  <a:lnTo>
                    <a:pt x="180" y="495"/>
                  </a:lnTo>
                  <a:lnTo>
                    <a:pt x="180" y="15"/>
                  </a:lnTo>
                  <a:lnTo>
                    <a:pt x="180" y="12"/>
                  </a:lnTo>
                  <a:lnTo>
                    <a:pt x="179" y="10"/>
                  </a:lnTo>
                  <a:lnTo>
                    <a:pt x="178" y="7"/>
                  </a:lnTo>
                  <a:lnTo>
                    <a:pt x="176" y="5"/>
                  </a:lnTo>
                  <a:lnTo>
                    <a:pt x="173" y="2"/>
                  </a:lnTo>
                  <a:lnTo>
                    <a:pt x="171" y="1"/>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53">
              <a:extLst>
                <a:ext uri="{FF2B5EF4-FFF2-40B4-BE49-F238E27FC236}">
                  <a16:creationId xmlns:a16="http://schemas.microsoft.com/office/drawing/2014/main" id="{62460A82-CF2C-4715-9E57-1D5E91DDD268}"/>
                </a:ext>
              </a:extLst>
            </p:cNvPr>
            <p:cNvSpPr>
              <a:spLocks noEditPoints="1"/>
            </p:cNvSpPr>
            <p:nvPr/>
          </p:nvSpPr>
          <p:spPr bwMode="auto">
            <a:xfrm>
              <a:off x="7146925" y="3848100"/>
              <a:ext cx="38100" cy="38100"/>
            </a:xfrm>
            <a:custGeom>
              <a:avLst/>
              <a:gdLst>
                <a:gd name="T0" fmla="*/ 55 w 120"/>
                <a:gd name="T1" fmla="*/ 89 h 120"/>
                <a:gd name="T2" fmla="*/ 44 w 120"/>
                <a:gd name="T3" fmla="*/ 85 h 120"/>
                <a:gd name="T4" fmla="*/ 35 w 120"/>
                <a:gd name="T5" fmla="*/ 77 h 120"/>
                <a:gd name="T6" fmla="*/ 31 w 120"/>
                <a:gd name="T7" fmla="*/ 66 h 120"/>
                <a:gd name="T8" fmla="*/ 31 w 120"/>
                <a:gd name="T9" fmla="*/ 54 h 120"/>
                <a:gd name="T10" fmla="*/ 35 w 120"/>
                <a:gd name="T11" fmla="*/ 43 h 120"/>
                <a:gd name="T12" fmla="*/ 44 w 120"/>
                <a:gd name="T13" fmla="*/ 35 h 120"/>
                <a:gd name="T14" fmla="*/ 55 w 120"/>
                <a:gd name="T15" fmla="*/ 31 h 120"/>
                <a:gd name="T16" fmla="*/ 66 w 120"/>
                <a:gd name="T17" fmla="*/ 31 h 120"/>
                <a:gd name="T18" fmla="*/ 77 w 120"/>
                <a:gd name="T19" fmla="*/ 35 h 120"/>
                <a:gd name="T20" fmla="*/ 86 w 120"/>
                <a:gd name="T21" fmla="*/ 43 h 120"/>
                <a:gd name="T22" fmla="*/ 90 w 120"/>
                <a:gd name="T23" fmla="*/ 54 h 120"/>
                <a:gd name="T24" fmla="*/ 90 w 120"/>
                <a:gd name="T25" fmla="*/ 66 h 120"/>
                <a:gd name="T26" fmla="*/ 86 w 120"/>
                <a:gd name="T27" fmla="*/ 77 h 120"/>
                <a:gd name="T28" fmla="*/ 77 w 120"/>
                <a:gd name="T29" fmla="*/ 85 h 120"/>
                <a:gd name="T30" fmla="*/ 66 w 120"/>
                <a:gd name="T31" fmla="*/ 89 h 120"/>
                <a:gd name="T32" fmla="*/ 60 w 120"/>
                <a:gd name="T33" fmla="*/ 90 h 120"/>
                <a:gd name="T34" fmla="*/ 55 w 120"/>
                <a:gd name="T35" fmla="*/ 1 h 120"/>
                <a:gd name="T36" fmla="*/ 43 w 120"/>
                <a:gd name="T37" fmla="*/ 3 h 120"/>
                <a:gd name="T38" fmla="*/ 31 w 120"/>
                <a:gd name="T39" fmla="*/ 7 h 120"/>
                <a:gd name="T40" fmla="*/ 23 w 120"/>
                <a:gd name="T41" fmla="*/ 14 h 120"/>
                <a:gd name="T42" fmla="*/ 14 w 120"/>
                <a:gd name="T43" fmla="*/ 22 h 120"/>
                <a:gd name="T44" fmla="*/ 8 w 120"/>
                <a:gd name="T45" fmla="*/ 32 h 120"/>
                <a:gd name="T46" fmla="*/ 3 w 120"/>
                <a:gd name="T47" fmla="*/ 42 h 120"/>
                <a:gd name="T48" fmla="*/ 0 w 120"/>
                <a:gd name="T49" fmla="*/ 54 h 120"/>
                <a:gd name="T50" fmla="*/ 0 w 120"/>
                <a:gd name="T51" fmla="*/ 66 h 120"/>
                <a:gd name="T52" fmla="*/ 3 w 120"/>
                <a:gd name="T53" fmla="*/ 78 h 120"/>
                <a:gd name="T54" fmla="*/ 8 w 120"/>
                <a:gd name="T55" fmla="*/ 88 h 120"/>
                <a:gd name="T56" fmla="*/ 14 w 120"/>
                <a:gd name="T57" fmla="*/ 98 h 120"/>
                <a:gd name="T58" fmla="*/ 23 w 120"/>
                <a:gd name="T59" fmla="*/ 106 h 120"/>
                <a:gd name="T60" fmla="*/ 31 w 120"/>
                <a:gd name="T61" fmla="*/ 113 h 120"/>
                <a:gd name="T62" fmla="*/ 43 w 120"/>
                <a:gd name="T63" fmla="*/ 117 h 120"/>
                <a:gd name="T64" fmla="*/ 55 w 120"/>
                <a:gd name="T65" fmla="*/ 119 h 120"/>
                <a:gd name="T66" fmla="*/ 66 w 120"/>
                <a:gd name="T67" fmla="*/ 119 h 120"/>
                <a:gd name="T68" fmla="*/ 78 w 120"/>
                <a:gd name="T69" fmla="*/ 117 h 120"/>
                <a:gd name="T70" fmla="*/ 89 w 120"/>
                <a:gd name="T71" fmla="*/ 113 h 120"/>
                <a:gd name="T72" fmla="*/ 99 w 120"/>
                <a:gd name="T73" fmla="*/ 106 h 120"/>
                <a:gd name="T74" fmla="*/ 107 w 120"/>
                <a:gd name="T75" fmla="*/ 98 h 120"/>
                <a:gd name="T76" fmla="*/ 113 w 120"/>
                <a:gd name="T77" fmla="*/ 88 h 120"/>
                <a:gd name="T78" fmla="*/ 118 w 120"/>
                <a:gd name="T79" fmla="*/ 78 h 120"/>
                <a:gd name="T80" fmla="*/ 120 w 120"/>
                <a:gd name="T81" fmla="*/ 66 h 120"/>
                <a:gd name="T82" fmla="*/ 120 w 120"/>
                <a:gd name="T83" fmla="*/ 54 h 120"/>
                <a:gd name="T84" fmla="*/ 118 w 120"/>
                <a:gd name="T85" fmla="*/ 42 h 120"/>
                <a:gd name="T86" fmla="*/ 113 w 120"/>
                <a:gd name="T87" fmla="*/ 32 h 120"/>
                <a:gd name="T88" fmla="*/ 107 w 120"/>
                <a:gd name="T89" fmla="*/ 22 h 120"/>
                <a:gd name="T90" fmla="*/ 99 w 120"/>
                <a:gd name="T91" fmla="*/ 14 h 120"/>
                <a:gd name="T92" fmla="*/ 89 w 120"/>
                <a:gd name="T93" fmla="*/ 7 h 120"/>
                <a:gd name="T94" fmla="*/ 78 w 120"/>
                <a:gd name="T95" fmla="*/ 3 h 120"/>
                <a:gd name="T96" fmla="*/ 66 w 120"/>
                <a:gd name="T97"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20">
                  <a:moveTo>
                    <a:pt x="60" y="90"/>
                  </a:moveTo>
                  <a:lnTo>
                    <a:pt x="55" y="89"/>
                  </a:lnTo>
                  <a:lnTo>
                    <a:pt x="48" y="87"/>
                  </a:lnTo>
                  <a:lnTo>
                    <a:pt x="44" y="85"/>
                  </a:lnTo>
                  <a:lnTo>
                    <a:pt x="39" y="81"/>
                  </a:lnTo>
                  <a:lnTo>
                    <a:pt x="35" y="77"/>
                  </a:lnTo>
                  <a:lnTo>
                    <a:pt x="32" y="71"/>
                  </a:lnTo>
                  <a:lnTo>
                    <a:pt x="31" y="66"/>
                  </a:lnTo>
                  <a:lnTo>
                    <a:pt x="30" y="61"/>
                  </a:lnTo>
                  <a:lnTo>
                    <a:pt x="31" y="54"/>
                  </a:lnTo>
                  <a:lnTo>
                    <a:pt x="32" y="49"/>
                  </a:lnTo>
                  <a:lnTo>
                    <a:pt x="35" y="43"/>
                  </a:lnTo>
                  <a:lnTo>
                    <a:pt x="39" y="39"/>
                  </a:lnTo>
                  <a:lnTo>
                    <a:pt x="44" y="35"/>
                  </a:lnTo>
                  <a:lnTo>
                    <a:pt x="48" y="33"/>
                  </a:lnTo>
                  <a:lnTo>
                    <a:pt x="55" y="31"/>
                  </a:lnTo>
                  <a:lnTo>
                    <a:pt x="60" y="30"/>
                  </a:lnTo>
                  <a:lnTo>
                    <a:pt x="66" y="31"/>
                  </a:lnTo>
                  <a:lnTo>
                    <a:pt x="72" y="33"/>
                  </a:lnTo>
                  <a:lnTo>
                    <a:pt x="77" y="35"/>
                  </a:lnTo>
                  <a:lnTo>
                    <a:pt x="81" y="39"/>
                  </a:lnTo>
                  <a:lnTo>
                    <a:pt x="86" y="43"/>
                  </a:lnTo>
                  <a:lnTo>
                    <a:pt x="88" y="49"/>
                  </a:lnTo>
                  <a:lnTo>
                    <a:pt x="90" y="54"/>
                  </a:lnTo>
                  <a:lnTo>
                    <a:pt x="90" y="61"/>
                  </a:lnTo>
                  <a:lnTo>
                    <a:pt x="90" y="66"/>
                  </a:lnTo>
                  <a:lnTo>
                    <a:pt x="88" y="71"/>
                  </a:lnTo>
                  <a:lnTo>
                    <a:pt x="86" y="77"/>
                  </a:lnTo>
                  <a:lnTo>
                    <a:pt x="81" y="81"/>
                  </a:lnTo>
                  <a:lnTo>
                    <a:pt x="77" y="85"/>
                  </a:lnTo>
                  <a:lnTo>
                    <a:pt x="72" y="87"/>
                  </a:lnTo>
                  <a:lnTo>
                    <a:pt x="66" y="89"/>
                  </a:lnTo>
                  <a:lnTo>
                    <a:pt x="60" y="90"/>
                  </a:lnTo>
                  <a:lnTo>
                    <a:pt x="60" y="90"/>
                  </a:lnTo>
                  <a:close/>
                  <a:moveTo>
                    <a:pt x="60" y="0"/>
                  </a:moveTo>
                  <a:lnTo>
                    <a:pt x="55" y="1"/>
                  </a:lnTo>
                  <a:lnTo>
                    <a:pt x="48" y="2"/>
                  </a:lnTo>
                  <a:lnTo>
                    <a:pt x="43" y="3"/>
                  </a:lnTo>
                  <a:lnTo>
                    <a:pt x="37" y="5"/>
                  </a:lnTo>
                  <a:lnTo>
                    <a:pt x="31" y="7"/>
                  </a:lnTo>
                  <a:lnTo>
                    <a:pt x="27" y="10"/>
                  </a:lnTo>
                  <a:lnTo>
                    <a:pt x="23" y="14"/>
                  </a:lnTo>
                  <a:lnTo>
                    <a:pt x="18" y="18"/>
                  </a:lnTo>
                  <a:lnTo>
                    <a:pt x="14" y="22"/>
                  </a:lnTo>
                  <a:lnTo>
                    <a:pt x="11" y="26"/>
                  </a:lnTo>
                  <a:lnTo>
                    <a:pt x="8" y="32"/>
                  </a:lnTo>
                  <a:lnTo>
                    <a:pt x="6" y="37"/>
                  </a:lnTo>
                  <a:lnTo>
                    <a:pt x="3" y="42"/>
                  </a:lnTo>
                  <a:lnTo>
                    <a:pt x="1" y="48"/>
                  </a:lnTo>
                  <a:lnTo>
                    <a:pt x="0" y="54"/>
                  </a:lnTo>
                  <a:lnTo>
                    <a:pt x="0" y="61"/>
                  </a:lnTo>
                  <a:lnTo>
                    <a:pt x="0" y="66"/>
                  </a:lnTo>
                  <a:lnTo>
                    <a:pt x="1" y="72"/>
                  </a:lnTo>
                  <a:lnTo>
                    <a:pt x="3" y="78"/>
                  </a:lnTo>
                  <a:lnTo>
                    <a:pt x="6" y="83"/>
                  </a:lnTo>
                  <a:lnTo>
                    <a:pt x="8" y="88"/>
                  </a:lnTo>
                  <a:lnTo>
                    <a:pt x="11" y="94"/>
                  </a:lnTo>
                  <a:lnTo>
                    <a:pt x="14" y="98"/>
                  </a:lnTo>
                  <a:lnTo>
                    <a:pt x="18" y="102"/>
                  </a:lnTo>
                  <a:lnTo>
                    <a:pt x="23" y="106"/>
                  </a:lnTo>
                  <a:lnTo>
                    <a:pt x="27" y="110"/>
                  </a:lnTo>
                  <a:lnTo>
                    <a:pt x="31" y="113"/>
                  </a:lnTo>
                  <a:lnTo>
                    <a:pt x="37" y="115"/>
                  </a:lnTo>
                  <a:lnTo>
                    <a:pt x="43" y="117"/>
                  </a:lnTo>
                  <a:lnTo>
                    <a:pt x="48" y="119"/>
                  </a:lnTo>
                  <a:lnTo>
                    <a:pt x="55" y="119"/>
                  </a:lnTo>
                  <a:lnTo>
                    <a:pt x="60" y="120"/>
                  </a:lnTo>
                  <a:lnTo>
                    <a:pt x="66" y="119"/>
                  </a:lnTo>
                  <a:lnTo>
                    <a:pt x="73" y="119"/>
                  </a:lnTo>
                  <a:lnTo>
                    <a:pt x="78" y="117"/>
                  </a:lnTo>
                  <a:lnTo>
                    <a:pt x="84" y="115"/>
                  </a:lnTo>
                  <a:lnTo>
                    <a:pt x="89" y="113"/>
                  </a:lnTo>
                  <a:lnTo>
                    <a:pt x="94" y="110"/>
                  </a:lnTo>
                  <a:lnTo>
                    <a:pt x="99" y="106"/>
                  </a:lnTo>
                  <a:lnTo>
                    <a:pt x="103" y="102"/>
                  </a:lnTo>
                  <a:lnTo>
                    <a:pt x="107" y="98"/>
                  </a:lnTo>
                  <a:lnTo>
                    <a:pt x="110" y="94"/>
                  </a:lnTo>
                  <a:lnTo>
                    <a:pt x="113" y="88"/>
                  </a:lnTo>
                  <a:lnTo>
                    <a:pt x="116" y="83"/>
                  </a:lnTo>
                  <a:lnTo>
                    <a:pt x="118" y="78"/>
                  </a:lnTo>
                  <a:lnTo>
                    <a:pt x="119" y="72"/>
                  </a:lnTo>
                  <a:lnTo>
                    <a:pt x="120" y="66"/>
                  </a:lnTo>
                  <a:lnTo>
                    <a:pt x="120" y="61"/>
                  </a:lnTo>
                  <a:lnTo>
                    <a:pt x="120" y="54"/>
                  </a:lnTo>
                  <a:lnTo>
                    <a:pt x="119" y="48"/>
                  </a:lnTo>
                  <a:lnTo>
                    <a:pt x="118" y="42"/>
                  </a:lnTo>
                  <a:lnTo>
                    <a:pt x="116" y="37"/>
                  </a:lnTo>
                  <a:lnTo>
                    <a:pt x="113" y="32"/>
                  </a:lnTo>
                  <a:lnTo>
                    <a:pt x="110" y="26"/>
                  </a:lnTo>
                  <a:lnTo>
                    <a:pt x="107" y="22"/>
                  </a:lnTo>
                  <a:lnTo>
                    <a:pt x="103" y="18"/>
                  </a:lnTo>
                  <a:lnTo>
                    <a:pt x="99" y="14"/>
                  </a:lnTo>
                  <a:lnTo>
                    <a:pt x="94" y="10"/>
                  </a:lnTo>
                  <a:lnTo>
                    <a:pt x="89" y="7"/>
                  </a:lnTo>
                  <a:lnTo>
                    <a:pt x="84" y="5"/>
                  </a:lnTo>
                  <a:lnTo>
                    <a:pt x="78" y="3"/>
                  </a:lnTo>
                  <a:lnTo>
                    <a:pt x="73" y="2"/>
                  </a:lnTo>
                  <a:lnTo>
                    <a:pt x="66" y="1"/>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454">
              <a:extLst>
                <a:ext uri="{FF2B5EF4-FFF2-40B4-BE49-F238E27FC236}">
                  <a16:creationId xmlns:a16="http://schemas.microsoft.com/office/drawing/2014/main" id="{E8B58CF8-ADD4-4C27-BA21-4E0F0C7485E3}"/>
                </a:ext>
              </a:extLst>
            </p:cNvPr>
            <p:cNvSpPr>
              <a:spLocks noEditPoints="1"/>
            </p:cNvSpPr>
            <p:nvPr/>
          </p:nvSpPr>
          <p:spPr bwMode="auto">
            <a:xfrm>
              <a:off x="7032625" y="3638550"/>
              <a:ext cx="266700" cy="285750"/>
            </a:xfrm>
            <a:custGeom>
              <a:avLst/>
              <a:gdLst>
                <a:gd name="T0" fmla="*/ 810 w 840"/>
                <a:gd name="T1" fmla="*/ 870 h 900"/>
                <a:gd name="T2" fmla="*/ 571 w 840"/>
                <a:gd name="T3" fmla="*/ 870 h 900"/>
                <a:gd name="T4" fmla="*/ 571 w 840"/>
                <a:gd name="T5" fmla="*/ 30 h 900"/>
                <a:gd name="T6" fmla="*/ 810 w 840"/>
                <a:gd name="T7" fmla="*/ 30 h 900"/>
                <a:gd name="T8" fmla="*/ 810 w 840"/>
                <a:gd name="T9" fmla="*/ 870 h 900"/>
                <a:gd name="T10" fmla="*/ 300 w 840"/>
                <a:gd name="T11" fmla="*/ 30 h 900"/>
                <a:gd name="T12" fmla="*/ 541 w 840"/>
                <a:gd name="T13" fmla="*/ 30 h 900"/>
                <a:gd name="T14" fmla="*/ 541 w 840"/>
                <a:gd name="T15" fmla="*/ 870 h 900"/>
                <a:gd name="T16" fmla="*/ 300 w 840"/>
                <a:gd name="T17" fmla="*/ 870 h 900"/>
                <a:gd name="T18" fmla="*/ 300 w 840"/>
                <a:gd name="T19" fmla="*/ 30 h 900"/>
                <a:gd name="T20" fmla="*/ 30 w 840"/>
                <a:gd name="T21" fmla="*/ 30 h 900"/>
                <a:gd name="T22" fmla="*/ 270 w 840"/>
                <a:gd name="T23" fmla="*/ 30 h 900"/>
                <a:gd name="T24" fmla="*/ 270 w 840"/>
                <a:gd name="T25" fmla="*/ 870 h 900"/>
                <a:gd name="T26" fmla="*/ 30 w 840"/>
                <a:gd name="T27" fmla="*/ 870 h 900"/>
                <a:gd name="T28" fmla="*/ 30 w 840"/>
                <a:gd name="T29" fmla="*/ 30 h 900"/>
                <a:gd name="T30" fmla="*/ 825 w 840"/>
                <a:gd name="T31" fmla="*/ 0 h 900"/>
                <a:gd name="T32" fmla="*/ 556 w 840"/>
                <a:gd name="T33" fmla="*/ 0 h 900"/>
                <a:gd name="T34" fmla="*/ 285 w 840"/>
                <a:gd name="T35" fmla="*/ 0 h 900"/>
                <a:gd name="T36" fmla="*/ 15 w 840"/>
                <a:gd name="T37" fmla="*/ 0 h 900"/>
                <a:gd name="T38" fmla="*/ 13 w 840"/>
                <a:gd name="T39" fmla="*/ 0 h 900"/>
                <a:gd name="T40" fmla="*/ 10 w 840"/>
                <a:gd name="T41" fmla="*/ 1 h 900"/>
                <a:gd name="T42" fmla="*/ 7 w 840"/>
                <a:gd name="T43" fmla="*/ 3 h 900"/>
                <a:gd name="T44" fmla="*/ 4 w 840"/>
                <a:gd name="T45" fmla="*/ 5 h 900"/>
                <a:gd name="T46" fmla="*/ 3 w 840"/>
                <a:gd name="T47" fmla="*/ 7 h 900"/>
                <a:gd name="T48" fmla="*/ 1 w 840"/>
                <a:gd name="T49" fmla="*/ 9 h 900"/>
                <a:gd name="T50" fmla="*/ 1 w 840"/>
                <a:gd name="T51" fmla="*/ 12 h 900"/>
                <a:gd name="T52" fmla="*/ 0 w 840"/>
                <a:gd name="T53" fmla="*/ 15 h 900"/>
                <a:gd name="T54" fmla="*/ 0 w 840"/>
                <a:gd name="T55" fmla="*/ 885 h 900"/>
                <a:gd name="T56" fmla="*/ 1 w 840"/>
                <a:gd name="T57" fmla="*/ 888 h 900"/>
                <a:gd name="T58" fmla="*/ 1 w 840"/>
                <a:gd name="T59" fmla="*/ 890 h 900"/>
                <a:gd name="T60" fmla="*/ 3 w 840"/>
                <a:gd name="T61" fmla="*/ 894 h 900"/>
                <a:gd name="T62" fmla="*/ 4 w 840"/>
                <a:gd name="T63" fmla="*/ 896 h 900"/>
                <a:gd name="T64" fmla="*/ 7 w 840"/>
                <a:gd name="T65" fmla="*/ 898 h 900"/>
                <a:gd name="T66" fmla="*/ 10 w 840"/>
                <a:gd name="T67" fmla="*/ 899 h 900"/>
                <a:gd name="T68" fmla="*/ 12 w 840"/>
                <a:gd name="T69" fmla="*/ 900 h 900"/>
                <a:gd name="T70" fmla="*/ 15 w 840"/>
                <a:gd name="T71" fmla="*/ 900 h 900"/>
                <a:gd name="T72" fmla="*/ 285 w 840"/>
                <a:gd name="T73" fmla="*/ 900 h 900"/>
                <a:gd name="T74" fmla="*/ 556 w 840"/>
                <a:gd name="T75" fmla="*/ 900 h 900"/>
                <a:gd name="T76" fmla="*/ 825 w 840"/>
                <a:gd name="T77" fmla="*/ 900 h 900"/>
                <a:gd name="T78" fmla="*/ 828 w 840"/>
                <a:gd name="T79" fmla="*/ 900 h 900"/>
                <a:gd name="T80" fmla="*/ 831 w 840"/>
                <a:gd name="T81" fmla="*/ 899 h 900"/>
                <a:gd name="T82" fmla="*/ 834 w 840"/>
                <a:gd name="T83" fmla="*/ 898 h 900"/>
                <a:gd name="T84" fmla="*/ 836 w 840"/>
                <a:gd name="T85" fmla="*/ 896 h 900"/>
                <a:gd name="T86" fmla="*/ 838 w 840"/>
                <a:gd name="T87" fmla="*/ 894 h 900"/>
                <a:gd name="T88" fmla="*/ 839 w 840"/>
                <a:gd name="T89" fmla="*/ 890 h 900"/>
                <a:gd name="T90" fmla="*/ 840 w 840"/>
                <a:gd name="T91" fmla="*/ 888 h 900"/>
                <a:gd name="T92" fmla="*/ 840 w 840"/>
                <a:gd name="T93" fmla="*/ 885 h 900"/>
                <a:gd name="T94" fmla="*/ 840 w 840"/>
                <a:gd name="T95" fmla="*/ 15 h 900"/>
                <a:gd name="T96" fmla="*/ 840 w 840"/>
                <a:gd name="T97" fmla="*/ 12 h 900"/>
                <a:gd name="T98" fmla="*/ 839 w 840"/>
                <a:gd name="T99" fmla="*/ 9 h 900"/>
                <a:gd name="T100" fmla="*/ 838 w 840"/>
                <a:gd name="T101" fmla="*/ 7 h 900"/>
                <a:gd name="T102" fmla="*/ 836 w 840"/>
                <a:gd name="T103" fmla="*/ 5 h 900"/>
                <a:gd name="T104" fmla="*/ 834 w 840"/>
                <a:gd name="T105" fmla="*/ 3 h 900"/>
                <a:gd name="T106" fmla="*/ 831 w 840"/>
                <a:gd name="T107" fmla="*/ 1 h 900"/>
                <a:gd name="T108" fmla="*/ 828 w 840"/>
                <a:gd name="T109" fmla="*/ 0 h 900"/>
                <a:gd name="T110" fmla="*/ 825 w 840"/>
                <a:gd name="T111"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0" h="900">
                  <a:moveTo>
                    <a:pt x="810" y="870"/>
                  </a:moveTo>
                  <a:lnTo>
                    <a:pt x="571" y="870"/>
                  </a:lnTo>
                  <a:lnTo>
                    <a:pt x="571" y="30"/>
                  </a:lnTo>
                  <a:lnTo>
                    <a:pt x="810" y="30"/>
                  </a:lnTo>
                  <a:lnTo>
                    <a:pt x="810" y="870"/>
                  </a:lnTo>
                  <a:close/>
                  <a:moveTo>
                    <a:pt x="300" y="30"/>
                  </a:moveTo>
                  <a:lnTo>
                    <a:pt x="541" y="30"/>
                  </a:lnTo>
                  <a:lnTo>
                    <a:pt x="541" y="870"/>
                  </a:lnTo>
                  <a:lnTo>
                    <a:pt x="300" y="870"/>
                  </a:lnTo>
                  <a:lnTo>
                    <a:pt x="300" y="30"/>
                  </a:lnTo>
                  <a:close/>
                  <a:moveTo>
                    <a:pt x="30" y="30"/>
                  </a:moveTo>
                  <a:lnTo>
                    <a:pt x="270" y="30"/>
                  </a:lnTo>
                  <a:lnTo>
                    <a:pt x="270" y="870"/>
                  </a:lnTo>
                  <a:lnTo>
                    <a:pt x="30" y="870"/>
                  </a:lnTo>
                  <a:lnTo>
                    <a:pt x="30" y="30"/>
                  </a:lnTo>
                  <a:close/>
                  <a:moveTo>
                    <a:pt x="825" y="0"/>
                  </a:moveTo>
                  <a:lnTo>
                    <a:pt x="556" y="0"/>
                  </a:lnTo>
                  <a:lnTo>
                    <a:pt x="285" y="0"/>
                  </a:lnTo>
                  <a:lnTo>
                    <a:pt x="15" y="0"/>
                  </a:lnTo>
                  <a:lnTo>
                    <a:pt x="13" y="0"/>
                  </a:lnTo>
                  <a:lnTo>
                    <a:pt x="10" y="1"/>
                  </a:lnTo>
                  <a:lnTo>
                    <a:pt x="7" y="3"/>
                  </a:lnTo>
                  <a:lnTo>
                    <a:pt x="4" y="5"/>
                  </a:lnTo>
                  <a:lnTo>
                    <a:pt x="3" y="7"/>
                  </a:lnTo>
                  <a:lnTo>
                    <a:pt x="1" y="9"/>
                  </a:lnTo>
                  <a:lnTo>
                    <a:pt x="1" y="12"/>
                  </a:lnTo>
                  <a:lnTo>
                    <a:pt x="0" y="15"/>
                  </a:lnTo>
                  <a:lnTo>
                    <a:pt x="0" y="885"/>
                  </a:lnTo>
                  <a:lnTo>
                    <a:pt x="1" y="888"/>
                  </a:lnTo>
                  <a:lnTo>
                    <a:pt x="1" y="890"/>
                  </a:lnTo>
                  <a:lnTo>
                    <a:pt x="3" y="894"/>
                  </a:lnTo>
                  <a:lnTo>
                    <a:pt x="4" y="896"/>
                  </a:lnTo>
                  <a:lnTo>
                    <a:pt x="7" y="898"/>
                  </a:lnTo>
                  <a:lnTo>
                    <a:pt x="10" y="899"/>
                  </a:lnTo>
                  <a:lnTo>
                    <a:pt x="12" y="900"/>
                  </a:lnTo>
                  <a:lnTo>
                    <a:pt x="15" y="900"/>
                  </a:lnTo>
                  <a:lnTo>
                    <a:pt x="285" y="900"/>
                  </a:lnTo>
                  <a:lnTo>
                    <a:pt x="556" y="900"/>
                  </a:lnTo>
                  <a:lnTo>
                    <a:pt x="825" y="900"/>
                  </a:lnTo>
                  <a:lnTo>
                    <a:pt x="828" y="900"/>
                  </a:lnTo>
                  <a:lnTo>
                    <a:pt x="831" y="899"/>
                  </a:lnTo>
                  <a:lnTo>
                    <a:pt x="834" y="898"/>
                  </a:lnTo>
                  <a:lnTo>
                    <a:pt x="836" y="896"/>
                  </a:lnTo>
                  <a:lnTo>
                    <a:pt x="838" y="894"/>
                  </a:lnTo>
                  <a:lnTo>
                    <a:pt x="839" y="890"/>
                  </a:lnTo>
                  <a:lnTo>
                    <a:pt x="840" y="888"/>
                  </a:lnTo>
                  <a:lnTo>
                    <a:pt x="840" y="885"/>
                  </a:lnTo>
                  <a:lnTo>
                    <a:pt x="840" y="15"/>
                  </a:lnTo>
                  <a:lnTo>
                    <a:pt x="840" y="12"/>
                  </a:lnTo>
                  <a:lnTo>
                    <a:pt x="839" y="9"/>
                  </a:lnTo>
                  <a:lnTo>
                    <a:pt x="838" y="7"/>
                  </a:lnTo>
                  <a:lnTo>
                    <a:pt x="836" y="5"/>
                  </a:lnTo>
                  <a:lnTo>
                    <a:pt x="834" y="3"/>
                  </a:lnTo>
                  <a:lnTo>
                    <a:pt x="831" y="1"/>
                  </a:lnTo>
                  <a:lnTo>
                    <a:pt x="828" y="0"/>
                  </a:lnTo>
                  <a:lnTo>
                    <a:pt x="8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55">
              <a:extLst>
                <a:ext uri="{FF2B5EF4-FFF2-40B4-BE49-F238E27FC236}">
                  <a16:creationId xmlns:a16="http://schemas.microsoft.com/office/drawing/2014/main" id="{5AC68CB2-F923-4F46-AA33-24765573A62D}"/>
                </a:ext>
              </a:extLst>
            </p:cNvPr>
            <p:cNvSpPr>
              <a:spLocks noEditPoints="1"/>
            </p:cNvSpPr>
            <p:nvPr/>
          </p:nvSpPr>
          <p:spPr bwMode="auto">
            <a:xfrm>
              <a:off x="7223125" y="3657600"/>
              <a:ext cx="57150" cy="161925"/>
            </a:xfrm>
            <a:custGeom>
              <a:avLst/>
              <a:gdLst>
                <a:gd name="T0" fmla="*/ 149 w 179"/>
                <a:gd name="T1" fmla="*/ 30 h 510"/>
                <a:gd name="T2" fmla="*/ 149 w 179"/>
                <a:gd name="T3" fmla="*/ 120 h 510"/>
                <a:gd name="T4" fmla="*/ 30 w 179"/>
                <a:gd name="T5" fmla="*/ 120 h 510"/>
                <a:gd name="T6" fmla="*/ 30 w 179"/>
                <a:gd name="T7" fmla="*/ 30 h 510"/>
                <a:gd name="T8" fmla="*/ 149 w 179"/>
                <a:gd name="T9" fmla="*/ 30 h 510"/>
                <a:gd name="T10" fmla="*/ 30 w 179"/>
                <a:gd name="T11" fmla="*/ 480 h 510"/>
                <a:gd name="T12" fmla="*/ 30 w 179"/>
                <a:gd name="T13" fmla="*/ 150 h 510"/>
                <a:gd name="T14" fmla="*/ 149 w 179"/>
                <a:gd name="T15" fmla="*/ 150 h 510"/>
                <a:gd name="T16" fmla="*/ 149 w 179"/>
                <a:gd name="T17" fmla="*/ 480 h 510"/>
                <a:gd name="T18" fmla="*/ 30 w 179"/>
                <a:gd name="T19" fmla="*/ 480 h 510"/>
                <a:gd name="T20" fmla="*/ 15 w 179"/>
                <a:gd name="T21" fmla="*/ 510 h 510"/>
                <a:gd name="T22" fmla="*/ 164 w 179"/>
                <a:gd name="T23" fmla="*/ 510 h 510"/>
                <a:gd name="T24" fmla="*/ 167 w 179"/>
                <a:gd name="T25" fmla="*/ 510 h 510"/>
                <a:gd name="T26" fmla="*/ 171 w 179"/>
                <a:gd name="T27" fmla="*/ 509 h 510"/>
                <a:gd name="T28" fmla="*/ 173 w 179"/>
                <a:gd name="T29" fmla="*/ 508 h 510"/>
                <a:gd name="T30" fmla="*/ 175 w 179"/>
                <a:gd name="T31" fmla="*/ 506 h 510"/>
                <a:gd name="T32" fmla="*/ 177 w 179"/>
                <a:gd name="T33" fmla="*/ 503 h 510"/>
                <a:gd name="T34" fmla="*/ 178 w 179"/>
                <a:gd name="T35" fmla="*/ 501 h 510"/>
                <a:gd name="T36" fmla="*/ 179 w 179"/>
                <a:gd name="T37" fmla="*/ 498 h 510"/>
                <a:gd name="T38" fmla="*/ 179 w 179"/>
                <a:gd name="T39" fmla="*/ 495 h 510"/>
                <a:gd name="T40" fmla="*/ 179 w 179"/>
                <a:gd name="T41" fmla="*/ 15 h 510"/>
                <a:gd name="T42" fmla="*/ 179 w 179"/>
                <a:gd name="T43" fmla="*/ 12 h 510"/>
                <a:gd name="T44" fmla="*/ 178 w 179"/>
                <a:gd name="T45" fmla="*/ 10 h 510"/>
                <a:gd name="T46" fmla="*/ 177 w 179"/>
                <a:gd name="T47" fmla="*/ 7 h 510"/>
                <a:gd name="T48" fmla="*/ 175 w 179"/>
                <a:gd name="T49" fmla="*/ 5 h 510"/>
                <a:gd name="T50" fmla="*/ 173 w 179"/>
                <a:gd name="T51" fmla="*/ 2 h 510"/>
                <a:gd name="T52" fmla="*/ 171 w 179"/>
                <a:gd name="T53" fmla="*/ 1 h 510"/>
                <a:gd name="T54" fmla="*/ 167 w 179"/>
                <a:gd name="T55" fmla="*/ 0 h 510"/>
                <a:gd name="T56" fmla="*/ 164 w 179"/>
                <a:gd name="T57" fmla="*/ 0 h 510"/>
                <a:gd name="T58" fmla="*/ 15 w 179"/>
                <a:gd name="T59" fmla="*/ 0 h 510"/>
                <a:gd name="T60" fmla="*/ 11 w 179"/>
                <a:gd name="T61" fmla="*/ 0 h 510"/>
                <a:gd name="T62" fmla="*/ 8 w 179"/>
                <a:gd name="T63" fmla="*/ 1 h 510"/>
                <a:gd name="T64" fmla="*/ 6 w 179"/>
                <a:gd name="T65" fmla="*/ 2 h 510"/>
                <a:gd name="T66" fmla="*/ 4 w 179"/>
                <a:gd name="T67" fmla="*/ 5 h 510"/>
                <a:gd name="T68" fmla="*/ 2 w 179"/>
                <a:gd name="T69" fmla="*/ 7 h 510"/>
                <a:gd name="T70" fmla="*/ 1 w 179"/>
                <a:gd name="T71" fmla="*/ 10 h 510"/>
                <a:gd name="T72" fmla="*/ 0 w 179"/>
                <a:gd name="T73" fmla="*/ 12 h 510"/>
                <a:gd name="T74" fmla="*/ 0 w 179"/>
                <a:gd name="T75" fmla="*/ 15 h 510"/>
                <a:gd name="T76" fmla="*/ 0 w 179"/>
                <a:gd name="T77" fmla="*/ 495 h 510"/>
                <a:gd name="T78" fmla="*/ 0 w 179"/>
                <a:gd name="T79" fmla="*/ 498 h 510"/>
                <a:gd name="T80" fmla="*/ 1 w 179"/>
                <a:gd name="T81" fmla="*/ 501 h 510"/>
                <a:gd name="T82" fmla="*/ 2 w 179"/>
                <a:gd name="T83" fmla="*/ 503 h 510"/>
                <a:gd name="T84" fmla="*/ 4 w 179"/>
                <a:gd name="T85" fmla="*/ 506 h 510"/>
                <a:gd name="T86" fmla="*/ 6 w 179"/>
                <a:gd name="T87" fmla="*/ 508 h 510"/>
                <a:gd name="T88" fmla="*/ 8 w 179"/>
                <a:gd name="T89" fmla="*/ 509 h 510"/>
                <a:gd name="T90" fmla="*/ 11 w 179"/>
                <a:gd name="T91" fmla="*/ 510 h 510"/>
                <a:gd name="T92" fmla="*/ 15 w 179"/>
                <a:gd name="T93"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510">
                  <a:moveTo>
                    <a:pt x="149" y="30"/>
                  </a:moveTo>
                  <a:lnTo>
                    <a:pt x="149" y="120"/>
                  </a:lnTo>
                  <a:lnTo>
                    <a:pt x="30" y="120"/>
                  </a:lnTo>
                  <a:lnTo>
                    <a:pt x="30" y="30"/>
                  </a:lnTo>
                  <a:lnTo>
                    <a:pt x="149" y="30"/>
                  </a:lnTo>
                  <a:close/>
                  <a:moveTo>
                    <a:pt x="30" y="480"/>
                  </a:moveTo>
                  <a:lnTo>
                    <a:pt x="30" y="150"/>
                  </a:lnTo>
                  <a:lnTo>
                    <a:pt x="149" y="150"/>
                  </a:lnTo>
                  <a:lnTo>
                    <a:pt x="149" y="480"/>
                  </a:lnTo>
                  <a:lnTo>
                    <a:pt x="30" y="480"/>
                  </a:lnTo>
                  <a:close/>
                  <a:moveTo>
                    <a:pt x="15" y="510"/>
                  </a:moveTo>
                  <a:lnTo>
                    <a:pt x="164" y="510"/>
                  </a:lnTo>
                  <a:lnTo>
                    <a:pt x="167" y="510"/>
                  </a:lnTo>
                  <a:lnTo>
                    <a:pt x="171" y="509"/>
                  </a:lnTo>
                  <a:lnTo>
                    <a:pt x="173" y="508"/>
                  </a:lnTo>
                  <a:lnTo>
                    <a:pt x="175" y="506"/>
                  </a:lnTo>
                  <a:lnTo>
                    <a:pt x="177" y="503"/>
                  </a:lnTo>
                  <a:lnTo>
                    <a:pt x="178" y="501"/>
                  </a:lnTo>
                  <a:lnTo>
                    <a:pt x="179" y="498"/>
                  </a:lnTo>
                  <a:lnTo>
                    <a:pt x="179" y="495"/>
                  </a:lnTo>
                  <a:lnTo>
                    <a:pt x="179" y="15"/>
                  </a:lnTo>
                  <a:lnTo>
                    <a:pt x="179" y="12"/>
                  </a:lnTo>
                  <a:lnTo>
                    <a:pt x="178" y="10"/>
                  </a:lnTo>
                  <a:lnTo>
                    <a:pt x="177" y="7"/>
                  </a:lnTo>
                  <a:lnTo>
                    <a:pt x="175" y="5"/>
                  </a:lnTo>
                  <a:lnTo>
                    <a:pt x="173" y="2"/>
                  </a:lnTo>
                  <a:lnTo>
                    <a:pt x="171" y="1"/>
                  </a:lnTo>
                  <a:lnTo>
                    <a:pt x="167" y="0"/>
                  </a:lnTo>
                  <a:lnTo>
                    <a:pt x="164" y="0"/>
                  </a:lnTo>
                  <a:lnTo>
                    <a:pt x="15" y="0"/>
                  </a:lnTo>
                  <a:lnTo>
                    <a:pt x="11" y="0"/>
                  </a:lnTo>
                  <a:lnTo>
                    <a:pt x="8" y="1"/>
                  </a:lnTo>
                  <a:lnTo>
                    <a:pt x="6" y="2"/>
                  </a:lnTo>
                  <a:lnTo>
                    <a:pt x="4" y="5"/>
                  </a:lnTo>
                  <a:lnTo>
                    <a:pt x="2" y="7"/>
                  </a:lnTo>
                  <a:lnTo>
                    <a:pt x="1" y="10"/>
                  </a:lnTo>
                  <a:lnTo>
                    <a:pt x="0" y="12"/>
                  </a:lnTo>
                  <a:lnTo>
                    <a:pt x="0" y="15"/>
                  </a:lnTo>
                  <a:lnTo>
                    <a:pt x="0" y="495"/>
                  </a:lnTo>
                  <a:lnTo>
                    <a:pt x="0" y="498"/>
                  </a:lnTo>
                  <a:lnTo>
                    <a:pt x="1" y="501"/>
                  </a:lnTo>
                  <a:lnTo>
                    <a:pt x="2" y="503"/>
                  </a:lnTo>
                  <a:lnTo>
                    <a:pt x="4" y="506"/>
                  </a:lnTo>
                  <a:lnTo>
                    <a:pt x="6" y="508"/>
                  </a:lnTo>
                  <a:lnTo>
                    <a:pt x="8" y="509"/>
                  </a:lnTo>
                  <a:lnTo>
                    <a:pt x="11" y="510"/>
                  </a:lnTo>
                  <a:lnTo>
                    <a:pt x="15"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56">
              <a:extLst>
                <a:ext uri="{FF2B5EF4-FFF2-40B4-BE49-F238E27FC236}">
                  <a16:creationId xmlns:a16="http://schemas.microsoft.com/office/drawing/2014/main" id="{5172CCC7-E725-433A-8423-DC8052BD8D45}"/>
                </a:ext>
              </a:extLst>
            </p:cNvPr>
            <p:cNvSpPr>
              <a:spLocks noEditPoints="1"/>
            </p:cNvSpPr>
            <p:nvPr/>
          </p:nvSpPr>
          <p:spPr bwMode="auto">
            <a:xfrm>
              <a:off x="7232650" y="3848100"/>
              <a:ext cx="38100" cy="38100"/>
            </a:xfrm>
            <a:custGeom>
              <a:avLst/>
              <a:gdLst>
                <a:gd name="T0" fmla="*/ 53 w 119"/>
                <a:gd name="T1" fmla="*/ 89 h 120"/>
                <a:gd name="T2" fmla="*/ 42 w 119"/>
                <a:gd name="T3" fmla="*/ 85 h 120"/>
                <a:gd name="T4" fmla="*/ 35 w 119"/>
                <a:gd name="T5" fmla="*/ 77 h 120"/>
                <a:gd name="T6" fmla="*/ 29 w 119"/>
                <a:gd name="T7" fmla="*/ 66 h 120"/>
                <a:gd name="T8" fmla="*/ 29 w 119"/>
                <a:gd name="T9" fmla="*/ 54 h 120"/>
                <a:gd name="T10" fmla="*/ 35 w 119"/>
                <a:gd name="T11" fmla="*/ 43 h 120"/>
                <a:gd name="T12" fmla="*/ 42 w 119"/>
                <a:gd name="T13" fmla="*/ 35 h 120"/>
                <a:gd name="T14" fmla="*/ 53 w 119"/>
                <a:gd name="T15" fmla="*/ 31 h 120"/>
                <a:gd name="T16" fmla="*/ 66 w 119"/>
                <a:gd name="T17" fmla="*/ 31 h 120"/>
                <a:gd name="T18" fmla="*/ 76 w 119"/>
                <a:gd name="T19" fmla="*/ 35 h 120"/>
                <a:gd name="T20" fmla="*/ 84 w 119"/>
                <a:gd name="T21" fmla="*/ 43 h 120"/>
                <a:gd name="T22" fmla="*/ 88 w 119"/>
                <a:gd name="T23" fmla="*/ 54 h 120"/>
                <a:gd name="T24" fmla="*/ 88 w 119"/>
                <a:gd name="T25" fmla="*/ 66 h 120"/>
                <a:gd name="T26" fmla="*/ 84 w 119"/>
                <a:gd name="T27" fmla="*/ 77 h 120"/>
                <a:gd name="T28" fmla="*/ 76 w 119"/>
                <a:gd name="T29" fmla="*/ 85 h 120"/>
                <a:gd name="T30" fmla="*/ 66 w 119"/>
                <a:gd name="T31" fmla="*/ 89 h 120"/>
                <a:gd name="T32" fmla="*/ 59 w 119"/>
                <a:gd name="T33" fmla="*/ 90 h 120"/>
                <a:gd name="T34" fmla="*/ 53 w 119"/>
                <a:gd name="T35" fmla="*/ 1 h 120"/>
                <a:gd name="T36" fmla="*/ 41 w 119"/>
                <a:gd name="T37" fmla="*/ 3 h 120"/>
                <a:gd name="T38" fmla="*/ 31 w 119"/>
                <a:gd name="T39" fmla="*/ 7 h 120"/>
                <a:gd name="T40" fmla="*/ 21 w 119"/>
                <a:gd name="T41" fmla="*/ 14 h 120"/>
                <a:gd name="T42" fmla="*/ 13 w 119"/>
                <a:gd name="T43" fmla="*/ 22 h 120"/>
                <a:gd name="T44" fmla="*/ 7 w 119"/>
                <a:gd name="T45" fmla="*/ 32 h 120"/>
                <a:gd name="T46" fmla="*/ 2 w 119"/>
                <a:gd name="T47" fmla="*/ 42 h 120"/>
                <a:gd name="T48" fmla="*/ 0 w 119"/>
                <a:gd name="T49" fmla="*/ 54 h 120"/>
                <a:gd name="T50" fmla="*/ 0 w 119"/>
                <a:gd name="T51" fmla="*/ 66 h 120"/>
                <a:gd name="T52" fmla="*/ 2 w 119"/>
                <a:gd name="T53" fmla="*/ 78 h 120"/>
                <a:gd name="T54" fmla="*/ 7 w 119"/>
                <a:gd name="T55" fmla="*/ 88 h 120"/>
                <a:gd name="T56" fmla="*/ 13 w 119"/>
                <a:gd name="T57" fmla="*/ 98 h 120"/>
                <a:gd name="T58" fmla="*/ 21 w 119"/>
                <a:gd name="T59" fmla="*/ 106 h 120"/>
                <a:gd name="T60" fmla="*/ 31 w 119"/>
                <a:gd name="T61" fmla="*/ 113 h 120"/>
                <a:gd name="T62" fmla="*/ 41 w 119"/>
                <a:gd name="T63" fmla="*/ 117 h 120"/>
                <a:gd name="T64" fmla="*/ 53 w 119"/>
                <a:gd name="T65" fmla="*/ 119 h 120"/>
                <a:gd name="T66" fmla="*/ 66 w 119"/>
                <a:gd name="T67" fmla="*/ 119 h 120"/>
                <a:gd name="T68" fmla="*/ 78 w 119"/>
                <a:gd name="T69" fmla="*/ 117 h 120"/>
                <a:gd name="T70" fmla="*/ 88 w 119"/>
                <a:gd name="T71" fmla="*/ 113 h 120"/>
                <a:gd name="T72" fmla="*/ 98 w 119"/>
                <a:gd name="T73" fmla="*/ 106 h 120"/>
                <a:gd name="T74" fmla="*/ 105 w 119"/>
                <a:gd name="T75" fmla="*/ 98 h 120"/>
                <a:gd name="T76" fmla="*/ 112 w 119"/>
                <a:gd name="T77" fmla="*/ 88 h 120"/>
                <a:gd name="T78" fmla="*/ 117 w 119"/>
                <a:gd name="T79" fmla="*/ 78 h 120"/>
                <a:gd name="T80" fmla="*/ 119 w 119"/>
                <a:gd name="T81" fmla="*/ 66 h 120"/>
                <a:gd name="T82" fmla="*/ 119 w 119"/>
                <a:gd name="T83" fmla="*/ 54 h 120"/>
                <a:gd name="T84" fmla="*/ 117 w 119"/>
                <a:gd name="T85" fmla="*/ 42 h 120"/>
                <a:gd name="T86" fmla="*/ 112 w 119"/>
                <a:gd name="T87" fmla="*/ 32 h 120"/>
                <a:gd name="T88" fmla="*/ 105 w 119"/>
                <a:gd name="T89" fmla="*/ 22 h 120"/>
                <a:gd name="T90" fmla="*/ 98 w 119"/>
                <a:gd name="T91" fmla="*/ 14 h 120"/>
                <a:gd name="T92" fmla="*/ 88 w 119"/>
                <a:gd name="T93" fmla="*/ 7 h 120"/>
                <a:gd name="T94" fmla="*/ 78 w 119"/>
                <a:gd name="T95" fmla="*/ 3 h 120"/>
                <a:gd name="T96" fmla="*/ 66 w 119"/>
                <a:gd name="T97"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9" h="120">
                  <a:moveTo>
                    <a:pt x="59" y="90"/>
                  </a:moveTo>
                  <a:lnTo>
                    <a:pt x="53" y="89"/>
                  </a:lnTo>
                  <a:lnTo>
                    <a:pt x="48" y="87"/>
                  </a:lnTo>
                  <a:lnTo>
                    <a:pt x="42" y="85"/>
                  </a:lnTo>
                  <a:lnTo>
                    <a:pt x="38" y="81"/>
                  </a:lnTo>
                  <a:lnTo>
                    <a:pt x="35" y="77"/>
                  </a:lnTo>
                  <a:lnTo>
                    <a:pt x="32" y="71"/>
                  </a:lnTo>
                  <a:lnTo>
                    <a:pt x="29" y="66"/>
                  </a:lnTo>
                  <a:lnTo>
                    <a:pt x="29" y="61"/>
                  </a:lnTo>
                  <a:lnTo>
                    <a:pt x="29" y="54"/>
                  </a:lnTo>
                  <a:lnTo>
                    <a:pt x="32" y="49"/>
                  </a:lnTo>
                  <a:lnTo>
                    <a:pt x="35" y="43"/>
                  </a:lnTo>
                  <a:lnTo>
                    <a:pt x="38" y="39"/>
                  </a:lnTo>
                  <a:lnTo>
                    <a:pt x="42" y="35"/>
                  </a:lnTo>
                  <a:lnTo>
                    <a:pt x="48" y="33"/>
                  </a:lnTo>
                  <a:lnTo>
                    <a:pt x="53" y="31"/>
                  </a:lnTo>
                  <a:lnTo>
                    <a:pt x="59" y="30"/>
                  </a:lnTo>
                  <a:lnTo>
                    <a:pt x="66" y="31"/>
                  </a:lnTo>
                  <a:lnTo>
                    <a:pt x="71" y="33"/>
                  </a:lnTo>
                  <a:lnTo>
                    <a:pt x="76" y="35"/>
                  </a:lnTo>
                  <a:lnTo>
                    <a:pt x="81" y="39"/>
                  </a:lnTo>
                  <a:lnTo>
                    <a:pt x="84" y="43"/>
                  </a:lnTo>
                  <a:lnTo>
                    <a:pt x="87" y="49"/>
                  </a:lnTo>
                  <a:lnTo>
                    <a:pt x="88" y="54"/>
                  </a:lnTo>
                  <a:lnTo>
                    <a:pt x="89" y="61"/>
                  </a:lnTo>
                  <a:lnTo>
                    <a:pt x="88" y="66"/>
                  </a:lnTo>
                  <a:lnTo>
                    <a:pt x="87" y="71"/>
                  </a:lnTo>
                  <a:lnTo>
                    <a:pt x="84" y="77"/>
                  </a:lnTo>
                  <a:lnTo>
                    <a:pt x="81" y="81"/>
                  </a:lnTo>
                  <a:lnTo>
                    <a:pt x="76" y="85"/>
                  </a:lnTo>
                  <a:lnTo>
                    <a:pt x="71" y="87"/>
                  </a:lnTo>
                  <a:lnTo>
                    <a:pt x="66" y="89"/>
                  </a:lnTo>
                  <a:lnTo>
                    <a:pt x="59" y="90"/>
                  </a:lnTo>
                  <a:lnTo>
                    <a:pt x="59" y="90"/>
                  </a:lnTo>
                  <a:close/>
                  <a:moveTo>
                    <a:pt x="59" y="0"/>
                  </a:moveTo>
                  <a:lnTo>
                    <a:pt x="53" y="1"/>
                  </a:lnTo>
                  <a:lnTo>
                    <a:pt x="48" y="2"/>
                  </a:lnTo>
                  <a:lnTo>
                    <a:pt x="41" y="3"/>
                  </a:lnTo>
                  <a:lnTo>
                    <a:pt x="36" y="5"/>
                  </a:lnTo>
                  <a:lnTo>
                    <a:pt x="31" y="7"/>
                  </a:lnTo>
                  <a:lnTo>
                    <a:pt x="26" y="10"/>
                  </a:lnTo>
                  <a:lnTo>
                    <a:pt x="21" y="14"/>
                  </a:lnTo>
                  <a:lnTo>
                    <a:pt x="17" y="18"/>
                  </a:lnTo>
                  <a:lnTo>
                    <a:pt x="13" y="22"/>
                  </a:lnTo>
                  <a:lnTo>
                    <a:pt x="9" y="26"/>
                  </a:lnTo>
                  <a:lnTo>
                    <a:pt x="7" y="32"/>
                  </a:lnTo>
                  <a:lnTo>
                    <a:pt x="4" y="37"/>
                  </a:lnTo>
                  <a:lnTo>
                    <a:pt x="2" y="42"/>
                  </a:lnTo>
                  <a:lnTo>
                    <a:pt x="1" y="48"/>
                  </a:lnTo>
                  <a:lnTo>
                    <a:pt x="0" y="54"/>
                  </a:lnTo>
                  <a:lnTo>
                    <a:pt x="0" y="61"/>
                  </a:lnTo>
                  <a:lnTo>
                    <a:pt x="0" y="66"/>
                  </a:lnTo>
                  <a:lnTo>
                    <a:pt x="1" y="72"/>
                  </a:lnTo>
                  <a:lnTo>
                    <a:pt x="2" y="78"/>
                  </a:lnTo>
                  <a:lnTo>
                    <a:pt x="4" y="83"/>
                  </a:lnTo>
                  <a:lnTo>
                    <a:pt x="7" y="88"/>
                  </a:lnTo>
                  <a:lnTo>
                    <a:pt x="9" y="94"/>
                  </a:lnTo>
                  <a:lnTo>
                    <a:pt x="13" y="98"/>
                  </a:lnTo>
                  <a:lnTo>
                    <a:pt x="17" y="102"/>
                  </a:lnTo>
                  <a:lnTo>
                    <a:pt x="21" y="106"/>
                  </a:lnTo>
                  <a:lnTo>
                    <a:pt x="25" y="110"/>
                  </a:lnTo>
                  <a:lnTo>
                    <a:pt x="31" y="113"/>
                  </a:lnTo>
                  <a:lnTo>
                    <a:pt x="36" y="115"/>
                  </a:lnTo>
                  <a:lnTo>
                    <a:pt x="41" y="117"/>
                  </a:lnTo>
                  <a:lnTo>
                    <a:pt x="48" y="119"/>
                  </a:lnTo>
                  <a:lnTo>
                    <a:pt x="53" y="119"/>
                  </a:lnTo>
                  <a:lnTo>
                    <a:pt x="59" y="120"/>
                  </a:lnTo>
                  <a:lnTo>
                    <a:pt x="66" y="119"/>
                  </a:lnTo>
                  <a:lnTo>
                    <a:pt x="71" y="119"/>
                  </a:lnTo>
                  <a:lnTo>
                    <a:pt x="78" y="117"/>
                  </a:lnTo>
                  <a:lnTo>
                    <a:pt x="83" y="115"/>
                  </a:lnTo>
                  <a:lnTo>
                    <a:pt x="88" y="113"/>
                  </a:lnTo>
                  <a:lnTo>
                    <a:pt x="92" y="110"/>
                  </a:lnTo>
                  <a:lnTo>
                    <a:pt x="98" y="106"/>
                  </a:lnTo>
                  <a:lnTo>
                    <a:pt x="102" y="102"/>
                  </a:lnTo>
                  <a:lnTo>
                    <a:pt x="105" y="98"/>
                  </a:lnTo>
                  <a:lnTo>
                    <a:pt x="109" y="94"/>
                  </a:lnTo>
                  <a:lnTo>
                    <a:pt x="112" y="88"/>
                  </a:lnTo>
                  <a:lnTo>
                    <a:pt x="115" y="83"/>
                  </a:lnTo>
                  <a:lnTo>
                    <a:pt x="117" y="78"/>
                  </a:lnTo>
                  <a:lnTo>
                    <a:pt x="118" y="72"/>
                  </a:lnTo>
                  <a:lnTo>
                    <a:pt x="119" y="66"/>
                  </a:lnTo>
                  <a:lnTo>
                    <a:pt x="119" y="61"/>
                  </a:lnTo>
                  <a:lnTo>
                    <a:pt x="119" y="54"/>
                  </a:lnTo>
                  <a:lnTo>
                    <a:pt x="118" y="48"/>
                  </a:lnTo>
                  <a:lnTo>
                    <a:pt x="117" y="42"/>
                  </a:lnTo>
                  <a:lnTo>
                    <a:pt x="115" y="37"/>
                  </a:lnTo>
                  <a:lnTo>
                    <a:pt x="112" y="32"/>
                  </a:lnTo>
                  <a:lnTo>
                    <a:pt x="109" y="26"/>
                  </a:lnTo>
                  <a:lnTo>
                    <a:pt x="105" y="22"/>
                  </a:lnTo>
                  <a:lnTo>
                    <a:pt x="102" y="18"/>
                  </a:lnTo>
                  <a:lnTo>
                    <a:pt x="98" y="14"/>
                  </a:lnTo>
                  <a:lnTo>
                    <a:pt x="92" y="10"/>
                  </a:lnTo>
                  <a:lnTo>
                    <a:pt x="88" y="7"/>
                  </a:lnTo>
                  <a:lnTo>
                    <a:pt x="83" y="5"/>
                  </a:lnTo>
                  <a:lnTo>
                    <a:pt x="78" y="3"/>
                  </a:lnTo>
                  <a:lnTo>
                    <a:pt x="71" y="2"/>
                  </a:lnTo>
                  <a:lnTo>
                    <a:pt x="66" y="1"/>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Rounded Corners 5">
            <a:extLst>
              <a:ext uri="{FF2B5EF4-FFF2-40B4-BE49-F238E27FC236}">
                <a16:creationId xmlns:a16="http://schemas.microsoft.com/office/drawing/2014/main" id="{5CC1D1FD-BCDB-4CEF-A97A-60B5A16EF410}"/>
              </a:ext>
            </a:extLst>
          </p:cNvPr>
          <p:cNvSpPr/>
          <p:nvPr/>
        </p:nvSpPr>
        <p:spPr>
          <a:xfrm>
            <a:off x="4597400" y="2279304"/>
            <a:ext cx="2997200" cy="908729"/>
          </a:xfrm>
          <a:prstGeom prst="roundRect">
            <a:avLst>
              <a:gd name="adj" fmla="val 1089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mj-lt"/>
              </a:rPr>
              <a:t>Power Controller System</a:t>
            </a:r>
          </a:p>
          <a:p>
            <a:pPr algn="ctr"/>
            <a:r>
              <a:rPr lang="en-US" sz="2000" b="1" dirty="0">
                <a:latin typeface="+mj-lt"/>
              </a:rPr>
              <a:t>(PCS)</a:t>
            </a:r>
          </a:p>
        </p:txBody>
      </p:sp>
      <p:grpSp>
        <p:nvGrpSpPr>
          <p:cNvPr id="38" name="Group 37">
            <a:extLst>
              <a:ext uri="{FF2B5EF4-FFF2-40B4-BE49-F238E27FC236}">
                <a16:creationId xmlns:a16="http://schemas.microsoft.com/office/drawing/2014/main" id="{C3F30FF5-F119-40F1-BF4D-83CB5479D8BC}"/>
              </a:ext>
            </a:extLst>
          </p:cNvPr>
          <p:cNvGrpSpPr/>
          <p:nvPr/>
        </p:nvGrpSpPr>
        <p:grpSpPr>
          <a:xfrm>
            <a:off x="1727203" y="1965732"/>
            <a:ext cx="393698" cy="512654"/>
            <a:chOff x="11066463" y="1360488"/>
            <a:chExt cx="220663" cy="287338"/>
          </a:xfrm>
          <a:solidFill>
            <a:schemeClr val="accent1"/>
          </a:solidFill>
        </p:grpSpPr>
        <p:sp>
          <p:nvSpPr>
            <p:cNvPr id="39" name="Freeform 180">
              <a:extLst>
                <a:ext uri="{FF2B5EF4-FFF2-40B4-BE49-F238E27FC236}">
                  <a16:creationId xmlns:a16="http://schemas.microsoft.com/office/drawing/2014/main" id="{839EFDF3-186D-40D8-81FB-B4E739B1CB34}"/>
                </a:ext>
              </a:extLst>
            </p:cNvPr>
            <p:cNvSpPr>
              <a:spLocks noEditPoints="1"/>
            </p:cNvSpPr>
            <p:nvPr/>
          </p:nvSpPr>
          <p:spPr bwMode="auto">
            <a:xfrm>
              <a:off x="11066463" y="1360488"/>
              <a:ext cx="220663" cy="287338"/>
            </a:xfrm>
            <a:custGeom>
              <a:avLst/>
              <a:gdLst>
                <a:gd name="T0" fmla="*/ 30 w 691"/>
                <a:gd name="T1" fmla="*/ 871 h 901"/>
                <a:gd name="T2" fmla="*/ 30 w 691"/>
                <a:gd name="T3" fmla="*/ 30 h 901"/>
                <a:gd name="T4" fmla="*/ 421 w 691"/>
                <a:gd name="T5" fmla="*/ 30 h 901"/>
                <a:gd name="T6" fmla="*/ 421 w 691"/>
                <a:gd name="T7" fmla="*/ 254 h 901"/>
                <a:gd name="T8" fmla="*/ 421 w 691"/>
                <a:gd name="T9" fmla="*/ 258 h 901"/>
                <a:gd name="T10" fmla="*/ 422 w 691"/>
                <a:gd name="T11" fmla="*/ 261 h 901"/>
                <a:gd name="T12" fmla="*/ 423 w 691"/>
                <a:gd name="T13" fmla="*/ 263 h 901"/>
                <a:gd name="T14" fmla="*/ 425 w 691"/>
                <a:gd name="T15" fmla="*/ 265 h 901"/>
                <a:gd name="T16" fmla="*/ 427 w 691"/>
                <a:gd name="T17" fmla="*/ 267 h 901"/>
                <a:gd name="T18" fmla="*/ 429 w 691"/>
                <a:gd name="T19" fmla="*/ 268 h 901"/>
                <a:gd name="T20" fmla="*/ 432 w 691"/>
                <a:gd name="T21" fmla="*/ 269 h 901"/>
                <a:gd name="T22" fmla="*/ 436 w 691"/>
                <a:gd name="T23" fmla="*/ 269 h 901"/>
                <a:gd name="T24" fmla="*/ 660 w 691"/>
                <a:gd name="T25" fmla="*/ 269 h 901"/>
                <a:gd name="T26" fmla="*/ 660 w 691"/>
                <a:gd name="T27" fmla="*/ 871 h 901"/>
                <a:gd name="T28" fmla="*/ 30 w 691"/>
                <a:gd name="T29" fmla="*/ 871 h 901"/>
                <a:gd name="T30" fmla="*/ 450 w 691"/>
                <a:gd name="T31" fmla="*/ 52 h 901"/>
                <a:gd name="T32" fmla="*/ 640 w 691"/>
                <a:gd name="T33" fmla="*/ 239 h 901"/>
                <a:gd name="T34" fmla="*/ 450 w 691"/>
                <a:gd name="T35" fmla="*/ 239 h 901"/>
                <a:gd name="T36" fmla="*/ 450 w 691"/>
                <a:gd name="T37" fmla="*/ 52 h 901"/>
                <a:gd name="T38" fmla="*/ 686 w 691"/>
                <a:gd name="T39" fmla="*/ 244 h 901"/>
                <a:gd name="T40" fmla="*/ 446 w 691"/>
                <a:gd name="T41" fmla="*/ 4 h 901"/>
                <a:gd name="T42" fmla="*/ 444 w 691"/>
                <a:gd name="T43" fmla="*/ 2 h 901"/>
                <a:gd name="T44" fmla="*/ 441 w 691"/>
                <a:gd name="T45" fmla="*/ 1 h 901"/>
                <a:gd name="T46" fmla="*/ 439 w 691"/>
                <a:gd name="T47" fmla="*/ 0 h 901"/>
                <a:gd name="T48" fmla="*/ 436 w 691"/>
                <a:gd name="T49" fmla="*/ 0 h 901"/>
                <a:gd name="T50" fmla="*/ 15 w 691"/>
                <a:gd name="T51" fmla="*/ 0 h 901"/>
                <a:gd name="T52" fmla="*/ 12 w 691"/>
                <a:gd name="T53" fmla="*/ 0 h 901"/>
                <a:gd name="T54" fmla="*/ 9 w 691"/>
                <a:gd name="T55" fmla="*/ 1 h 901"/>
                <a:gd name="T56" fmla="*/ 6 w 691"/>
                <a:gd name="T57" fmla="*/ 2 h 901"/>
                <a:gd name="T58" fmla="*/ 4 w 691"/>
                <a:gd name="T59" fmla="*/ 4 h 901"/>
                <a:gd name="T60" fmla="*/ 2 w 691"/>
                <a:gd name="T61" fmla="*/ 6 h 901"/>
                <a:gd name="T62" fmla="*/ 1 w 691"/>
                <a:gd name="T63" fmla="*/ 9 h 901"/>
                <a:gd name="T64" fmla="*/ 0 w 691"/>
                <a:gd name="T65" fmla="*/ 11 h 901"/>
                <a:gd name="T66" fmla="*/ 0 w 691"/>
                <a:gd name="T67" fmla="*/ 15 h 901"/>
                <a:gd name="T68" fmla="*/ 0 w 691"/>
                <a:gd name="T69" fmla="*/ 886 h 901"/>
                <a:gd name="T70" fmla="*/ 0 w 691"/>
                <a:gd name="T71" fmla="*/ 889 h 901"/>
                <a:gd name="T72" fmla="*/ 1 w 691"/>
                <a:gd name="T73" fmla="*/ 891 h 901"/>
                <a:gd name="T74" fmla="*/ 2 w 691"/>
                <a:gd name="T75" fmla="*/ 894 h 901"/>
                <a:gd name="T76" fmla="*/ 4 w 691"/>
                <a:gd name="T77" fmla="*/ 897 h 901"/>
                <a:gd name="T78" fmla="*/ 6 w 691"/>
                <a:gd name="T79" fmla="*/ 898 h 901"/>
                <a:gd name="T80" fmla="*/ 9 w 691"/>
                <a:gd name="T81" fmla="*/ 900 h 901"/>
                <a:gd name="T82" fmla="*/ 12 w 691"/>
                <a:gd name="T83" fmla="*/ 900 h 901"/>
                <a:gd name="T84" fmla="*/ 15 w 691"/>
                <a:gd name="T85" fmla="*/ 901 h 901"/>
                <a:gd name="T86" fmla="*/ 676 w 691"/>
                <a:gd name="T87" fmla="*/ 901 h 901"/>
                <a:gd name="T88" fmla="*/ 678 w 691"/>
                <a:gd name="T89" fmla="*/ 900 h 901"/>
                <a:gd name="T90" fmla="*/ 682 w 691"/>
                <a:gd name="T91" fmla="*/ 900 h 901"/>
                <a:gd name="T92" fmla="*/ 684 w 691"/>
                <a:gd name="T93" fmla="*/ 898 h 901"/>
                <a:gd name="T94" fmla="*/ 686 w 691"/>
                <a:gd name="T95" fmla="*/ 897 h 901"/>
                <a:gd name="T96" fmla="*/ 688 w 691"/>
                <a:gd name="T97" fmla="*/ 894 h 901"/>
                <a:gd name="T98" fmla="*/ 689 w 691"/>
                <a:gd name="T99" fmla="*/ 891 h 901"/>
                <a:gd name="T100" fmla="*/ 690 w 691"/>
                <a:gd name="T101" fmla="*/ 889 h 901"/>
                <a:gd name="T102" fmla="*/ 691 w 691"/>
                <a:gd name="T103" fmla="*/ 886 h 901"/>
                <a:gd name="T104" fmla="*/ 691 w 691"/>
                <a:gd name="T105" fmla="*/ 254 h 901"/>
                <a:gd name="T106" fmla="*/ 689 w 691"/>
                <a:gd name="T107" fmla="*/ 249 h 901"/>
                <a:gd name="T108" fmla="*/ 686 w 691"/>
                <a:gd name="T109" fmla="*/ 244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1" h="901">
                  <a:moveTo>
                    <a:pt x="30" y="871"/>
                  </a:moveTo>
                  <a:lnTo>
                    <a:pt x="30" y="30"/>
                  </a:lnTo>
                  <a:lnTo>
                    <a:pt x="421" y="30"/>
                  </a:lnTo>
                  <a:lnTo>
                    <a:pt x="421" y="254"/>
                  </a:lnTo>
                  <a:lnTo>
                    <a:pt x="421" y="258"/>
                  </a:lnTo>
                  <a:lnTo>
                    <a:pt x="422" y="261"/>
                  </a:lnTo>
                  <a:lnTo>
                    <a:pt x="423" y="263"/>
                  </a:lnTo>
                  <a:lnTo>
                    <a:pt x="425" y="265"/>
                  </a:lnTo>
                  <a:lnTo>
                    <a:pt x="427" y="267"/>
                  </a:lnTo>
                  <a:lnTo>
                    <a:pt x="429" y="268"/>
                  </a:lnTo>
                  <a:lnTo>
                    <a:pt x="432" y="269"/>
                  </a:lnTo>
                  <a:lnTo>
                    <a:pt x="436" y="269"/>
                  </a:lnTo>
                  <a:lnTo>
                    <a:pt x="660" y="269"/>
                  </a:lnTo>
                  <a:lnTo>
                    <a:pt x="660" y="871"/>
                  </a:lnTo>
                  <a:lnTo>
                    <a:pt x="30" y="871"/>
                  </a:lnTo>
                  <a:close/>
                  <a:moveTo>
                    <a:pt x="450" y="52"/>
                  </a:moveTo>
                  <a:lnTo>
                    <a:pt x="640" y="239"/>
                  </a:lnTo>
                  <a:lnTo>
                    <a:pt x="450" y="239"/>
                  </a:lnTo>
                  <a:lnTo>
                    <a:pt x="450" y="52"/>
                  </a:lnTo>
                  <a:close/>
                  <a:moveTo>
                    <a:pt x="686" y="244"/>
                  </a:moveTo>
                  <a:lnTo>
                    <a:pt x="446" y="4"/>
                  </a:lnTo>
                  <a:lnTo>
                    <a:pt x="444" y="2"/>
                  </a:lnTo>
                  <a:lnTo>
                    <a:pt x="441" y="1"/>
                  </a:lnTo>
                  <a:lnTo>
                    <a:pt x="439" y="0"/>
                  </a:lnTo>
                  <a:lnTo>
                    <a:pt x="436" y="0"/>
                  </a:lnTo>
                  <a:lnTo>
                    <a:pt x="15" y="0"/>
                  </a:lnTo>
                  <a:lnTo>
                    <a:pt x="12" y="0"/>
                  </a:lnTo>
                  <a:lnTo>
                    <a:pt x="9" y="1"/>
                  </a:lnTo>
                  <a:lnTo>
                    <a:pt x="6" y="2"/>
                  </a:lnTo>
                  <a:lnTo>
                    <a:pt x="4" y="4"/>
                  </a:lnTo>
                  <a:lnTo>
                    <a:pt x="2" y="6"/>
                  </a:lnTo>
                  <a:lnTo>
                    <a:pt x="1" y="9"/>
                  </a:lnTo>
                  <a:lnTo>
                    <a:pt x="0" y="11"/>
                  </a:lnTo>
                  <a:lnTo>
                    <a:pt x="0" y="15"/>
                  </a:lnTo>
                  <a:lnTo>
                    <a:pt x="0" y="886"/>
                  </a:lnTo>
                  <a:lnTo>
                    <a:pt x="0" y="889"/>
                  </a:lnTo>
                  <a:lnTo>
                    <a:pt x="1" y="891"/>
                  </a:lnTo>
                  <a:lnTo>
                    <a:pt x="2" y="894"/>
                  </a:lnTo>
                  <a:lnTo>
                    <a:pt x="4" y="897"/>
                  </a:lnTo>
                  <a:lnTo>
                    <a:pt x="6" y="898"/>
                  </a:lnTo>
                  <a:lnTo>
                    <a:pt x="9" y="900"/>
                  </a:lnTo>
                  <a:lnTo>
                    <a:pt x="12" y="900"/>
                  </a:lnTo>
                  <a:lnTo>
                    <a:pt x="15" y="901"/>
                  </a:lnTo>
                  <a:lnTo>
                    <a:pt x="676" y="901"/>
                  </a:lnTo>
                  <a:lnTo>
                    <a:pt x="678" y="900"/>
                  </a:lnTo>
                  <a:lnTo>
                    <a:pt x="682" y="900"/>
                  </a:lnTo>
                  <a:lnTo>
                    <a:pt x="684" y="898"/>
                  </a:lnTo>
                  <a:lnTo>
                    <a:pt x="686" y="897"/>
                  </a:lnTo>
                  <a:lnTo>
                    <a:pt x="688" y="894"/>
                  </a:lnTo>
                  <a:lnTo>
                    <a:pt x="689" y="891"/>
                  </a:lnTo>
                  <a:lnTo>
                    <a:pt x="690" y="889"/>
                  </a:lnTo>
                  <a:lnTo>
                    <a:pt x="691" y="886"/>
                  </a:lnTo>
                  <a:lnTo>
                    <a:pt x="691" y="254"/>
                  </a:lnTo>
                  <a:lnTo>
                    <a:pt x="689" y="249"/>
                  </a:lnTo>
                  <a:lnTo>
                    <a:pt x="68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81">
              <a:extLst>
                <a:ext uri="{FF2B5EF4-FFF2-40B4-BE49-F238E27FC236}">
                  <a16:creationId xmlns:a16="http://schemas.microsoft.com/office/drawing/2014/main" id="{1F6A1079-102B-47A5-B68C-0EA2E533D94C}"/>
                </a:ext>
              </a:extLst>
            </p:cNvPr>
            <p:cNvSpPr>
              <a:spLocks/>
            </p:cNvSpPr>
            <p:nvPr/>
          </p:nvSpPr>
          <p:spPr bwMode="auto">
            <a:xfrm>
              <a:off x="11180763" y="1474788"/>
              <a:ext cx="57150" cy="9525"/>
            </a:xfrm>
            <a:custGeom>
              <a:avLst/>
              <a:gdLst>
                <a:gd name="T0" fmla="*/ 167 w 182"/>
                <a:gd name="T1" fmla="*/ 0 h 31"/>
                <a:gd name="T2" fmla="*/ 15 w 182"/>
                <a:gd name="T3" fmla="*/ 0 h 31"/>
                <a:gd name="T4" fmla="*/ 13 w 182"/>
                <a:gd name="T5" fmla="*/ 1 h 31"/>
                <a:gd name="T6" fmla="*/ 10 w 182"/>
                <a:gd name="T7" fmla="*/ 2 h 31"/>
                <a:gd name="T8" fmla="*/ 8 w 182"/>
                <a:gd name="T9" fmla="*/ 3 h 31"/>
                <a:gd name="T10" fmla="*/ 5 w 182"/>
                <a:gd name="T11" fmla="*/ 6 h 31"/>
                <a:gd name="T12" fmla="*/ 4 w 182"/>
                <a:gd name="T13" fmla="*/ 8 h 31"/>
                <a:gd name="T14" fmla="*/ 1 w 182"/>
                <a:gd name="T15" fmla="*/ 10 h 31"/>
                <a:gd name="T16" fmla="*/ 1 w 182"/>
                <a:gd name="T17" fmla="*/ 13 h 31"/>
                <a:gd name="T18" fmla="*/ 0 w 182"/>
                <a:gd name="T19" fmla="*/ 15 h 31"/>
                <a:gd name="T20" fmla="*/ 1 w 182"/>
                <a:gd name="T21" fmla="*/ 20 h 31"/>
                <a:gd name="T22" fmla="*/ 1 w 182"/>
                <a:gd name="T23" fmla="*/ 22 h 31"/>
                <a:gd name="T24" fmla="*/ 4 w 182"/>
                <a:gd name="T25" fmla="*/ 25 h 31"/>
                <a:gd name="T26" fmla="*/ 5 w 182"/>
                <a:gd name="T27" fmla="*/ 27 h 31"/>
                <a:gd name="T28" fmla="*/ 8 w 182"/>
                <a:gd name="T29" fmla="*/ 28 h 31"/>
                <a:gd name="T30" fmla="*/ 10 w 182"/>
                <a:gd name="T31" fmla="*/ 30 h 31"/>
                <a:gd name="T32" fmla="*/ 13 w 182"/>
                <a:gd name="T33" fmla="*/ 30 h 31"/>
                <a:gd name="T34" fmla="*/ 15 w 182"/>
                <a:gd name="T35" fmla="*/ 31 h 31"/>
                <a:gd name="T36" fmla="*/ 167 w 182"/>
                <a:gd name="T37" fmla="*/ 31 h 31"/>
                <a:gd name="T38" fmla="*/ 171 w 182"/>
                <a:gd name="T39" fmla="*/ 30 h 31"/>
                <a:gd name="T40" fmla="*/ 173 w 182"/>
                <a:gd name="T41" fmla="*/ 30 h 31"/>
                <a:gd name="T42" fmla="*/ 176 w 182"/>
                <a:gd name="T43" fmla="*/ 28 h 31"/>
                <a:gd name="T44" fmla="*/ 178 w 182"/>
                <a:gd name="T45" fmla="*/ 27 h 31"/>
                <a:gd name="T46" fmla="*/ 180 w 182"/>
                <a:gd name="T47" fmla="*/ 25 h 31"/>
                <a:gd name="T48" fmla="*/ 181 w 182"/>
                <a:gd name="T49" fmla="*/ 22 h 31"/>
                <a:gd name="T50" fmla="*/ 182 w 182"/>
                <a:gd name="T51" fmla="*/ 20 h 31"/>
                <a:gd name="T52" fmla="*/ 182 w 182"/>
                <a:gd name="T53" fmla="*/ 15 h 31"/>
                <a:gd name="T54" fmla="*/ 182 w 182"/>
                <a:gd name="T55" fmla="*/ 13 h 31"/>
                <a:gd name="T56" fmla="*/ 181 w 182"/>
                <a:gd name="T57" fmla="*/ 10 h 31"/>
                <a:gd name="T58" fmla="*/ 180 w 182"/>
                <a:gd name="T59" fmla="*/ 8 h 31"/>
                <a:gd name="T60" fmla="*/ 178 w 182"/>
                <a:gd name="T61" fmla="*/ 6 h 31"/>
                <a:gd name="T62" fmla="*/ 176 w 182"/>
                <a:gd name="T63" fmla="*/ 3 h 31"/>
                <a:gd name="T64" fmla="*/ 173 w 182"/>
                <a:gd name="T65" fmla="*/ 2 h 31"/>
                <a:gd name="T66" fmla="*/ 171 w 182"/>
                <a:gd name="T67" fmla="*/ 1 h 31"/>
                <a:gd name="T68" fmla="*/ 167 w 182"/>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1">
                  <a:moveTo>
                    <a:pt x="167" y="0"/>
                  </a:moveTo>
                  <a:lnTo>
                    <a:pt x="15" y="0"/>
                  </a:lnTo>
                  <a:lnTo>
                    <a:pt x="13" y="1"/>
                  </a:lnTo>
                  <a:lnTo>
                    <a:pt x="10" y="2"/>
                  </a:lnTo>
                  <a:lnTo>
                    <a:pt x="8" y="3"/>
                  </a:lnTo>
                  <a:lnTo>
                    <a:pt x="5" y="6"/>
                  </a:lnTo>
                  <a:lnTo>
                    <a:pt x="4" y="8"/>
                  </a:lnTo>
                  <a:lnTo>
                    <a:pt x="1" y="10"/>
                  </a:lnTo>
                  <a:lnTo>
                    <a:pt x="1" y="13"/>
                  </a:lnTo>
                  <a:lnTo>
                    <a:pt x="0" y="15"/>
                  </a:lnTo>
                  <a:lnTo>
                    <a:pt x="1" y="20"/>
                  </a:lnTo>
                  <a:lnTo>
                    <a:pt x="1" y="22"/>
                  </a:lnTo>
                  <a:lnTo>
                    <a:pt x="4" y="25"/>
                  </a:lnTo>
                  <a:lnTo>
                    <a:pt x="5" y="27"/>
                  </a:lnTo>
                  <a:lnTo>
                    <a:pt x="8" y="28"/>
                  </a:lnTo>
                  <a:lnTo>
                    <a:pt x="10" y="30"/>
                  </a:lnTo>
                  <a:lnTo>
                    <a:pt x="13" y="30"/>
                  </a:lnTo>
                  <a:lnTo>
                    <a:pt x="15" y="31"/>
                  </a:lnTo>
                  <a:lnTo>
                    <a:pt x="167" y="31"/>
                  </a:lnTo>
                  <a:lnTo>
                    <a:pt x="171" y="30"/>
                  </a:lnTo>
                  <a:lnTo>
                    <a:pt x="173" y="30"/>
                  </a:lnTo>
                  <a:lnTo>
                    <a:pt x="176" y="28"/>
                  </a:lnTo>
                  <a:lnTo>
                    <a:pt x="178" y="27"/>
                  </a:lnTo>
                  <a:lnTo>
                    <a:pt x="180" y="25"/>
                  </a:lnTo>
                  <a:lnTo>
                    <a:pt x="181" y="22"/>
                  </a:lnTo>
                  <a:lnTo>
                    <a:pt x="182" y="20"/>
                  </a:lnTo>
                  <a:lnTo>
                    <a:pt x="182" y="15"/>
                  </a:lnTo>
                  <a:lnTo>
                    <a:pt x="182" y="13"/>
                  </a:lnTo>
                  <a:lnTo>
                    <a:pt x="181" y="10"/>
                  </a:lnTo>
                  <a:lnTo>
                    <a:pt x="180" y="8"/>
                  </a:lnTo>
                  <a:lnTo>
                    <a:pt x="178" y="6"/>
                  </a:lnTo>
                  <a:lnTo>
                    <a:pt x="176" y="3"/>
                  </a:lnTo>
                  <a:lnTo>
                    <a:pt x="173" y="2"/>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2">
              <a:extLst>
                <a:ext uri="{FF2B5EF4-FFF2-40B4-BE49-F238E27FC236}">
                  <a16:creationId xmlns:a16="http://schemas.microsoft.com/office/drawing/2014/main" id="{63AAB9F6-DDB1-46BE-87A2-1C3264C92E5F}"/>
                </a:ext>
              </a:extLst>
            </p:cNvPr>
            <p:cNvSpPr>
              <a:spLocks/>
            </p:cNvSpPr>
            <p:nvPr/>
          </p:nvSpPr>
          <p:spPr bwMode="auto">
            <a:xfrm>
              <a:off x="11180763" y="1522413"/>
              <a:ext cx="57150" cy="9525"/>
            </a:xfrm>
            <a:custGeom>
              <a:avLst/>
              <a:gdLst>
                <a:gd name="T0" fmla="*/ 167 w 182"/>
                <a:gd name="T1" fmla="*/ 0 h 30"/>
                <a:gd name="T2" fmla="*/ 15 w 182"/>
                <a:gd name="T3" fmla="*/ 0 h 30"/>
                <a:gd name="T4" fmla="*/ 13 w 182"/>
                <a:gd name="T5" fmla="*/ 0 h 30"/>
                <a:gd name="T6" fmla="*/ 10 w 182"/>
                <a:gd name="T7" fmla="*/ 1 h 30"/>
                <a:gd name="T8" fmla="*/ 8 w 182"/>
                <a:gd name="T9" fmla="*/ 2 h 30"/>
                <a:gd name="T10" fmla="*/ 5 w 182"/>
                <a:gd name="T11" fmla="*/ 4 h 30"/>
                <a:gd name="T12" fmla="*/ 4 w 182"/>
                <a:gd name="T13" fmla="*/ 7 h 30"/>
                <a:gd name="T14" fmla="*/ 1 w 182"/>
                <a:gd name="T15" fmla="*/ 10 h 30"/>
                <a:gd name="T16" fmla="*/ 1 w 182"/>
                <a:gd name="T17" fmla="*/ 12 h 30"/>
                <a:gd name="T18" fmla="*/ 0 w 182"/>
                <a:gd name="T19" fmla="*/ 15 h 30"/>
                <a:gd name="T20" fmla="*/ 1 w 182"/>
                <a:gd name="T21" fmla="*/ 18 h 30"/>
                <a:gd name="T22" fmla="*/ 1 w 182"/>
                <a:gd name="T23" fmla="*/ 22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2 h 30"/>
                <a:gd name="T50" fmla="*/ 182 w 182"/>
                <a:gd name="T51" fmla="*/ 18 h 30"/>
                <a:gd name="T52" fmla="*/ 182 w 182"/>
                <a:gd name="T53" fmla="*/ 15 h 30"/>
                <a:gd name="T54" fmla="*/ 182 w 182"/>
                <a:gd name="T55" fmla="*/ 12 h 30"/>
                <a:gd name="T56" fmla="*/ 181 w 182"/>
                <a:gd name="T57" fmla="*/ 10 h 30"/>
                <a:gd name="T58" fmla="*/ 180 w 182"/>
                <a:gd name="T59" fmla="*/ 7 h 30"/>
                <a:gd name="T60" fmla="*/ 178 w 182"/>
                <a:gd name="T61" fmla="*/ 4 h 30"/>
                <a:gd name="T62" fmla="*/ 176 w 182"/>
                <a:gd name="T63" fmla="*/ 2 h 30"/>
                <a:gd name="T64" fmla="*/ 173 w 182"/>
                <a:gd name="T65" fmla="*/ 1 h 30"/>
                <a:gd name="T66" fmla="*/ 171 w 182"/>
                <a:gd name="T67" fmla="*/ 0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0"/>
                  </a:lnTo>
                  <a:lnTo>
                    <a:pt x="10" y="1"/>
                  </a:lnTo>
                  <a:lnTo>
                    <a:pt x="8" y="2"/>
                  </a:lnTo>
                  <a:lnTo>
                    <a:pt x="5" y="4"/>
                  </a:lnTo>
                  <a:lnTo>
                    <a:pt x="4" y="7"/>
                  </a:lnTo>
                  <a:lnTo>
                    <a:pt x="1" y="10"/>
                  </a:lnTo>
                  <a:lnTo>
                    <a:pt x="1" y="12"/>
                  </a:lnTo>
                  <a:lnTo>
                    <a:pt x="0" y="15"/>
                  </a:lnTo>
                  <a:lnTo>
                    <a:pt x="1" y="18"/>
                  </a:lnTo>
                  <a:lnTo>
                    <a:pt x="1" y="22"/>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2"/>
                  </a:lnTo>
                  <a:lnTo>
                    <a:pt x="182" y="18"/>
                  </a:lnTo>
                  <a:lnTo>
                    <a:pt x="182" y="15"/>
                  </a:lnTo>
                  <a:lnTo>
                    <a:pt x="182" y="12"/>
                  </a:lnTo>
                  <a:lnTo>
                    <a:pt x="181" y="10"/>
                  </a:lnTo>
                  <a:lnTo>
                    <a:pt x="180" y="7"/>
                  </a:lnTo>
                  <a:lnTo>
                    <a:pt x="178" y="4"/>
                  </a:lnTo>
                  <a:lnTo>
                    <a:pt x="176" y="2"/>
                  </a:lnTo>
                  <a:lnTo>
                    <a:pt x="173" y="1"/>
                  </a:lnTo>
                  <a:lnTo>
                    <a:pt x="171" y="0"/>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3">
              <a:extLst>
                <a:ext uri="{FF2B5EF4-FFF2-40B4-BE49-F238E27FC236}">
                  <a16:creationId xmlns:a16="http://schemas.microsoft.com/office/drawing/2014/main" id="{EBEE1870-DCBE-4E62-9AA1-010572EACB41}"/>
                </a:ext>
              </a:extLst>
            </p:cNvPr>
            <p:cNvSpPr>
              <a:spLocks/>
            </p:cNvSpPr>
            <p:nvPr/>
          </p:nvSpPr>
          <p:spPr bwMode="auto">
            <a:xfrm>
              <a:off x="11180763" y="1579563"/>
              <a:ext cx="57150" cy="9525"/>
            </a:xfrm>
            <a:custGeom>
              <a:avLst/>
              <a:gdLst>
                <a:gd name="T0" fmla="*/ 167 w 182"/>
                <a:gd name="T1" fmla="*/ 0 h 30"/>
                <a:gd name="T2" fmla="*/ 15 w 182"/>
                <a:gd name="T3" fmla="*/ 0 h 30"/>
                <a:gd name="T4" fmla="*/ 13 w 182"/>
                <a:gd name="T5" fmla="*/ 1 h 30"/>
                <a:gd name="T6" fmla="*/ 10 w 182"/>
                <a:gd name="T7" fmla="*/ 1 h 30"/>
                <a:gd name="T8" fmla="*/ 8 w 182"/>
                <a:gd name="T9" fmla="*/ 3 h 30"/>
                <a:gd name="T10" fmla="*/ 5 w 182"/>
                <a:gd name="T11" fmla="*/ 5 h 30"/>
                <a:gd name="T12" fmla="*/ 4 w 182"/>
                <a:gd name="T13" fmla="*/ 7 h 30"/>
                <a:gd name="T14" fmla="*/ 1 w 182"/>
                <a:gd name="T15" fmla="*/ 10 h 30"/>
                <a:gd name="T16" fmla="*/ 1 w 182"/>
                <a:gd name="T17" fmla="*/ 13 h 30"/>
                <a:gd name="T18" fmla="*/ 0 w 182"/>
                <a:gd name="T19" fmla="*/ 15 h 30"/>
                <a:gd name="T20" fmla="*/ 1 w 182"/>
                <a:gd name="T21" fmla="*/ 18 h 30"/>
                <a:gd name="T22" fmla="*/ 1 w 182"/>
                <a:gd name="T23" fmla="*/ 21 h 30"/>
                <a:gd name="T24" fmla="*/ 4 w 182"/>
                <a:gd name="T25" fmla="*/ 24 h 30"/>
                <a:gd name="T26" fmla="*/ 5 w 182"/>
                <a:gd name="T27" fmla="*/ 26 h 30"/>
                <a:gd name="T28" fmla="*/ 8 w 182"/>
                <a:gd name="T29" fmla="*/ 28 h 30"/>
                <a:gd name="T30" fmla="*/ 10 w 182"/>
                <a:gd name="T31" fmla="*/ 29 h 30"/>
                <a:gd name="T32" fmla="*/ 13 w 182"/>
                <a:gd name="T33" fmla="*/ 30 h 30"/>
                <a:gd name="T34" fmla="*/ 15 w 182"/>
                <a:gd name="T35" fmla="*/ 30 h 30"/>
                <a:gd name="T36" fmla="*/ 167 w 182"/>
                <a:gd name="T37" fmla="*/ 30 h 30"/>
                <a:gd name="T38" fmla="*/ 171 w 182"/>
                <a:gd name="T39" fmla="*/ 30 h 30"/>
                <a:gd name="T40" fmla="*/ 173 w 182"/>
                <a:gd name="T41" fmla="*/ 29 h 30"/>
                <a:gd name="T42" fmla="*/ 176 w 182"/>
                <a:gd name="T43" fmla="*/ 28 h 30"/>
                <a:gd name="T44" fmla="*/ 178 w 182"/>
                <a:gd name="T45" fmla="*/ 26 h 30"/>
                <a:gd name="T46" fmla="*/ 180 w 182"/>
                <a:gd name="T47" fmla="*/ 24 h 30"/>
                <a:gd name="T48" fmla="*/ 181 w 182"/>
                <a:gd name="T49" fmla="*/ 21 h 30"/>
                <a:gd name="T50" fmla="*/ 182 w 182"/>
                <a:gd name="T51" fmla="*/ 18 h 30"/>
                <a:gd name="T52" fmla="*/ 182 w 182"/>
                <a:gd name="T53" fmla="*/ 15 h 30"/>
                <a:gd name="T54" fmla="*/ 182 w 182"/>
                <a:gd name="T55" fmla="*/ 13 h 30"/>
                <a:gd name="T56" fmla="*/ 181 w 182"/>
                <a:gd name="T57" fmla="*/ 10 h 30"/>
                <a:gd name="T58" fmla="*/ 180 w 182"/>
                <a:gd name="T59" fmla="*/ 7 h 30"/>
                <a:gd name="T60" fmla="*/ 178 w 182"/>
                <a:gd name="T61" fmla="*/ 5 h 30"/>
                <a:gd name="T62" fmla="*/ 176 w 182"/>
                <a:gd name="T63" fmla="*/ 3 h 30"/>
                <a:gd name="T64" fmla="*/ 173 w 182"/>
                <a:gd name="T65" fmla="*/ 1 h 30"/>
                <a:gd name="T66" fmla="*/ 171 w 182"/>
                <a:gd name="T67" fmla="*/ 1 h 30"/>
                <a:gd name="T68" fmla="*/ 167 w 182"/>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0">
                  <a:moveTo>
                    <a:pt x="167" y="0"/>
                  </a:moveTo>
                  <a:lnTo>
                    <a:pt x="15" y="0"/>
                  </a:lnTo>
                  <a:lnTo>
                    <a:pt x="13" y="1"/>
                  </a:lnTo>
                  <a:lnTo>
                    <a:pt x="10" y="1"/>
                  </a:lnTo>
                  <a:lnTo>
                    <a:pt x="8" y="3"/>
                  </a:lnTo>
                  <a:lnTo>
                    <a:pt x="5" y="5"/>
                  </a:lnTo>
                  <a:lnTo>
                    <a:pt x="4" y="7"/>
                  </a:lnTo>
                  <a:lnTo>
                    <a:pt x="1" y="10"/>
                  </a:lnTo>
                  <a:lnTo>
                    <a:pt x="1" y="13"/>
                  </a:lnTo>
                  <a:lnTo>
                    <a:pt x="0" y="15"/>
                  </a:lnTo>
                  <a:lnTo>
                    <a:pt x="1" y="18"/>
                  </a:lnTo>
                  <a:lnTo>
                    <a:pt x="1" y="21"/>
                  </a:lnTo>
                  <a:lnTo>
                    <a:pt x="4" y="24"/>
                  </a:lnTo>
                  <a:lnTo>
                    <a:pt x="5" y="26"/>
                  </a:lnTo>
                  <a:lnTo>
                    <a:pt x="8" y="28"/>
                  </a:lnTo>
                  <a:lnTo>
                    <a:pt x="10" y="29"/>
                  </a:lnTo>
                  <a:lnTo>
                    <a:pt x="13" y="30"/>
                  </a:lnTo>
                  <a:lnTo>
                    <a:pt x="15" y="30"/>
                  </a:lnTo>
                  <a:lnTo>
                    <a:pt x="167" y="30"/>
                  </a:lnTo>
                  <a:lnTo>
                    <a:pt x="171" y="30"/>
                  </a:lnTo>
                  <a:lnTo>
                    <a:pt x="173" y="29"/>
                  </a:lnTo>
                  <a:lnTo>
                    <a:pt x="176" y="28"/>
                  </a:lnTo>
                  <a:lnTo>
                    <a:pt x="178" y="26"/>
                  </a:lnTo>
                  <a:lnTo>
                    <a:pt x="180" y="24"/>
                  </a:lnTo>
                  <a:lnTo>
                    <a:pt x="181" y="21"/>
                  </a:lnTo>
                  <a:lnTo>
                    <a:pt x="182" y="18"/>
                  </a:lnTo>
                  <a:lnTo>
                    <a:pt x="182" y="15"/>
                  </a:lnTo>
                  <a:lnTo>
                    <a:pt x="182" y="13"/>
                  </a:lnTo>
                  <a:lnTo>
                    <a:pt x="181" y="10"/>
                  </a:lnTo>
                  <a:lnTo>
                    <a:pt x="180" y="7"/>
                  </a:lnTo>
                  <a:lnTo>
                    <a:pt x="178" y="5"/>
                  </a:lnTo>
                  <a:lnTo>
                    <a:pt x="176" y="3"/>
                  </a:lnTo>
                  <a:lnTo>
                    <a:pt x="173" y="1"/>
                  </a:lnTo>
                  <a:lnTo>
                    <a:pt x="171" y="1"/>
                  </a:lnTo>
                  <a:lnTo>
                    <a:pt x="16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4">
              <a:extLst>
                <a:ext uri="{FF2B5EF4-FFF2-40B4-BE49-F238E27FC236}">
                  <a16:creationId xmlns:a16="http://schemas.microsoft.com/office/drawing/2014/main" id="{5AA64ACD-AF0F-4A21-9A30-210451F617C0}"/>
                </a:ext>
              </a:extLst>
            </p:cNvPr>
            <p:cNvSpPr>
              <a:spLocks/>
            </p:cNvSpPr>
            <p:nvPr/>
          </p:nvSpPr>
          <p:spPr bwMode="auto">
            <a:xfrm>
              <a:off x="11109325" y="1450976"/>
              <a:ext cx="57150" cy="39688"/>
            </a:xfrm>
            <a:custGeom>
              <a:avLst/>
              <a:gdLst>
                <a:gd name="T0" fmla="*/ 156 w 181"/>
                <a:gd name="T1" fmla="*/ 4 h 126"/>
                <a:gd name="T2" fmla="*/ 71 w 181"/>
                <a:gd name="T3" fmla="*/ 88 h 126"/>
                <a:gd name="T4" fmla="*/ 25 w 181"/>
                <a:gd name="T5" fmla="*/ 43 h 126"/>
                <a:gd name="T6" fmla="*/ 23 w 181"/>
                <a:gd name="T7" fmla="*/ 41 h 126"/>
                <a:gd name="T8" fmla="*/ 20 w 181"/>
                <a:gd name="T9" fmla="*/ 39 h 126"/>
                <a:gd name="T10" fmla="*/ 18 w 181"/>
                <a:gd name="T11" fmla="*/ 39 h 126"/>
                <a:gd name="T12" fmla="*/ 15 w 181"/>
                <a:gd name="T13" fmla="*/ 38 h 126"/>
                <a:gd name="T14" fmla="*/ 11 w 181"/>
                <a:gd name="T15" fmla="*/ 39 h 126"/>
                <a:gd name="T16" fmla="*/ 9 w 181"/>
                <a:gd name="T17" fmla="*/ 39 h 126"/>
                <a:gd name="T18" fmla="*/ 6 w 181"/>
                <a:gd name="T19" fmla="*/ 41 h 126"/>
                <a:gd name="T20" fmla="*/ 4 w 181"/>
                <a:gd name="T21" fmla="*/ 43 h 126"/>
                <a:gd name="T22" fmla="*/ 2 w 181"/>
                <a:gd name="T23" fmla="*/ 45 h 126"/>
                <a:gd name="T24" fmla="*/ 1 w 181"/>
                <a:gd name="T25" fmla="*/ 47 h 126"/>
                <a:gd name="T26" fmla="*/ 0 w 181"/>
                <a:gd name="T27" fmla="*/ 51 h 126"/>
                <a:gd name="T28" fmla="*/ 0 w 181"/>
                <a:gd name="T29" fmla="*/ 53 h 126"/>
                <a:gd name="T30" fmla="*/ 0 w 181"/>
                <a:gd name="T31" fmla="*/ 56 h 126"/>
                <a:gd name="T32" fmla="*/ 1 w 181"/>
                <a:gd name="T33" fmla="*/ 59 h 126"/>
                <a:gd name="T34" fmla="*/ 2 w 181"/>
                <a:gd name="T35" fmla="*/ 61 h 126"/>
                <a:gd name="T36" fmla="*/ 4 w 181"/>
                <a:gd name="T37" fmla="*/ 63 h 126"/>
                <a:gd name="T38" fmla="*/ 61 w 181"/>
                <a:gd name="T39" fmla="*/ 121 h 126"/>
                <a:gd name="T40" fmla="*/ 63 w 181"/>
                <a:gd name="T41" fmla="*/ 122 h 126"/>
                <a:gd name="T42" fmla="*/ 66 w 181"/>
                <a:gd name="T43" fmla="*/ 124 h 126"/>
                <a:gd name="T44" fmla="*/ 68 w 181"/>
                <a:gd name="T45" fmla="*/ 126 h 126"/>
                <a:gd name="T46" fmla="*/ 71 w 181"/>
                <a:gd name="T47" fmla="*/ 126 h 126"/>
                <a:gd name="T48" fmla="*/ 74 w 181"/>
                <a:gd name="T49" fmla="*/ 126 h 126"/>
                <a:gd name="T50" fmla="*/ 77 w 181"/>
                <a:gd name="T51" fmla="*/ 124 h 126"/>
                <a:gd name="T52" fmla="*/ 80 w 181"/>
                <a:gd name="T53" fmla="*/ 122 h 126"/>
                <a:gd name="T54" fmla="*/ 82 w 181"/>
                <a:gd name="T55" fmla="*/ 121 h 126"/>
                <a:gd name="T56" fmla="*/ 176 w 181"/>
                <a:gd name="T57" fmla="*/ 26 h 126"/>
                <a:gd name="T58" fmla="*/ 178 w 181"/>
                <a:gd name="T59" fmla="*/ 24 h 126"/>
                <a:gd name="T60" fmla="*/ 180 w 181"/>
                <a:gd name="T61" fmla="*/ 21 h 126"/>
                <a:gd name="T62" fmla="*/ 180 w 181"/>
                <a:gd name="T63" fmla="*/ 17 h 126"/>
                <a:gd name="T64" fmla="*/ 181 w 181"/>
                <a:gd name="T65" fmla="*/ 15 h 126"/>
                <a:gd name="T66" fmla="*/ 180 w 181"/>
                <a:gd name="T67" fmla="*/ 12 h 126"/>
                <a:gd name="T68" fmla="*/ 180 w 181"/>
                <a:gd name="T69" fmla="*/ 9 h 126"/>
                <a:gd name="T70" fmla="*/ 178 w 181"/>
                <a:gd name="T71" fmla="*/ 6 h 126"/>
                <a:gd name="T72" fmla="*/ 176 w 181"/>
                <a:gd name="T73" fmla="*/ 4 h 126"/>
                <a:gd name="T74" fmla="*/ 172 w 181"/>
                <a:gd name="T75" fmla="*/ 1 h 126"/>
                <a:gd name="T76" fmla="*/ 166 w 181"/>
                <a:gd name="T77" fmla="*/ 0 h 126"/>
                <a:gd name="T78" fmla="*/ 160 w 181"/>
                <a:gd name="T79" fmla="*/ 1 h 126"/>
                <a:gd name="T80" fmla="*/ 156 w 181"/>
                <a:gd name="T81" fmla="*/ 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1" h="126">
                  <a:moveTo>
                    <a:pt x="156" y="4"/>
                  </a:moveTo>
                  <a:lnTo>
                    <a:pt x="71" y="88"/>
                  </a:lnTo>
                  <a:lnTo>
                    <a:pt x="25" y="43"/>
                  </a:lnTo>
                  <a:lnTo>
                    <a:pt x="23" y="41"/>
                  </a:lnTo>
                  <a:lnTo>
                    <a:pt x="20" y="39"/>
                  </a:lnTo>
                  <a:lnTo>
                    <a:pt x="18" y="39"/>
                  </a:lnTo>
                  <a:lnTo>
                    <a:pt x="15" y="38"/>
                  </a:lnTo>
                  <a:lnTo>
                    <a:pt x="11" y="39"/>
                  </a:lnTo>
                  <a:lnTo>
                    <a:pt x="9" y="39"/>
                  </a:lnTo>
                  <a:lnTo>
                    <a:pt x="6" y="41"/>
                  </a:lnTo>
                  <a:lnTo>
                    <a:pt x="4" y="43"/>
                  </a:lnTo>
                  <a:lnTo>
                    <a:pt x="2" y="45"/>
                  </a:lnTo>
                  <a:lnTo>
                    <a:pt x="1" y="47"/>
                  </a:lnTo>
                  <a:lnTo>
                    <a:pt x="0" y="51"/>
                  </a:lnTo>
                  <a:lnTo>
                    <a:pt x="0" y="53"/>
                  </a:lnTo>
                  <a:lnTo>
                    <a:pt x="0" y="56"/>
                  </a:lnTo>
                  <a:lnTo>
                    <a:pt x="1" y="59"/>
                  </a:lnTo>
                  <a:lnTo>
                    <a:pt x="2" y="61"/>
                  </a:lnTo>
                  <a:lnTo>
                    <a:pt x="4" y="63"/>
                  </a:lnTo>
                  <a:lnTo>
                    <a:pt x="61" y="121"/>
                  </a:lnTo>
                  <a:lnTo>
                    <a:pt x="63" y="122"/>
                  </a:lnTo>
                  <a:lnTo>
                    <a:pt x="66" y="124"/>
                  </a:lnTo>
                  <a:lnTo>
                    <a:pt x="68" y="126"/>
                  </a:lnTo>
                  <a:lnTo>
                    <a:pt x="71" y="126"/>
                  </a:lnTo>
                  <a:lnTo>
                    <a:pt x="74" y="126"/>
                  </a:lnTo>
                  <a:lnTo>
                    <a:pt x="77" y="124"/>
                  </a:lnTo>
                  <a:lnTo>
                    <a:pt x="80" y="122"/>
                  </a:lnTo>
                  <a:lnTo>
                    <a:pt x="82" y="121"/>
                  </a:lnTo>
                  <a:lnTo>
                    <a:pt x="176" y="26"/>
                  </a:lnTo>
                  <a:lnTo>
                    <a:pt x="178" y="24"/>
                  </a:lnTo>
                  <a:lnTo>
                    <a:pt x="180" y="21"/>
                  </a:lnTo>
                  <a:lnTo>
                    <a:pt x="180" y="17"/>
                  </a:lnTo>
                  <a:lnTo>
                    <a:pt x="181" y="15"/>
                  </a:lnTo>
                  <a:lnTo>
                    <a:pt x="180" y="12"/>
                  </a:lnTo>
                  <a:lnTo>
                    <a:pt x="180" y="9"/>
                  </a:lnTo>
                  <a:lnTo>
                    <a:pt x="178" y="6"/>
                  </a:lnTo>
                  <a:lnTo>
                    <a:pt x="176" y="4"/>
                  </a:lnTo>
                  <a:lnTo>
                    <a:pt x="172" y="1"/>
                  </a:lnTo>
                  <a:lnTo>
                    <a:pt x="166" y="0"/>
                  </a:lnTo>
                  <a:lnTo>
                    <a:pt x="160" y="1"/>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85">
              <a:extLst>
                <a:ext uri="{FF2B5EF4-FFF2-40B4-BE49-F238E27FC236}">
                  <a16:creationId xmlns:a16="http://schemas.microsoft.com/office/drawing/2014/main" id="{71FB4103-8A13-4802-9520-9EC223EC5475}"/>
                </a:ext>
              </a:extLst>
            </p:cNvPr>
            <p:cNvSpPr>
              <a:spLocks/>
            </p:cNvSpPr>
            <p:nvPr/>
          </p:nvSpPr>
          <p:spPr bwMode="auto">
            <a:xfrm>
              <a:off x="11109325" y="1504951"/>
              <a:ext cx="57150" cy="39688"/>
            </a:xfrm>
            <a:custGeom>
              <a:avLst/>
              <a:gdLst>
                <a:gd name="T0" fmla="*/ 156 w 181"/>
                <a:gd name="T1" fmla="*/ 4 h 124"/>
                <a:gd name="T2" fmla="*/ 71 w 181"/>
                <a:gd name="T3" fmla="*/ 88 h 124"/>
                <a:gd name="T4" fmla="*/ 25 w 181"/>
                <a:gd name="T5" fmla="*/ 41 h 124"/>
                <a:gd name="T6" fmla="*/ 23 w 181"/>
                <a:gd name="T7" fmla="*/ 39 h 124"/>
                <a:gd name="T8" fmla="*/ 20 w 181"/>
                <a:gd name="T9" fmla="*/ 38 h 124"/>
                <a:gd name="T10" fmla="*/ 18 w 181"/>
                <a:gd name="T11" fmla="*/ 37 h 124"/>
                <a:gd name="T12" fmla="*/ 15 w 181"/>
                <a:gd name="T13" fmla="*/ 37 h 124"/>
                <a:gd name="T14" fmla="*/ 11 w 181"/>
                <a:gd name="T15" fmla="*/ 37 h 124"/>
                <a:gd name="T16" fmla="*/ 9 w 181"/>
                <a:gd name="T17" fmla="*/ 38 h 124"/>
                <a:gd name="T18" fmla="*/ 6 w 181"/>
                <a:gd name="T19" fmla="*/ 39 h 124"/>
                <a:gd name="T20" fmla="*/ 4 w 181"/>
                <a:gd name="T21" fmla="*/ 41 h 124"/>
                <a:gd name="T22" fmla="*/ 2 w 181"/>
                <a:gd name="T23" fmla="*/ 43 h 124"/>
                <a:gd name="T24" fmla="*/ 1 w 181"/>
                <a:gd name="T25" fmla="*/ 47 h 124"/>
                <a:gd name="T26" fmla="*/ 0 w 181"/>
                <a:gd name="T27" fmla="*/ 49 h 124"/>
                <a:gd name="T28" fmla="*/ 0 w 181"/>
                <a:gd name="T29" fmla="*/ 52 h 124"/>
                <a:gd name="T30" fmla="*/ 0 w 181"/>
                <a:gd name="T31" fmla="*/ 55 h 124"/>
                <a:gd name="T32" fmla="*/ 1 w 181"/>
                <a:gd name="T33" fmla="*/ 57 h 124"/>
                <a:gd name="T34" fmla="*/ 2 w 181"/>
                <a:gd name="T35" fmla="*/ 61 h 124"/>
                <a:gd name="T36" fmla="*/ 4 w 181"/>
                <a:gd name="T37" fmla="*/ 63 h 124"/>
                <a:gd name="T38" fmla="*/ 61 w 181"/>
                <a:gd name="T39" fmla="*/ 119 h 124"/>
                <a:gd name="T40" fmla="*/ 63 w 181"/>
                <a:gd name="T41" fmla="*/ 122 h 124"/>
                <a:gd name="T42" fmla="*/ 66 w 181"/>
                <a:gd name="T43" fmla="*/ 123 h 124"/>
                <a:gd name="T44" fmla="*/ 68 w 181"/>
                <a:gd name="T45" fmla="*/ 124 h 124"/>
                <a:gd name="T46" fmla="*/ 71 w 181"/>
                <a:gd name="T47" fmla="*/ 124 h 124"/>
                <a:gd name="T48" fmla="*/ 74 w 181"/>
                <a:gd name="T49" fmla="*/ 124 h 124"/>
                <a:gd name="T50" fmla="*/ 77 w 181"/>
                <a:gd name="T51" fmla="*/ 123 h 124"/>
                <a:gd name="T52" fmla="*/ 80 w 181"/>
                <a:gd name="T53" fmla="*/ 122 h 124"/>
                <a:gd name="T54" fmla="*/ 82 w 181"/>
                <a:gd name="T55" fmla="*/ 119 h 124"/>
                <a:gd name="T56" fmla="*/ 176 w 181"/>
                <a:gd name="T57" fmla="*/ 25 h 124"/>
                <a:gd name="T58" fmla="*/ 178 w 181"/>
                <a:gd name="T59" fmla="*/ 23 h 124"/>
                <a:gd name="T60" fmla="*/ 180 w 181"/>
                <a:gd name="T61" fmla="*/ 20 h 124"/>
                <a:gd name="T62" fmla="*/ 180 w 181"/>
                <a:gd name="T63" fmla="*/ 18 h 124"/>
                <a:gd name="T64" fmla="*/ 181 w 181"/>
                <a:gd name="T65" fmla="*/ 14 h 124"/>
                <a:gd name="T66" fmla="*/ 180 w 181"/>
                <a:gd name="T67" fmla="*/ 11 h 124"/>
                <a:gd name="T68" fmla="*/ 180 w 181"/>
                <a:gd name="T69" fmla="*/ 9 h 124"/>
                <a:gd name="T70" fmla="*/ 178 w 181"/>
                <a:gd name="T71" fmla="*/ 6 h 124"/>
                <a:gd name="T72" fmla="*/ 176 w 181"/>
                <a:gd name="T73" fmla="*/ 4 h 124"/>
                <a:gd name="T74" fmla="*/ 174 w 181"/>
                <a:gd name="T75" fmla="*/ 2 h 124"/>
                <a:gd name="T76" fmla="*/ 172 w 181"/>
                <a:gd name="T77" fmla="*/ 1 h 124"/>
                <a:gd name="T78" fmla="*/ 169 w 181"/>
                <a:gd name="T79" fmla="*/ 0 h 124"/>
                <a:gd name="T80" fmla="*/ 166 w 181"/>
                <a:gd name="T81" fmla="*/ 0 h 124"/>
                <a:gd name="T82" fmla="*/ 163 w 181"/>
                <a:gd name="T83" fmla="*/ 0 h 124"/>
                <a:gd name="T84" fmla="*/ 160 w 181"/>
                <a:gd name="T85" fmla="*/ 1 h 124"/>
                <a:gd name="T86" fmla="*/ 158 w 181"/>
                <a:gd name="T87" fmla="*/ 2 h 124"/>
                <a:gd name="T88" fmla="*/ 156 w 181"/>
                <a:gd name="T89"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4">
                  <a:moveTo>
                    <a:pt x="156" y="4"/>
                  </a:moveTo>
                  <a:lnTo>
                    <a:pt x="71" y="88"/>
                  </a:lnTo>
                  <a:lnTo>
                    <a:pt x="25" y="41"/>
                  </a:lnTo>
                  <a:lnTo>
                    <a:pt x="23" y="39"/>
                  </a:lnTo>
                  <a:lnTo>
                    <a:pt x="20" y="38"/>
                  </a:lnTo>
                  <a:lnTo>
                    <a:pt x="18" y="37"/>
                  </a:lnTo>
                  <a:lnTo>
                    <a:pt x="15" y="37"/>
                  </a:lnTo>
                  <a:lnTo>
                    <a:pt x="11" y="37"/>
                  </a:lnTo>
                  <a:lnTo>
                    <a:pt x="9" y="38"/>
                  </a:lnTo>
                  <a:lnTo>
                    <a:pt x="6" y="39"/>
                  </a:lnTo>
                  <a:lnTo>
                    <a:pt x="4" y="41"/>
                  </a:lnTo>
                  <a:lnTo>
                    <a:pt x="2" y="43"/>
                  </a:lnTo>
                  <a:lnTo>
                    <a:pt x="1" y="47"/>
                  </a:lnTo>
                  <a:lnTo>
                    <a:pt x="0" y="49"/>
                  </a:lnTo>
                  <a:lnTo>
                    <a:pt x="0" y="52"/>
                  </a:lnTo>
                  <a:lnTo>
                    <a:pt x="0" y="55"/>
                  </a:lnTo>
                  <a:lnTo>
                    <a:pt x="1" y="57"/>
                  </a:lnTo>
                  <a:lnTo>
                    <a:pt x="2" y="61"/>
                  </a:lnTo>
                  <a:lnTo>
                    <a:pt x="4" y="63"/>
                  </a:lnTo>
                  <a:lnTo>
                    <a:pt x="61" y="119"/>
                  </a:lnTo>
                  <a:lnTo>
                    <a:pt x="63" y="122"/>
                  </a:lnTo>
                  <a:lnTo>
                    <a:pt x="66" y="123"/>
                  </a:lnTo>
                  <a:lnTo>
                    <a:pt x="68" y="124"/>
                  </a:lnTo>
                  <a:lnTo>
                    <a:pt x="71" y="124"/>
                  </a:lnTo>
                  <a:lnTo>
                    <a:pt x="74" y="124"/>
                  </a:lnTo>
                  <a:lnTo>
                    <a:pt x="77" y="123"/>
                  </a:lnTo>
                  <a:lnTo>
                    <a:pt x="80" y="122"/>
                  </a:lnTo>
                  <a:lnTo>
                    <a:pt x="82" y="119"/>
                  </a:lnTo>
                  <a:lnTo>
                    <a:pt x="176" y="25"/>
                  </a:lnTo>
                  <a:lnTo>
                    <a:pt x="178" y="23"/>
                  </a:lnTo>
                  <a:lnTo>
                    <a:pt x="180" y="20"/>
                  </a:lnTo>
                  <a:lnTo>
                    <a:pt x="180" y="18"/>
                  </a:lnTo>
                  <a:lnTo>
                    <a:pt x="181" y="14"/>
                  </a:lnTo>
                  <a:lnTo>
                    <a:pt x="180" y="11"/>
                  </a:lnTo>
                  <a:lnTo>
                    <a:pt x="180" y="9"/>
                  </a:lnTo>
                  <a:lnTo>
                    <a:pt x="178" y="6"/>
                  </a:lnTo>
                  <a:lnTo>
                    <a:pt x="176" y="4"/>
                  </a:lnTo>
                  <a:lnTo>
                    <a:pt x="174" y="2"/>
                  </a:lnTo>
                  <a:lnTo>
                    <a:pt x="172" y="1"/>
                  </a:lnTo>
                  <a:lnTo>
                    <a:pt x="169" y="0"/>
                  </a:lnTo>
                  <a:lnTo>
                    <a:pt x="166" y="0"/>
                  </a:lnTo>
                  <a:lnTo>
                    <a:pt x="163" y="0"/>
                  </a:lnTo>
                  <a:lnTo>
                    <a:pt x="160" y="1"/>
                  </a:lnTo>
                  <a:lnTo>
                    <a:pt x="158" y="2"/>
                  </a:lnTo>
                  <a:lnTo>
                    <a:pt x="15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6">
              <a:extLst>
                <a:ext uri="{FF2B5EF4-FFF2-40B4-BE49-F238E27FC236}">
                  <a16:creationId xmlns:a16="http://schemas.microsoft.com/office/drawing/2014/main" id="{EDD01296-0237-4DE1-A966-D1DDB600191D}"/>
                </a:ext>
              </a:extLst>
            </p:cNvPr>
            <p:cNvSpPr>
              <a:spLocks/>
            </p:cNvSpPr>
            <p:nvPr/>
          </p:nvSpPr>
          <p:spPr bwMode="auto">
            <a:xfrm>
              <a:off x="11109325" y="1558926"/>
              <a:ext cx="57150" cy="39688"/>
            </a:xfrm>
            <a:custGeom>
              <a:avLst/>
              <a:gdLst>
                <a:gd name="T0" fmla="*/ 156 w 181"/>
                <a:gd name="T1" fmla="*/ 5 h 126"/>
                <a:gd name="T2" fmla="*/ 71 w 181"/>
                <a:gd name="T3" fmla="*/ 88 h 126"/>
                <a:gd name="T4" fmla="*/ 25 w 181"/>
                <a:gd name="T5" fmla="*/ 43 h 126"/>
                <a:gd name="T6" fmla="*/ 23 w 181"/>
                <a:gd name="T7" fmla="*/ 41 h 126"/>
                <a:gd name="T8" fmla="*/ 20 w 181"/>
                <a:gd name="T9" fmla="*/ 40 h 126"/>
                <a:gd name="T10" fmla="*/ 18 w 181"/>
                <a:gd name="T11" fmla="*/ 39 h 126"/>
                <a:gd name="T12" fmla="*/ 15 w 181"/>
                <a:gd name="T13" fmla="*/ 39 h 126"/>
                <a:gd name="T14" fmla="*/ 11 w 181"/>
                <a:gd name="T15" fmla="*/ 39 h 126"/>
                <a:gd name="T16" fmla="*/ 9 w 181"/>
                <a:gd name="T17" fmla="*/ 40 h 126"/>
                <a:gd name="T18" fmla="*/ 6 w 181"/>
                <a:gd name="T19" fmla="*/ 41 h 126"/>
                <a:gd name="T20" fmla="*/ 4 w 181"/>
                <a:gd name="T21" fmla="*/ 43 h 126"/>
                <a:gd name="T22" fmla="*/ 2 w 181"/>
                <a:gd name="T23" fmla="*/ 46 h 126"/>
                <a:gd name="T24" fmla="*/ 1 w 181"/>
                <a:gd name="T25" fmla="*/ 49 h 126"/>
                <a:gd name="T26" fmla="*/ 0 w 181"/>
                <a:gd name="T27" fmla="*/ 51 h 126"/>
                <a:gd name="T28" fmla="*/ 0 w 181"/>
                <a:gd name="T29" fmla="*/ 54 h 126"/>
                <a:gd name="T30" fmla="*/ 0 w 181"/>
                <a:gd name="T31" fmla="*/ 57 h 126"/>
                <a:gd name="T32" fmla="*/ 1 w 181"/>
                <a:gd name="T33" fmla="*/ 60 h 126"/>
                <a:gd name="T34" fmla="*/ 2 w 181"/>
                <a:gd name="T35" fmla="*/ 63 h 126"/>
                <a:gd name="T36" fmla="*/ 4 w 181"/>
                <a:gd name="T37" fmla="*/ 65 h 126"/>
                <a:gd name="T38" fmla="*/ 61 w 181"/>
                <a:gd name="T39" fmla="*/ 122 h 126"/>
                <a:gd name="T40" fmla="*/ 63 w 181"/>
                <a:gd name="T41" fmla="*/ 124 h 126"/>
                <a:gd name="T42" fmla="*/ 66 w 181"/>
                <a:gd name="T43" fmla="*/ 125 h 126"/>
                <a:gd name="T44" fmla="*/ 68 w 181"/>
                <a:gd name="T45" fmla="*/ 126 h 126"/>
                <a:gd name="T46" fmla="*/ 71 w 181"/>
                <a:gd name="T47" fmla="*/ 126 h 126"/>
                <a:gd name="T48" fmla="*/ 74 w 181"/>
                <a:gd name="T49" fmla="*/ 126 h 126"/>
                <a:gd name="T50" fmla="*/ 77 w 181"/>
                <a:gd name="T51" fmla="*/ 125 h 126"/>
                <a:gd name="T52" fmla="*/ 80 w 181"/>
                <a:gd name="T53" fmla="*/ 124 h 126"/>
                <a:gd name="T54" fmla="*/ 82 w 181"/>
                <a:gd name="T55" fmla="*/ 122 h 126"/>
                <a:gd name="T56" fmla="*/ 176 w 181"/>
                <a:gd name="T57" fmla="*/ 27 h 126"/>
                <a:gd name="T58" fmla="*/ 178 w 181"/>
                <a:gd name="T59" fmla="*/ 24 h 126"/>
                <a:gd name="T60" fmla="*/ 180 w 181"/>
                <a:gd name="T61" fmla="*/ 22 h 126"/>
                <a:gd name="T62" fmla="*/ 180 w 181"/>
                <a:gd name="T63" fmla="*/ 19 h 126"/>
                <a:gd name="T64" fmla="*/ 181 w 181"/>
                <a:gd name="T65" fmla="*/ 16 h 126"/>
                <a:gd name="T66" fmla="*/ 180 w 181"/>
                <a:gd name="T67" fmla="*/ 12 h 126"/>
                <a:gd name="T68" fmla="*/ 180 w 181"/>
                <a:gd name="T69" fmla="*/ 10 h 126"/>
                <a:gd name="T70" fmla="*/ 178 w 181"/>
                <a:gd name="T71" fmla="*/ 7 h 126"/>
                <a:gd name="T72" fmla="*/ 176 w 181"/>
                <a:gd name="T73" fmla="*/ 5 h 126"/>
                <a:gd name="T74" fmla="*/ 174 w 181"/>
                <a:gd name="T75" fmla="*/ 3 h 126"/>
                <a:gd name="T76" fmla="*/ 172 w 181"/>
                <a:gd name="T77" fmla="*/ 2 h 126"/>
                <a:gd name="T78" fmla="*/ 169 w 181"/>
                <a:gd name="T79" fmla="*/ 1 h 126"/>
                <a:gd name="T80" fmla="*/ 166 w 181"/>
                <a:gd name="T81" fmla="*/ 0 h 126"/>
                <a:gd name="T82" fmla="*/ 163 w 181"/>
                <a:gd name="T83" fmla="*/ 1 h 126"/>
                <a:gd name="T84" fmla="*/ 160 w 181"/>
                <a:gd name="T85" fmla="*/ 2 h 126"/>
                <a:gd name="T86" fmla="*/ 158 w 181"/>
                <a:gd name="T87" fmla="*/ 3 h 126"/>
                <a:gd name="T88" fmla="*/ 156 w 181"/>
                <a:gd name="T89"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26">
                  <a:moveTo>
                    <a:pt x="156" y="5"/>
                  </a:moveTo>
                  <a:lnTo>
                    <a:pt x="71" y="88"/>
                  </a:lnTo>
                  <a:lnTo>
                    <a:pt x="25" y="43"/>
                  </a:lnTo>
                  <a:lnTo>
                    <a:pt x="23" y="41"/>
                  </a:lnTo>
                  <a:lnTo>
                    <a:pt x="20" y="40"/>
                  </a:lnTo>
                  <a:lnTo>
                    <a:pt x="18" y="39"/>
                  </a:lnTo>
                  <a:lnTo>
                    <a:pt x="15" y="39"/>
                  </a:lnTo>
                  <a:lnTo>
                    <a:pt x="11" y="39"/>
                  </a:lnTo>
                  <a:lnTo>
                    <a:pt x="9" y="40"/>
                  </a:lnTo>
                  <a:lnTo>
                    <a:pt x="6" y="41"/>
                  </a:lnTo>
                  <a:lnTo>
                    <a:pt x="4" y="43"/>
                  </a:lnTo>
                  <a:lnTo>
                    <a:pt x="2" y="46"/>
                  </a:lnTo>
                  <a:lnTo>
                    <a:pt x="1" y="49"/>
                  </a:lnTo>
                  <a:lnTo>
                    <a:pt x="0" y="51"/>
                  </a:lnTo>
                  <a:lnTo>
                    <a:pt x="0" y="54"/>
                  </a:lnTo>
                  <a:lnTo>
                    <a:pt x="0" y="57"/>
                  </a:lnTo>
                  <a:lnTo>
                    <a:pt x="1" y="60"/>
                  </a:lnTo>
                  <a:lnTo>
                    <a:pt x="2" y="63"/>
                  </a:lnTo>
                  <a:lnTo>
                    <a:pt x="4" y="65"/>
                  </a:lnTo>
                  <a:lnTo>
                    <a:pt x="61" y="122"/>
                  </a:lnTo>
                  <a:lnTo>
                    <a:pt x="63" y="124"/>
                  </a:lnTo>
                  <a:lnTo>
                    <a:pt x="66" y="125"/>
                  </a:lnTo>
                  <a:lnTo>
                    <a:pt x="68" y="126"/>
                  </a:lnTo>
                  <a:lnTo>
                    <a:pt x="71" y="126"/>
                  </a:lnTo>
                  <a:lnTo>
                    <a:pt x="74" y="126"/>
                  </a:lnTo>
                  <a:lnTo>
                    <a:pt x="77" y="125"/>
                  </a:lnTo>
                  <a:lnTo>
                    <a:pt x="80" y="124"/>
                  </a:lnTo>
                  <a:lnTo>
                    <a:pt x="82" y="122"/>
                  </a:lnTo>
                  <a:lnTo>
                    <a:pt x="176" y="27"/>
                  </a:lnTo>
                  <a:lnTo>
                    <a:pt x="178" y="24"/>
                  </a:lnTo>
                  <a:lnTo>
                    <a:pt x="180" y="22"/>
                  </a:lnTo>
                  <a:lnTo>
                    <a:pt x="180" y="19"/>
                  </a:lnTo>
                  <a:lnTo>
                    <a:pt x="181" y="16"/>
                  </a:lnTo>
                  <a:lnTo>
                    <a:pt x="180" y="12"/>
                  </a:lnTo>
                  <a:lnTo>
                    <a:pt x="180" y="10"/>
                  </a:lnTo>
                  <a:lnTo>
                    <a:pt x="178" y="7"/>
                  </a:lnTo>
                  <a:lnTo>
                    <a:pt x="176" y="5"/>
                  </a:lnTo>
                  <a:lnTo>
                    <a:pt x="174" y="3"/>
                  </a:lnTo>
                  <a:lnTo>
                    <a:pt x="172" y="2"/>
                  </a:lnTo>
                  <a:lnTo>
                    <a:pt x="169" y="1"/>
                  </a:lnTo>
                  <a:lnTo>
                    <a:pt x="166" y="0"/>
                  </a:lnTo>
                  <a:lnTo>
                    <a:pt x="163" y="1"/>
                  </a:lnTo>
                  <a:lnTo>
                    <a:pt x="160" y="2"/>
                  </a:lnTo>
                  <a:lnTo>
                    <a:pt x="158" y="3"/>
                  </a:lnTo>
                  <a:lnTo>
                    <a:pt x="15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TextBox 46">
            <a:extLst>
              <a:ext uri="{FF2B5EF4-FFF2-40B4-BE49-F238E27FC236}">
                <a16:creationId xmlns:a16="http://schemas.microsoft.com/office/drawing/2014/main" id="{139B0FB4-6E4D-4754-84E1-ECB3F2FFB2E5}"/>
              </a:ext>
            </a:extLst>
          </p:cNvPr>
          <p:cNvSpPr txBox="1"/>
          <p:nvPr/>
        </p:nvSpPr>
        <p:spPr>
          <a:xfrm>
            <a:off x="647702" y="2639830"/>
            <a:ext cx="2552698" cy="492443"/>
          </a:xfrm>
          <a:prstGeom prst="rect">
            <a:avLst/>
          </a:prstGeom>
          <a:noFill/>
          <a:ln>
            <a:noFill/>
          </a:ln>
        </p:spPr>
        <p:txBody>
          <a:bodyPr wrap="square" lIns="0" tIns="0" rIns="0" bIns="0" rtlCol="0" anchor="t">
            <a:spAutoFit/>
          </a:bodyPr>
          <a:lstStyle/>
          <a:p>
            <a:pPr algn="ctr">
              <a:buClr>
                <a:schemeClr val="accent1"/>
              </a:buClr>
            </a:pPr>
            <a:r>
              <a:rPr lang="en-US" sz="1600" dirty="0">
                <a:solidFill>
                  <a:schemeClr val="tx1">
                    <a:lumMod val="75000"/>
                    <a:lumOff val="25000"/>
                  </a:schemeClr>
                </a:solidFill>
              </a:rPr>
              <a:t>Meet different Real-Time and Performance constraints</a:t>
            </a:r>
          </a:p>
        </p:txBody>
      </p:sp>
      <p:sp>
        <p:nvSpPr>
          <p:cNvPr id="51" name="TextBox 50">
            <a:extLst>
              <a:ext uri="{FF2B5EF4-FFF2-40B4-BE49-F238E27FC236}">
                <a16:creationId xmlns:a16="http://schemas.microsoft.com/office/drawing/2014/main" id="{C4742FCE-9F02-4D96-8D5E-7490A95C5EBF}"/>
              </a:ext>
            </a:extLst>
          </p:cNvPr>
          <p:cNvSpPr txBox="1"/>
          <p:nvPr/>
        </p:nvSpPr>
        <p:spPr>
          <a:xfrm>
            <a:off x="8991600" y="2639830"/>
            <a:ext cx="2552698" cy="738664"/>
          </a:xfrm>
          <a:prstGeom prst="rect">
            <a:avLst/>
          </a:prstGeom>
          <a:noFill/>
          <a:ln>
            <a:noFill/>
          </a:ln>
        </p:spPr>
        <p:txBody>
          <a:bodyPr wrap="square" lIns="0" tIns="0" rIns="0" bIns="0" rtlCol="0" anchor="t">
            <a:spAutoFit/>
          </a:bodyPr>
          <a:lstStyle/>
          <a:p>
            <a:pPr algn="ctr">
              <a:buClr>
                <a:schemeClr val="accent1"/>
              </a:buClr>
            </a:pPr>
            <a:r>
              <a:rPr lang="en-US" sz="1600" dirty="0">
                <a:solidFill>
                  <a:schemeClr val="tx1">
                    <a:lumMod val="75000"/>
                    <a:lumOff val="25000"/>
                  </a:schemeClr>
                </a:solidFill>
              </a:rPr>
              <a:t>Accurate and Optimized Thermal control and Power Capping</a:t>
            </a:r>
          </a:p>
        </p:txBody>
      </p:sp>
      <p:sp>
        <p:nvSpPr>
          <p:cNvPr id="62" name="TextBox 61">
            <a:extLst>
              <a:ext uri="{FF2B5EF4-FFF2-40B4-BE49-F238E27FC236}">
                <a16:creationId xmlns:a16="http://schemas.microsoft.com/office/drawing/2014/main" id="{2F893C0C-C111-4681-BDC4-CE7A71CFB493}"/>
              </a:ext>
            </a:extLst>
          </p:cNvPr>
          <p:cNvSpPr txBox="1"/>
          <p:nvPr/>
        </p:nvSpPr>
        <p:spPr>
          <a:xfrm>
            <a:off x="4819652" y="5071893"/>
            <a:ext cx="2552698" cy="984885"/>
          </a:xfrm>
          <a:prstGeom prst="rect">
            <a:avLst/>
          </a:prstGeom>
          <a:noFill/>
          <a:ln>
            <a:noFill/>
          </a:ln>
        </p:spPr>
        <p:txBody>
          <a:bodyPr wrap="square" lIns="0" tIns="0" rIns="0" bIns="0" rtlCol="0" anchor="t">
            <a:spAutoFit/>
          </a:bodyPr>
          <a:lstStyle/>
          <a:p>
            <a:pPr algn="ctr">
              <a:buClr>
                <a:schemeClr val="accent1"/>
              </a:buClr>
            </a:pPr>
            <a:r>
              <a:rPr lang="en-US" sz="1600" dirty="0">
                <a:solidFill>
                  <a:schemeClr val="tx1">
                    <a:lumMod val="75000"/>
                    <a:lumOff val="25000"/>
                  </a:schemeClr>
                </a:solidFill>
              </a:rPr>
              <a:t>Capability to deploy advanced control policy for higher amount of heterogeneous computing unit</a:t>
            </a:r>
          </a:p>
        </p:txBody>
      </p:sp>
      <p:cxnSp>
        <p:nvCxnSpPr>
          <p:cNvPr id="13" name="Straight Arrow Connector 12">
            <a:extLst>
              <a:ext uri="{FF2B5EF4-FFF2-40B4-BE49-F238E27FC236}">
                <a16:creationId xmlns:a16="http://schemas.microsoft.com/office/drawing/2014/main" id="{0A660E43-EFDB-4868-BFF8-797CB92C439A}"/>
              </a:ext>
            </a:extLst>
          </p:cNvPr>
          <p:cNvCxnSpPr>
            <a:cxnSpLocks/>
            <a:stCxn id="6" idx="3"/>
          </p:cNvCxnSpPr>
          <p:nvPr/>
        </p:nvCxnSpPr>
        <p:spPr>
          <a:xfrm>
            <a:off x="7594600" y="2733669"/>
            <a:ext cx="1285875" cy="0"/>
          </a:xfrm>
          <a:prstGeom prst="straightConnector1">
            <a:avLst/>
          </a:prstGeom>
          <a:ln w="22225" cap="rnd">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8C33B33-1CC7-42A0-8380-5EA2CDFF81C5}"/>
              </a:ext>
            </a:extLst>
          </p:cNvPr>
          <p:cNvCxnSpPr>
            <a:cxnSpLocks/>
            <a:endCxn id="6" idx="1"/>
          </p:cNvCxnSpPr>
          <p:nvPr/>
        </p:nvCxnSpPr>
        <p:spPr>
          <a:xfrm>
            <a:off x="3311525" y="2733669"/>
            <a:ext cx="1285875" cy="0"/>
          </a:xfrm>
          <a:prstGeom prst="straightConnector1">
            <a:avLst/>
          </a:prstGeom>
          <a:ln w="22225" cap="rnd">
            <a:solidFill>
              <a:schemeClr val="tx2"/>
            </a:solidFill>
            <a:prstDash val="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BCF840-7E1F-444F-9407-8AF5875D6A35}"/>
              </a:ext>
            </a:extLst>
          </p:cNvPr>
          <p:cNvCxnSpPr>
            <a:cxnSpLocks/>
            <a:stCxn id="6" idx="2"/>
          </p:cNvCxnSpPr>
          <p:nvPr/>
        </p:nvCxnSpPr>
        <p:spPr>
          <a:xfrm>
            <a:off x="6096000" y="3188033"/>
            <a:ext cx="0" cy="996617"/>
          </a:xfrm>
          <a:prstGeom prst="straightConnector1">
            <a:avLst/>
          </a:prstGeom>
          <a:ln w="22225" cap="rnd">
            <a:solidFill>
              <a:schemeClr val="tx2"/>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38B04B7-21CA-408C-87C4-F824A12FB0F0}"/>
              </a:ext>
            </a:extLst>
          </p:cNvPr>
          <p:cNvSpPr txBox="1"/>
          <p:nvPr/>
        </p:nvSpPr>
        <p:spPr>
          <a:xfrm>
            <a:off x="7912101" y="5071893"/>
            <a:ext cx="2552698" cy="984885"/>
          </a:xfrm>
          <a:prstGeom prst="rect">
            <a:avLst/>
          </a:prstGeom>
          <a:noFill/>
          <a:ln>
            <a:noFill/>
          </a:ln>
        </p:spPr>
        <p:txBody>
          <a:bodyPr wrap="square" lIns="0" tIns="0" rIns="0" bIns="0" rtlCol="0" anchor="t">
            <a:spAutoFit/>
          </a:bodyPr>
          <a:lstStyle/>
          <a:p>
            <a:pPr algn="ctr">
              <a:buClr>
                <a:schemeClr val="accent1"/>
              </a:buClr>
            </a:pPr>
            <a:r>
              <a:rPr lang="en-US" sz="1600" dirty="0">
                <a:solidFill>
                  <a:schemeClr val="tx1">
                    <a:lumMod val="75000"/>
                    <a:lumOff val="25000"/>
                  </a:schemeClr>
                </a:solidFill>
              </a:rPr>
              <a:t>Flexibility, Modularity, Upgradability, Maintainability, Scalability and Portability of the Firmware </a:t>
            </a:r>
          </a:p>
        </p:txBody>
      </p:sp>
      <p:sp>
        <p:nvSpPr>
          <p:cNvPr id="88" name="TextBox 87">
            <a:extLst>
              <a:ext uri="{FF2B5EF4-FFF2-40B4-BE49-F238E27FC236}">
                <a16:creationId xmlns:a16="http://schemas.microsoft.com/office/drawing/2014/main" id="{DA36974F-5F5C-4C28-A79C-E4148A7532A2}"/>
              </a:ext>
            </a:extLst>
          </p:cNvPr>
          <p:cNvSpPr txBox="1"/>
          <p:nvPr/>
        </p:nvSpPr>
        <p:spPr>
          <a:xfrm>
            <a:off x="1727203" y="5071893"/>
            <a:ext cx="2552698" cy="984885"/>
          </a:xfrm>
          <a:prstGeom prst="rect">
            <a:avLst/>
          </a:prstGeom>
          <a:noFill/>
          <a:ln>
            <a:noFill/>
          </a:ln>
        </p:spPr>
        <p:txBody>
          <a:bodyPr wrap="square" lIns="0" tIns="0" rIns="0" bIns="0" rtlCol="0" anchor="t">
            <a:spAutoFit/>
          </a:bodyPr>
          <a:lstStyle/>
          <a:p>
            <a:pPr algn="ctr">
              <a:buClr>
                <a:schemeClr val="accent1"/>
              </a:buClr>
            </a:pPr>
            <a:r>
              <a:rPr lang="en-US" sz="1600" dirty="0">
                <a:solidFill>
                  <a:schemeClr val="tx1">
                    <a:lumMod val="75000"/>
                    <a:lumOff val="25000"/>
                  </a:schemeClr>
                </a:solidFill>
              </a:rPr>
              <a:t>Capability to communicate with multiple agents and modify the control policy accordingly at run-time</a:t>
            </a:r>
          </a:p>
        </p:txBody>
      </p:sp>
      <p:grpSp>
        <p:nvGrpSpPr>
          <p:cNvPr id="97" name="Group 96">
            <a:extLst>
              <a:ext uri="{FF2B5EF4-FFF2-40B4-BE49-F238E27FC236}">
                <a16:creationId xmlns:a16="http://schemas.microsoft.com/office/drawing/2014/main" id="{728705F4-C354-4897-870A-CBDD0A678A60}"/>
              </a:ext>
            </a:extLst>
          </p:cNvPr>
          <p:cNvGrpSpPr/>
          <p:nvPr/>
        </p:nvGrpSpPr>
        <p:grpSpPr>
          <a:xfrm>
            <a:off x="2726141" y="4397796"/>
            <a:ext cx="518002" cy="518004"/>
            <a:chOff x="3175000" y="785813"/>
            <a:chExt cx="285750" cy="285751"/>
          </a:xfrm>
          <a:solidFill>
            <a:schemeClr val="accent1"/>
          </a:solidFill>
        </p:grpSpPr>
        <p:sp>
          <p:nvSpPr>
            <p:cNvPr id="98" name="Freeform 181">
              <a:extLst>
                <a:ext uri="{FF2B5EF4-FFF2-40B4-BE49-F238E27FC236}">
                  <a16:creationId xmlns:a16="http://schemas.microsoft.com/office/drawing/2014/main" id="{9823BDA3-C79C-459F-9F78-01FCD4A6E318}"/>
                </a:ext>
              </a:extLst>
            </p:cNvPr>
            <p:cNvSpPr>
              <a:spLocks/>
            </p:cNvSpPr>
            <p:nvPr/>
          </p:nvSpPr>
          <p:spPr bwMode="auto">
            <a:xfrm>
              <a:off x="3295650" y="785813"/>
              <a:ext cx="165100" cy="196850"/>
            </a:xfrm>
            <a:custGeom>
              <a:avLst/>
              <a:gdLst>
                <a:gd name="T0" fmla="*/ 235 w 522"/>
                <a:gd name="T1" fmla="*/ 2 h 620"/>
                <a:gd name="T2" fmla="*/ 196 w 522"/>
                <a:gd name="T3" fmla="*/ 8 h 620"/>
                <a:gd name="T4" fmla="*/ 160 w 522"/>
                <a:gd name="T5" fmla="*/ 20 h 620"/>
                <a:gd name="T6" fmla="*/ 125 w 522"/>
                <a:gd name="T7" fmla="*/ 36 h 620"/>
                <a:gd name="T8" fmla="*/ 95 w 522"/>
                <a:gd name="T9" fmla="*/ 56 h 620"/>
                <a:gd name="T10" fmla="*/ 68 w 522"/>
                <a:gd name="T11" fmla="*/ 80 h 620"/>
                <a:gd name="T12" fmla="*/ 44 w 522"/>
                <a:gd name="T13" fmla="*/ 107 h 620"/>
                <a:gd name="T14" fmla="*/ 26 w 522"/>
                <a:gd name="T15" fmla="*/ 138 h 620"/>
                <a:gd name="T16" fmla="*/ 12 w 522"/>
                <a:gd name="T17" fmla="*/ 171 h 620"/>
                <a:gd name="T18" fmla="*/ 2 w 522"/>
                <a:gd name="T19" fmla="*/ 206 h 620"/>
                <a:gd name="T20" fmla="*/ 0 w 522"/>
                <a:gd name="T21" fmla="*/ 243 h 620"/>
                <a:gd name="T22" fmla="*/ 31 w 522"/>
                <a:gd name="T23" fmla="*/ 221 h 620"/>
                <a:gd name="T24" fmla="*/ 38 w 522"/>
                <a:gd name="T25" fmla="*/ 190 h 620"/>
                <a:gd name="T26" fmla="*/ 48 w 522"/>
                <a:gd name="T27" fmla="*/ 160 h 620"/>
                <a:gd name="T28" fmla="*/ 83 w 522"/>
                <a:gd name="T29" fmla="*/ 109 h 620"/>
                <a:gd name="T30" fmla="*/ 132 w 522"/>
                <a:gd name="T31" fmla="*/ 67 h 620"/>
                <a:gd name="T32" fmla="*/ 193 w 522"/>
                <a:gd name="T33" fmla="*/ 40 h 620"/>
                <a:gd name="T34" fmla="*/ 238 w 522"/>
                <a:gd name="T35" fmla="*/ 31 h 620"/>
                <a:gd name="T36" fmla="*/ 273 w 522"/>
                <a:gd name="T37" fmla="*/ 31 h 620"/>
                <a:gd name="T38" fmla="*/ 307 w 522"/>
                <a:gd name="T39" fmla="*/ 35 h 620"/>
                <a:gd name="T40" fmla="*/ 372 w 522"/>
                <a:gd name="T41" fmla="*/ 56 h 620"/>
                <a:gd name="T42" fmla="*/ 424 w 522"/>
                <a:gd name="T43" fmla="*/ 92 h 620"/>
                <a:gd name="T44" fmla="*/ 465 w 522"/>
                <a:gd name="T45" fmla="*/ 142 h 620"/>
                <a:gd name="T46" fmla="*/ 482 w 522"/>
                <a:gd name="T47" fmla="*/ 180 h 620"/>
                <a:gd name="T48" fmla="*/ 489 w 522"/>
                <a:gd name="T49" fmla="*/ 211 h 620"/>
                <a:gd name="T50" fmla="*/ 492 w 522"/>
                <a:gd name="T51" fmla="*/ 243 h 620"/>
                <a:gd name="T52" fmla="*/ 486 w 522"/>
                <a:gd name="T53" fmla="*/ 290 h 620"/>
                <a:gd name="T54" fmla="*/ 470 w 522"/>
                <a:gd name="T55" fmla="*/ 334 h 620"/>
                <a:gd name="T56" fmla="*/ 444 w 522"/>
                <a:gd name="T57" fmla="*/ 373 h 620"/>
                <a:gd name="T58" fmla="*/ 409 w 522"/>
                <a:gd name="T59" fmla="*/ 406 h 620"/>
                <a:gd name="T60" fmla="*/ 366 w 522"/>
                <a:gd name="T61" fmla="*/ 432 h 620"/>
                <a:gd name="T62" fmla="*/ 346 w 522"/>
                <a:gd name="T63" fmla="*/ 441 h 620"/>
                <a:gd name="T64" fmla="*/ 311 w 522"/>
                <a:gd name="T65" fmla="*/ 472 h 620"/>
                <a:gd name="T66" fmla="*/ 256 w 522"/>
                <a:gd name="T67" fmla="*/ 521 h 620"/>
                <a:gd name="T68" fmla="*/ 222 w 522"/>
                <a:gd name="T69" fmla="*/ 527 h 620"/>
                <a:gd name="T70" fmla="*/ 222 w 522"/>
                <a:gd name="T71" fmla="*/ 468 h 620"/>
                <a:gd name="T72" fmla="*/ 195 w 522"/>
                <a:gd name="T73" fmla="*/ 450 h 620"/>
                <a:gd name="T74" fmla="*/ 154 w 522"/>
                <a:gd name="T75" fmla="*/ 438 h 620"/>
                <a:gd name="T76" fmla="*/ 167 w 522"/>
                <a:gd name="T77" fmla="*/ 474 h 620"/>
                <a:gd name="T78" fmla="*/ 192 w 522"/>
                <a:gd name="T79" fmla="*/ 507 h 620"/>
                <a:gd name="T80" fmla="*/ 192 w 522"/>
                <a:gd name="T81" fmla="*/ 584 h 620"/>
                <a:gd name="T82" fmla="*/ 231 w 522"/>
                <a:gd name="T83" fmla="*/ 582 h 620"/>
                <a:gd name="T84" fmla="*/ 313 w 522"/>
                <a:gd name="T85" fmla="*/ 510 h 620"/>
                <a:gd name="T86" fmla="*/ 355 w 522"/>
                <a:gd name="T87" fmla="*/ 473 h 620"/>
                <a:gd name="T88" fmla="*/ 398 w 522"/>
                <a:gd name="T89" fmla="*/ 449 h 620"/>
                <a:gd name="T90" fmla="*/ 443 w 522"/>
                <a:gd name="T91" fmla="*/ 417 h 620"/>
                <a:gd name="T92" fmla="*/ 480 w 522"/>
                <a:gd name="T93" fmla="*/ 376 h 620"/>
                <a:gd name="T94" fmla="*/ 505 w 522"/>
                <a:gd name="T95" fmla="*/ 330 h 620"/>
                <a:gd name="T96" fmla="*/ 519 w 522"/>
                <a:gd name="T97" fmla="*/ 279 h 620"/>
                <a:gd name="T98" fmla="*/ 522 w 522"/>
                <a:gd name="T99" fmla="*/ 231 h 620"/>
                <a:gd name="T100" fmla="*/ 517 w 522"/>
                <a:gd name="T101" fmla="*/ 194 h 620"/>
                <a:gd name="T102" fmla="*/ 506 w 522"/>
                <a:gd name="T103" fmla="*/ 160 h 620"/>
                <a:gd name="T104" fmla="*/ 490 w 522"/>
                <a:gd name="T105" fmla="*/ 128 h 620"/>
                <a:gd name="T106" fmla="*/ 470 w 522"/>
                <a:gd name="T107" fmla="*/ 98 h 620"/>
                <a:gd name="T108" fmla="*/ 445 w 522"/>
                <a:gd name="T109" fmla="*/ 72 h 620"/>
                <a:gd name="T110" fmla="*/ 418 w 522"/>
                <a:gd name="T111" fmla="*/ 49 h 620"/>
                <a:gd name="T112" fmla="*/ 385 w 522"/>
                <a:gd name="T113" fmla="*/ 30 h 620"/>
                <a:gd name="T114" fmla="*/ 351 w 522"/>
                <a:gd name="T115" fmla="*/ 15 h 620"/>
                <a:gd name="T116" fmla="*/ 314 w 522"/>
                <a:gd name="T117" fmla="*/ 6 h 620"/>
                <a:gd name="T118" fmla="*/ 274 w 522"/>
                <a:gd name="T119" fmla="*/ 2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2" h="620">
                  <a:moveTo>
                    <a:pt x="261" y="0"/>
                  </a:moveTo>
                  <a:lnTo>
                    <a:pt x="247" y="2"/>
                  </a:lnTo>
                  <a:lnTo>
                    <a:pt x="235" y="2"/>
                  </a:lnTo>
                  <a:lnTo>
                    <a:pt x="222" y="4"/>
                  </a:lnTo>
                  <a:lnTo>
                    <a:pt x="209" y="6"/>
                  </a:lnTo>
                  <a:lnTo>
                    <a:pt x="196" y="8"/>
                  </a:lnTo>
                  <a:lnTo>
                    <a:pt x="183" y="11"/>
                  </a:lnTo>
                  <a:lnTo>
                    <a:pt x="171" y="15"/>
                  </a:lnTo>
                  <a:lnTo>
                    <a:pt x="160" y="20"/>
                  </a:lnTo>
                  <a:lnTo>
                    <a:pt x="148" y="25"/>
                  </a:lnTo>
                  <a:lnTo>
                    <a:pt x="136" y="30"/>
                  </a:lnTo>
                  <a:lnTo>
                    <a:pt x="125" y="36"/>
                  </a:lnTo>
                  <a:lnTo>
                    <a:pt x="115" y="42"/>
                  </a:lnTo>
                  <a:lnTo>
                    <a:pt x="105" y="49"/>
                  </a:lnTo>
                  <a:lnTo>
                    <a:pt x="95" y="56"/>
                  </a:lnTo>
                  <a:lnTo>
                    <a:pt x="86" y="64"/>
                  </a:lnTo>
                  <a:lnTo>
                    <a:pt x="76" y="72"/>
                  </a:lnTo>
                  <a:lnTo>
                    <a:pt x="68" y="80"/>
                  </a:lnTo>
                  <a:lnTo>
                    <a:pt x="59" y="89"/>
                  </a:lnTo>
                  <a:lnTo>
                    <a:pt x="52" y="98"/>
                  </a:lnTo>
                  <a:lnTo>
                    <a:pt x="44" y="107"/>
                  </a:lnTo>
                  <a:lnTo>
                    <a:pt x="38" y="117"/>
                  </a:lnTo>
                  <a:lnTo>
                    <a:pt x="31" y="128"/>
                  </a:lnTo>
                  <a:lnTo>
                    <a:pt x="26" y="138"/>
                  </a:lnTo>
                  <a:lnTo>
                    <a:pt x="21" y="149"/>
                  </a:lnTo>
                  <a:lnTo>
                    <a:pt x="15" y="160"/>
                  </a:lnTo>
                  <a:lnTo>
                    <a:pt x="12" y="171"/>
                  </a:lnTo>
                  <a:lnTo>
                    <a:pt x="8" y="182"/>
                  </a:lnTo>
                  <a:lnTo>
                    <a:pt x="6" y="194"/>
                  </a:lnTo>
                  <a:lnTo>
                    <a:pt x="2" y="206"/>
                  </a:lnTo>
                  <a:lnTo>
                    <a:pt x="1" y="219"/>
                  </a:lnTo>
                  <a:lnTo>
                    <a:pt x="0" y="231"/>
                  </a:lnTo>
                  <a:lnTo>
                    <a:pt x="0" y="243"/>
                  </a:lnTo>
                  <a:lnTo>
                    <a:pt x="30" y="243"/>
                  </a:lnTo>
                  <a:lnTo>
                    <a:pt x="30" y="232"/>
                  </a:lnTo>
                  <a:lnTo>
                    <a:pt x="31" y="221"/>
                  </a:lnTo>
                  <a:lnTo>
                    <a:pt x="32" y="210"/>
                  </a:lnTo>
                  <a:lnTo>
                    <a:pt x="34" y="201"/>
                  </a:lnTo>
                  <a:lnTo>
                    <a:pt x="38" y="190"/>
                  </a:lnTo>
                  <a:lnTo>
                    <a:pt x="40" y="180"/>
                  </a:lnTo>
                  <a:lnTo>
                    <a:pt x="44" y="170"/>
                  </a:lnTo>
                  <a:lnTo>
                    <a:pt x="48" y="160"/>
                  </a:lnTo>
                  <a:lnTo>
                    <a:pt x="58" y="142"/>
                  </a:lnTo>
                  <a:lnTo>
                    <a:pt x="70" y="125"/>
                  </a:lnTo>
                  <a:lnTo>
                    <a:pt x="83" y="109"/>
                  </a:lnTo>
                  <a:lnTo>
                    <a:pt x="98" y="92"/>
                  </a:lnTo>
                  <a:lnTo>
                    <a:pt x="114" y="80"/>
                  </a:lnTo>
                  <a:lnTo>
                    <a:pt x="132" y="67"/>
                  </a:lnTo>
                  <a:lnTo>
                    <a:pt x="151" y="56"/>
                  </a:lnTo>
                  <a:lnTo>
                    <a:pt x="171" y="48"/>
                  </a:lnTo>
                  <a:lnTo>
                    <a:pt x="193" y="40"/>
                  </a:lnTo>
                  <a:lnTo>
                    <a:pt x="214" y="35"/>
                  </a:lnTo>
                  <a:lnTo>
                    <a:pt x="226" y="34"/>
                  </a:lnTo>
                  <a:lnTo>
                    <a:pt x="238" y="31"/>
                  </a:lnTo>
                  <a:lnTo>
                    <a:pt x="250" y="31"/>
                  </a:lnTo>
                  <a:lnTo>
                    <a:pt x="261" y="30"/>
                  </a:lnTo>
                  <a:lnTo>
                    <a:pt x="273" y="31"/>
                  </a:lnTo>
                  <a:lnTo>
                    <a:pt x="285" y="31"/>
                  </a:lnTo>
                  <a:lnTo>
                    <a:pt x="297" y="34"/>
                  </a:lnTo>
                  <a:lnTo>
                    <a:pt x="307" y="35"/>
                  </a:lnTo>
                  <a:lnTo>
                    <a:pt x="330" y="40"/>
                  </a:lnTo>
                  <a:lnTo>
                    <a:pt x="351" y="48"/>
                  </a:lnTo>
                  <a:lnTo>
                    <a:pt x="372" y="56"/>
                  </a:lnTo>
                  <a:lnTo>
                    <a:pt x="390" y="67"/>
                  </a:lnTo>
                  <a:lnTo>
                    <a:pt x="408" y="80"/>
                  </a:lnTo>
                  <a:lnTo>
                    <a:pt x="424" y="92"/>
                  </a:lnTo>
                  <a:lnTo>
                    <a:pt x="439" y="109"/>
                  </a:lnTo>
                  <a:lnTo>
                    <a:pt x="453" y="125"/>
                  </a:lnTo>
                  <a:lnTo>
                    <a:pt x="465" y="142"/>
                  </a:lnTo>
                  <a:lnTo>
                    <a:pt x="474" y="161"/>
                  </a:lnTo>
                  <a:lnTo>
                    <a:pt x="479" y="171"/>
                  </a:lnTo>
                  <a:lnTo>
                    <a:pt x="482" y="180"/>
                  </a:lnTo>
                  <a:lnTo>
                    <a:pt x="485" y="190"/>
                  </a:lnTo>
                  <a:lnTo>
                    <a:pt x="487" y="201"/>
                  </a:lnTo>
                  <a:lnTo>
                    <a:pt x="489" y="211"/>
                  </a:lnTo>
                  <a:lnTo>
                    <a:pt x="491" y="221"/>
                  </a:lnTo>
                  <a:lnTo>
                    <a:pt x="491" y="232"/>
                  </a:lnTo>
                  <a:lnTo>
                    <a:pt x="492" y="243"/>
                  </a:lnTo>
                  <a:lnTo>
                    <a:pt x="491" y="259"/>
                  </a:lnTo>
                  <a:lnTo>
                    <a:pt x="489" y="274"/>
                  </a:lnTo>
                  <a:lnTo>
                    <a:pt x="486" y="290"/>
                  </a:lnTo>
                  <a:lnTo>
                    <a:pt x="482" y="305"/>
                  </a:lnTo>
                  <a:lnTo>
                    <a:pt x="476" y="319"/>
                  </a:lnTo>
                  <a:lnTo>
                    <a:pt x="470" y="334"/>
                  </a:lnTo>
                  <a:lnTo>
                    <a:pt x="462" y="347"/>
                  </a:lnTo>
                  <a:lnTo>
                    <a:pt x="454" y="361"/>
                  </a:lnTo>
                  <a:lnTo>
                    <a:pt x="444" y="373"/>
                  </a:lnTo>
                  <a:lnTo>
                    <a:pt x="434" y="385"/>
                  </a:lnTo>
                  <a:lnTo>
                    <a:pt x="422" y="396"/>
                  </a:lnTo>
                  <a:lnTo>
                    <a:pt x="409" y="406"/>
                  </a:lnTo>
                  <a:lnTo>
                    <a:pt x="395" y="416"/>
                  </a:lnTo>
                  <a:lnTo>
                    <a:pt x="381" y="424"/>
                  </a:lnTo>
                  <a:lnTo>
                    <a:pt x="366" y="432"/>
                  </a:lnTo>
                  <a:lnTo>
                    <a:pt x="350" y="439"/>
                  </a:lnTo>
                  <a:lnTo>
                    <a:pt x="348" y="440"/>
                  </a:lnTo>
                  <a:lnTo>
                    <a:pt x="346" y="441"/>
                  </a:lnTo>
                  <a:lnTo>
                    <a:pt x="337" y="449"/>
                  </a:lnTo>
                  <a:lnTo>
                    <a:pt x="326" y="460"/>
                  </a:lnTo>
                  <a:lnTo>
                    <a:pt x="311" y="472"/>
                  </a:lnTo>
                  <a:lnTo>
                    <a:pt x="293" y="487"/>
                  </a:lnTo>
                  <a:lnTo>
                    <a:pt x="274" y="503"/>
                  </a:lnTo>
                  <a:lnTo>
                    <a:pt x="256" y="521"/>
                  </a:lnTo>
                  <a:lnTo>
                    <a:pt x="238" y="535"/>
                  </a:lnTo>
                  <a:lnTo>
                    <a:pt x="222" y="549"/>
                  </a:lnTo>
                  <a:lnTo>
                    <a:pt x="222" y="527"/>
                  </a:lnTo>
                  <a:lnTo>
                    <a:pt x="222" y="503"/>
                  </a:lnTo>
                  <a:lnTo>
                    <a:pt x="222" y="482"/>
                  </a:lnTo>
                  <a:lnTo>
                    <a:pt x="222" y="468"/>
                  </a:lnTo>
                  <a:lnTo>
                    <a:pt x="222" y="454"/>
                  </a:lnTo>
                  <a:lnTo>
                    <a:pt x="209" y="453"/>
                  </a:lnTo>
                  <a:lnTo>
                    <a:pt x="195" y="450"/>
                  </a:lnTo>
                  <a:lnTo>
                    <a:pt x="181" y="447"/>
                  </a:lnTo>
                  <a:lnTo>
                    <a:pt x="168" y="443"/>
                  </a:lnTo>
                  <a:lnTo>
                    <a:pt x="154" y="438"/>
                  </a:lnTo>
                  <a:lnTo>
                    <a:pt x="144" y="467"/>
                  </a:lnTo>
                  <a:lnTo>
                    <a:pt x="155" y="471"/>
                  </a:lnTo>
                  <a:lnTo>
                    <a:pt x="167" y="474"/>
                  </a:lnTo>
                  <a:lnTo>
                    <a:pt x="180" y="478"/>
                  </a:lnTo>
                  <a:lnTo>
                    <a:pt x="192" y="480"/>
                  </a:lnTo>
                  <a:lnTo>
                    <a:pt x="192" y="507"/>
                  </a:lnTo>
                  <a:lnTo>
                    <a:pt x="192" y="538"/>
                  </a:lnTo>
                  <a:lnTo>
                    <a:pt x="192" y="565"/>
                  </a:lnTo>
                  <a:lnTo>
                    <a:pt x="192" y="584"/>
                  </a:lnTo>
                  <a:lnTo>
                    <a:pt x="192" y="620"/>
                  </a:lnTo>
                  <a:lnTo>
                    <a:pt x="217" y="594"/>
                  </a:lnTo>
                  <a:lnTo>
                    <a:pt x="231" y="582"/>
                  </a:lnTo>
                  <a:lnTo>
                    <a:pt x="255" y="560"/>
                  </a:lnTo>
                  <a:lnTo>
                    <a:pt x="284" y="535"/>
                  </a:lnTo>
                  <a:lnTo>
                    <a:pt x="313" y="510"/>
                  </a:lnTo>
                  <a:lnTo>
                    <a:pt x="329" y="496"/>
                  </a:lnTo>
                  <a:lnTo>
                    <a:pt x="344" y="483"/>
                  </a:lnTo>
                  <a:lnTo>
                    <a:pt x="355" y="473"/>
                  </a:lnTo>
                  <a:lnTo>
                    <a:pt x="364" y="466"/>
                  </a:lnTo>
                  <a:lnTo>
                    <a:pt x="381" y="458"/>
                  </a:lnTo>
                  <a:lnTo>
                    <a:pt x="398" y="449"/>
                  </a:lnTo>
                  <a:lnTo>
                    <a:pt x="414" y="439"/>
                  </a:lnTo>
                  <a:lnTo>
                    <a:pt x="429" y="428"/>
                  </a:lnTo>
                  <a:lnTo>
                    <a:pt x="443" y="417"/>
                  </a:lnTo>
                  <a:lnTo>
                    <a:pt x="456" y="404"/>
                  </a:lnTo>
                  <a:lnTo>
                    <a:pt x="468" y="391"/>
                  </a:lnTo>
                  <a:lnTo>
                    <a:pt x="480" y="376"/>
                  </a:lnTo>
                  <a:lnTo>
                    <a:pt x="489" y="362"/>
                  </a:lnTo>
                  <a:lnTo>
                    <a:pt x="498" y="346"/>
                  </a:lnTo>
                  <a:lnTo>
                    <a:pt x="505" y="330"/>
                  </a:lnTo>
                  <a:lnTo>
                    <a:pt x="511" y="314"/>
                  </a:lnTo>
                  <a:lnTo>
                    <a:pt x="516" y="297"/>
                  </a:lnTo>
                  <a:lnTo>
                    <a:pt x="519" y="279"/>
                  </a:lnTo>
                  <a:lnTo>
                    <a:pt x="521" y="262"/>
                  </a:lnTo>
                  <a:lnTo>
                    <a:pt x="522" y="243"/>
                  </a:lnTo>
                  <a:lnTo>
                    <a:pt x="522" y="231"/>
                  </a:lnTo>
                  <a:lnTo>
                    <a:pt x="521" y="219"/>
                  </a:lnTo>
                  <a:lnTo>
                    <a:pt x="519" y="206"/>
                  </a:lnTo>
                  <a:lnTo>
                    <a:pt x="517" y="194"/>
                  </a:lnTo>
                  <a:lnTo>
                    <a:pt x="514" y="182"/>
                  </a:lnTo>
                  <a:lnTo>
                    <a:pt x="511" y="171"/>
                  </a:lnTo>
                  <a:lnTo>
                    <a:pt x="506" y="160"/>
                  </a:lnTo>
                  <a:lnTo>
                    <a:pt x="502" y="149"/>
                  </a:lnTo>
                  <a:lnTo>
                    <a:pt x="497" y="138"/>
                  </a:lnTo>
                  <a:lnTo>
                    <a:pt x="490" y="128"/>
                  </a:lnTo>
                  <a:lnTo>
                    <a:pt x="484" y="117"/>
                  </a:lnTo>
                  <a:lnTo>
                    <a:pt x="477" y="107"/>
                  </a:lnTo>
                  <a:lnTo>
                    <a:pt x="470" y="98"/>
                  </a:lnTo>
                  <a:lnTo>
                    <a:pt x="462" y="89"/>
                  </a:lnTo>
                  <a:lnTo>
                    <a:pt x="454" y="80"/>
                  </a:lnTo>
                  <a:lnTo>
                    <a:pt x="445" y="72"/>
                  </a:lnTo>
                  <a:lnTo>
                    <a:pt x="437" y="64"/>
                  </a:lnTo>
                  <a:lnTo>
                    <a:pt x="427" y="56"/>
                  </a:lnTo>
                  <a:lnTo>
                    <a:pt x="418" y="49"/>
                  </a:lnTo>
                  <a:lnTo>
                    <a:pt x="407" y="42"/>
                  </a:lnTo>
                  <a:lnTo>
                    <a:pt x="396" y="36"/>
                  </a:lnTo>
                  <a:lnTo>
                    <a:pt x="385" y="30"/>
                  </a:lnTo>
                  <a:lnTo>
                    <a:pt x="374" y="25"/>
                  </a:lnTo>
                  <a:lnTo>
                    <a:pt x="363" y="20"/>
                  </a:lnTo>
                  <a:lnTo>
                    <a:pt x="351" y="15"/>
                  </a:lnTo>
                  <a:lnTo>
                    <a:pt x="338" y="11"/>
                  </a:lnTo>
                  <a:lnTo>
                    <a:pt x="327" y="8"/>
                  </a:lnTo>
                  <a:lnTo>
                    <a:pt x="314" y="6"/>
                  </a:lnTo>
                  <a:lnTo>
                    <a:pt x="301" y="4"/>
                  </a:lnTo>
                  <a:lnTo>
                    <a:pt x="288" y="2"/>
                  </a:lnTo>
                  <a:lnTo>
                    <a:pt x="274" y="2"/>
                  </a:lnTo>
                  <a:lnTo>
                    <a:pt x="2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2">
              <a:extLst>
                <a:ext uri="{FF2B5EF4-FFF2-40B4-BE49-F238E27FC236}">
                  <a16:creationId xmlns:a16="http://schemas.microsoft.com/office/drawing/2014/main" id="{E225B2C0-A786-4256-B555-CCE9291CC733}"/>
                </a:ext>
              </a:extLst>
            </p:cNvPr>
            <p:cNvSpPr>
              <a:spLocks noChangeArrowheads="1"/>
            </p:cNvSpPr>
            <p:nvPr/>
          </p:nvSpPr>
          <p:spPr bwMode="auto">
            <a:xfrm>
              <a:off x="3403600" y="8620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83">
              <a:extLst>
                <a:ext uri="{FF2B5EF4-FFF2-40B4-BE49-F238E27FC236}">
                  <a16:creationId xmlns:a16="http://schemas.microsoft.com/office/drawing/2014/main" id="{1B14023B-1162-495D-9D87-4B31E4A06EBC}"/>
                </a:ext>
              </a:extLst>
            </p:cNvPr>
            <p:cNvSpPr>
              <a:spLocks noChangeArrowheads="1"/>
            </p:cNvSpPr>
            <p:nvPr/>
          </p:nvSpPr>
          <p:spPr bwMode="auto">
            <a:xfrm>
              <a:off x="3375025" y="8620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84">
              <a:extLst>
                <a:ext uri="{FF2B5EF4-FFF2-40B4-BE49-F238E27FC236}">
                  <a16:creationId xmlns:a16="http://schemas.microsoft.com/office/drawing/2014/main" id="{9800D0A8-3B18-42C4-A66B-1AE52D6E5539}"/>
                </a:ext>
              </a:extLst>
            </p:cNvPr>
            <p:cNvSpPr>
              <a:spLocks noChangeArrowheads="1"/>
            </p:cNvSpPr>
            <p:nvPr/>
          </p:nvSpPr>
          <p:spPr bwMode="auto">
            <a:xfrm>
              <a:off x="3346450" y="8620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85">
              <a:extLst>
                <a:ext uri="{FF2B5EF4-FFF2-40B4-BE49-F238E27FC236}">
                  <a16:creationId xmlns:a16="http://schemas.microsoft.com/office/drawing/2014/main" id="{1BFE10C1-BD5D-48B6-918E-65D0E518AA61}"/>
                </a:ext>
              </a:extLst>
            </p:cNvPr>
            <p:cNvSpPr>
              <a:spLocks noEditPoints="1"/>
            </p:cNvSpPr>
            <p:nvPr/>
          </p:nvSpPr>
          <p:spPr bwMode="auto">
            <a:xfrm>
              <a:off x="3175000" y="869951"/>
              <a:ext cx="190500" cy="201613"/>
            </a:xfrm>
            <a:custGeom>
              <a:avLst/>
              <a:gdLst>
                <a:gd name="T0" fmla="*/ 53 w 601"/>
                <a:gd name="T1" fmla="*/ 515 h 635"/>
                <a:gd name="T2" fmla="*/ 195 w 601"/>
                <a:gd name="T3" fmla="*/ 440 h 635"/>
                <a:gd name="T4" fmla="*/ 240 w 601"/>
                <a:gd name="T5" fmla="*/ 411 h 635"/>
                <a:gd name="T6" fmla="*/ 229 w 601"/>
                <a:gd name="T7" fmla="*/ 321 h 635"/>
                <a:gd name="T8" fmla="*/ 210 w 601"/>
                <a:gd name="T9" fmla="*/ 296 h 635"/>
                <a:gd name="T10" fmla="*/ 201 w 601"/>
                <a:gd name="T11" fmla="*/ 242 h 635"/>
                <a:gd name="T12" fmla="*/ 194 w 601"/>
                <a:gd name="T13" fmla="*/ 230 h 635"/>
                <a:gd name="T14" fmla="*/ 182 w 601"/>
                <a:gd name="T15" fmla="*/ 223 h 635"/>
                <a:gd name="T16" fmla="*/ 176 w 601"/>
                <a:gd name="T17" fmla="*/ 198 h 635"/>
                <a:gd name="T18" fmla="*/ 186 w 601"/>
                <a:gd name="T19" fmla="*/ 182 h 635"/>
                <a:gd name="T20" fmla="*/ 198 w 601"/>
                <a:gd name="T21" fmla="*/ 174 h 635"/>
                <a:gd name="T22" fmla="*/ 194 w 601"/>
                <a:gd name="T23" fmla="*/ 144 h 635"/>
                <a:gd name="T24" fmla="*/ 178 w 601"/>
                <a:gd name="T25" fmla="*/ 92 h 635"/>
                <a:gd name="T26" fmla="*/ 202 w 601"/>
                <a:gd name="T27" fmla="*/ 87 h 635"/>
                <a:gd name="T28" fmla="*/ 218 w 601"/>
                <a:gd name="T29" fmla="*/ 78 h 635"/>
                <a:gd name="T30" fmla="*/ 232 w 601"/>
                <a:gd name="T31" fmla="*/ 55 h 635"/>
                <a:gd name="T32" fmla="*/ 270 w 601"/>
                <a:gd name="T33" fmla="*/ 36 h 635"/>
                <a:gd name="T34" fmla="*/ 350 w 601"/>
                <a:gd name="T35" fmla="*/ 33 h 635"/>
                <a:gd name="T36" fmla="*/ 400 w 601"/>
                <a:gd name="T37" fmla="*/ 51 h 635"/>
                <a:gd name="T38" fmla="*/ 417 w 601"/>
                <a:gd name="T39" fmla="*/ 76 h 635"/>
                <a:gd name="T40" fmla="*/ 410 w 601"/>
                <a:gd name="T41" fmla="*/ 134 h 635"/>
                <a:gd name="T42" fmla="*/ 401 w 601"/>
                <a:gd name="T43" fmla="*/ 172 h 635"/>
                <a:gd name="T44" fmla="*/ 411 w 601"/>
                <a:gd name="T45" fmla="*/ 181 h 635"/>
                <a:gd name="T46" fmla="*/ 422 w 601"/>
                <a:gd name="T47" fmla="*/ 191 h 635"/>
                <a:gd name="T48" fmla="*/ 417 w 601"/>
                <a:gd name="T49" fmla="*/ 223 h 635"/>
                <a:gd name="T50" fmla="*/ 402 w 601"/>
                <a:gd name="T51" fmla="*/ 231 h 635"/>
                <a:gd name="T52" fmla="*/ 397 w 601"/>
                <a:gd name="T53" fmla="*/ 255 h 635"/>
                <a:gd name="T54" fmla="*/ 385 w 601"/>
                <a:gd name="T55" fmla="*/ 307 h 635"/>
                <a:gd name="T56" fmla="*/ 361 w 601"/>
                <a:gd name="T57" fmla="*/ 330 h 635"/>
                <a:gd name="T58" fmla="*/ 366 w 601"/>
                <a:gd name="T59" fmla="*/ 423 h 635"/>
                <a:gd name="T60" fmla="*/ 501 w 601"/>
                <a:gd name="T61" fmla="*/ 486 h 635"/>
                <a:gd name="T62" fmla="*/ 571 w 601"/>
                <a:gd name="T63" fmla="*/ 606 h 635"/>
                <a:gd name="T64" fmla="*/ 407 w 601"/>
                <a:gd name="T65" fmla="*/ 326 h 635"/>
                <a:gd name="T66" fmla="*/ 427 w 601"/>
                <a:gd name="T67" fmla="*/ 253 h 635"/>
                <a:gd name="T68" fmla="*/ 449 w 601"/>
                <a:gd name="T69" fmla="*/ 223 h 635"/>
                <a:gd name="T70" fmla="*/ 450 w 601"/>
                <a:gd name="T71" fmla="*/ 182 h 635"/>
                <a:gd name="T72" fmla="*/ 440 w 601"/>
                <a:gd name="T73" fmla="*/ 140 h 635"/>
                <a:gd name="T74" fmla="*/ 447 w 601"/>
                <a:gd name="T75" fmla="*/ 68 h 635"/>
                <a:gd name="T76" fmla="*/ 421 w 601"/>
                <a:gd name="T77" fmla="*/ 30 h 635"/>
                <a:gd name="T78" fmla="*/ 378 w 601"/>
                <a:gd name="T79" fmla="*/ 8 h 635"/>
                <a:gd name="T80" fmla="*/ 300 w 601"/>
                <a:gd name="T81" fmla="*/ 1 h 635"/>
                <a:gd name="T82" fmla="*/ 231 w 601"/>
                <a:gd name="T83" fmla="*/ 20 h 635"/>
                <a:gd name="T84" fmla="*/ 198 w 601"/>
                <a:gd name="T85" fmla="*/ 48 h 635"/>
                <a:gd name="T86" fmla="*/ 168 w 601"/>
                <a:gd name="T87" fmla="*/ 59 h 635"/>
                <a:gd name="T88" fmla="*/ 152 w 601"/>
                <a:gd name="T89" fmla="*/ 75 h 635"/>
                <a:gd name="T90" fmla="*/ 150 w 601"/>
                <a:gd name="T91" fmla="*/ 113 h 635"/>
                <a:gd name="T92" fmla="*/ 160 w 601"/>
                <a:gd name="T93" fmla="*/ 161 h 635"/>
                <a:gd name="T94" fmla="*/ 146 w 601"/>
                <a:gd name="T95" fmla="*/ 199 h 635"/>
                <a:gd name="T96" fmla="*/ 157 w 601"/>
                <a:gd name="T97" fmla="*/ 238 h 635"/>
                <a:gd name="T98" fmla="*/ 176 w 601"/>
                <a:gd name="T99" fmla="*/ 291 h 635"/>
                <a:gd name="T100" fmla="*/ 205 w 601"/>
                <a:gd name="T101" fmla="*/ 340 h 635"/>
                <a:gd name="T102" fmla="*/ 109 w 601"/>
                <a:gd name="T103" fmla="*/ 448 h 635"/>
                <a:gd name="T104" fmla="*/ 10 w 601"/>
                <a:gd name="T105" fmla="*/ 511 h 635"/>
                <a:gd name="T106" fmla="*/ 0 w 601"/>
                <a:gd name="T107" fmla="*/ 620 h 635"/>
                <a:gd name="T108" fmla="*/ 7 w 601"/>
                <a:gd name="T109" fmla="*/ 633 h 635"/>
                <a:gd name="T110" fmla="*/ 589 w 601"/>
                <a:gd name="T111" fmla="*/ 635 h 635"/>
                <a:gd name="T112" fmla="*/ 600 w 601"/>
                <a:gd name="T113" fmla="*/ 627 h 635"/>
                <a:gd name="T114" fmla="*/ 599 w 601"/>
                <a:gd name="T115" fmla="*/ 523 h 635"/>
                <a:gd name="T116" fmla="*/ 561 w 601"/>
                <a:gd name="T117" fmla="*/ 487 h 635"/>
                <a:gd name="T118" fmla="*/ 441 w 601"/>
                <a:gd name="T119" fmla="*/ 42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1" h="635">
                  <a:moveTo>
                    <a:pt x="571" y="606"/>
                  </a:moveTo>
                  <a:lnTo>
                    <a:pt x="30" y="606"/>
                  </a:lnTo>
                  <a:lnTo>
                    <a:pt x="30" y="533"/>
                  </a:lnTo>
                  <a:lnTo>
                    <a:pt x="38" y="525"/>
                  </a:lnTo>
                  <a:lnTo>
                    <a:pt x="53" y="515"/>
                  </a:lnTo>
                  <a:lnTo>
                    <a:pt x="73" y="502"/>
                  </a:lnTo>
                  <a:lnTo>
                    <a:pt x="99" y="488"/>
                  </a:lnTo>
                  <a:lnTo>
                    <a:pt x="128" y="472"/>
                  </a:lnTo>
                  <a:lnTo>
                    <a:pt x="160" y="456"/>
                  </a:lnTo>
                  <a:lnTo>
                    <a:pt x="195" y="440"/>
                  </a:lnTo>
                  <a:lnTo>
                    <a:pt x="231" y="425"/>
                  </a:lnTo>
                  <a:lnTo>
                    <a:pt x="235" y="423"/>
                  </a:lnTo>
                  <a:lnTo>
                    <a:pt x="238" y="419"/>
                  </a:lnTo>
                  <a:lnTo>
                    <a:pt x="240" y="415"/>
                  </a:lnTo>
                  <a:lnTo>
                    <a:pt x="240" y="411"/>
                  </a:lnTo>
                  <a:lnTo>
                    <a:pt x="240" y="336"/>
                  </a:lnTo>
                  <a:lnTo>
                    <a:pt x="240" y="330"/>
                  </a:lnTo>
                  <a:lnTo>
                    <a:pt x="238" y="326"/>
                  </a:lnTo>
                  <a:lnTo>
                    <a:pt x="234" y="323"/>
                  </a:lnTo>
                  <a:lnTo>
                    <a:pt x="229" y="321"/>
                  </a:lnTo>
                  <a:lnTo>
                    <a:pt x="228" y="321"/>
                  </a:lnTo>
                  <a:lnTo>
                    <a:pt x="225" y="318"/>
                  </a:lnTo>
                  <a:lnTo>
                    <a:pt x="221" y="313"/>
                  </a:lnTo>
                  <a:lnTo>
                    <a:pt x="216" y="307"/>
                  </a:lnTo>
                  <a:lnTo>
                    <a:pt x="210" y="296"/>
                  </a:lnTo>
                  <a:lnTo>
                    <a:pt x="205" y="282"/>
                  </a:lnTo>
                  <a:lnTo>
                    <a:pt x="204" y="274"/>
                  </a:lnTo>
                  <a:lnTo>
                    <a:pt x="202" y="265"/>
                  </a:lnTo>
                  <a:lnTo>
                    <a:pt x="201" y="255"/>
                  </a:lnTo>
                  <a:lnTo>
                    <a:pt x="201" y="242"/>
                  </a:lnTo>
                  <a:lnTo>
                    <a:pt x="201" y="240"/>
                  </a:lnTo>
                  <a:lnTo>
                    <a:pt x="199" y="236"/>
                  </a:lnTo>
                  <a:lnTo>
                    <a:pt x="198" y="234"/>
                  </a:lnTo>
                  <a:lnTo>
                    <a:pt x="196" y="231"/>
                  </a:lnTo>
                  <a:lnTo>
                    <a:pt x="194" y="230"/>
                  </a:lnTo>
                  <a:lnTo>
                    <a:pt x="192" y="228"/>
                  </a:lnTo>
                  <a:lnTo>
                    <a:pt x="189" y="228"/>
                  </a:lnTo>
                  <a:lnTo>
                    <a:pt x="186" y="227"/>
                  </a:lnTo>
                  <a:lnTo>
                    <a:pt x="185" y="226"/>
                  </a:lnTo>
                  <a:lnTo>
                    <a:pt x="182" y="223"/>
                  </a:lnTo>
                  <a:lnTo>
                    <a:pt x="180" y="219"/>
                  </a:lnTo>
                  <a:lnTo>
                    <a:pt x="179" y="215"/>
                  </a:lnTo>
                  <a:lnTo>
                    <a:pt x="177" y="210"/>
                  </a:lnTo>
                  <a:lnTo>
                    <a:pt x="177" y="204"/>
                  </a:lnTo>
                  <a:lnTo>
                    <a:pt x="176" y="198"/>
                  </a:lnTo>
                  <a:lnTo>
                    <a:pt x="177" y="191"/>
                  </a:lnTo>
                  <a:lnTo>
                    <a:pt x="179" y="186"/>
                  </a:lnTo>
                  <a:lnTo>
                    <a:pt x="181" y="183"/>
                  </a:lnTo>
                  <a:lnTo>
                    <a:pt x="183" y="182"/>
                  </a:lnTo>
                  <a:lnTo>
                    <a:pt x="186" y="182"/>
                  </a:lnTo>
                  <a:lnTo>
                    <a:pt x="189" y="181"/>
                  </a:lnTo>
                  <a:lnTo>
                    <a:pt x="192" y="181"/>
                  </a:lnTo>
                  <a:lnTo>
                    <a:pt x="194" y="179"/>
                  </a:lnTo>
                  <a:lnTo>
                    <a:pt x="196" y="177"/>
                  </a:lnTo>
                  <a:lnTo>
                    <a:pt x="198" y="174"/>
                  </a:lnTo>
                  <a:lnTo>
                    <a:pt x="199" y="172"/>
                  </a:lnTo>
                  <a:lnTo>
                    <a:pt x="201" y="169"/>
                  </a:lnTo>
                  <a:lnTo>
                    <a:pt x="201" y="167"/>
                  </a:lnTo>
                  <a:lnTo>
                    <a:pt x="199" y="158"/>
                  </a:lnTo>
                  <a:lnTo>
                    <a:pt x="194" y="144"/>
                  </a:lnTo>
                  <a:lnTo>
                    <a:pt x="189" y="133"/>
                  </a:lnTo>
                  <a:lnTo>
                    <a:pt x="182" y="115"/>
                  </a:lnTo>
                  <a:lnTo>
                    <a:pt x="180" y="107"/>
                  </a:lnTo>
                  <a:lnTo>
                    <a:pt x="178" y="98"/>
                  </a:lnTo>
                  <a:lnTo>
                    <a:pt x="178" y="92"/>
                  </a:lnTo>
                  <a:lnTo>
                    <a:pt x="180" y="88"/>
                  </a:lnTo>
                  <a:lnTo>
                    <a:pt x="185" y="85"/>
                  </a:lnTo>
                  <a:lnTo>
                    <a:pt x="189" y="84"/>
                  </a:lnTo>
                  <a:lnTo>
                    <a:pt x="195" y="85"/>
                  </a:lnTo>
                  <a:lnTo>
                    <a:pt x="202" y="87"/>
                  </a:lnTo>
                  <a:lnTo>
                    <a:pt x="207" y="87"/>
                  </a:lnTo>
                  <a:lnTo>
                    <a:pt x="212" y="84"/>
                  </a:lnTo>
                  <a:lnTo>
                    <a:pt x="214" y="82"/>
                  </a:lnTo>
                  <a:lnTo>
                    <a:pt x="217" y="80"/>
                  </a:lnTo>
                  <a:lnTo>
                    <a:pt x="218" y="78"/>
                  </a:lnTo>
                  <a:lnTo>
                    <a:pt x="219" y="76"/>
                  </a:lnTo>
                  <a:lnTo>
                    <a:pt x="221" y="69"/>
                  </a:lnTo>
                  <a:lnTo>
                    <a:pt x="224" y="64"/>
                  </a:lnTo>
                  <a:lnTo>
                    <a:pt x="227" y="60"/>
                  </a:lnTo>
                  <a:lnTo>
                    <a:pt x="232" y="55"/>
                  </a:lnTo>
                  <a:lnTo>
                    <a:pt x="237" y="51"/>
                  </a:lnTo>
                  <a:lnTo>
                    <a:pt x="242" y="47"/>
                  </a:lnTo>
                  <a:lnTo>
                    <a:pt x="249" y="44"/>
                  </a:lnTo>
                  <a:lnTo>
                    <a:pt x="256" y="40"/>
                  </a:lnTo>
                  <a:lnTo>
                    <a:pt x="270" y="36"/>
                  </a:lnTo>
                  <a:lnTo>
                    <a:pt x="286" y="33"/>
                  </a:lnTo>
                  <a:lnTo>
                    <a:pt x="302" y="31"/>
                  </a:lnTo>
                  <a:lnTo>
                    <a:pt x="318" y="30"/>
                  </a:lnTo>
                  <a:lnTo>
                    <a:pt x="334" y="31"/>
                  </a:lnTo>
                  <a:lnTo>
                    <a:pt x="350" y="33"/>
                  </a:lnTo>
                  <a:lnTo>
                    <a:pt x="366" y="36"/>
                  </a:lnTo>
                  <a:lnTo>
                    <a:pt x="380" y="40"/>
                  </a:lnTo>
                  <a:lnTo>
                    <a:pt x="388" y="44"/>
                  </a:lnTo>
                  <a:lnTo>
                    <a:pt x="393" y="47"/>
                  </a:lnTo>
                  <a:lnTo>
                    <a:pt x="400" y="51"/>
                  </a:lnTo>
                  <a:lnTo>
                    <a:pt x="404" y="55"/>
                  </a:lnTo>
                  <a:lnTo>
                    <a:pt x="409" y="60"/>
                  </a:lnTo>
                  <a:lnTo>
                    <a:pt x="412" y="64"/>
                  </a:lnTo>
                  <a:lnTo>
                    <a:pt x="416" y="69"/>
                  </a:lnTo>
                  <a:lnTo>
                    <a:pt x="417" y="76"/>
                  </a:lnTo>
                  <a:lnTo>
                    <a:pt x="419" y="87"/>
                  </a:lnTo>
                  <a:lnTo>
                    <a:pt x="419" y="96"/>
                  </a:lnTo>
                  <a:lnTo>
                    <a:pt x="419" y="107"/>
                  </a:lnTo>
                  <a:lnTo>
                    <a:pt x="417" y="116"/>
                  </a:lnTo>
                  <a:lnTo>
                    <a:pt x="410" y="134"/>
                  </a:lnTo>
                  <a:lnTo>
                    <a:pt x="405" y="149"/>
                  </a:lnTo>
                  <a:lnTo>
                    <a:pt x="401" y="158"/>
                  </a:lnTo>
                  <a:lnTo>
                    <a:pt x="400" y="167"/>
                  </a:lnTo>
                  <a:lnTo>
                    <a:pt x="400" y="169"/>
                  </a:lnTo>
                  <a:lnTo>
                    <a:pt x="401" y="172"/>
                  </a:lnTo>
                  <a:lnTo>
                    <a:pt x="402" y="174"/>
                  </a:lnTo>
                  <a:lnTo>
                    <a:pt x="404" y="177"/>
                  </a:lnTo>
                  <a:lnTo>
                    <a:pt x="406" y="179"/>
                  </a:lnTo>
                  <a:lnTo>
                    <a:pt x="408" y="181"/>
                  </a:lnTo>
                  <a:lnTo>
                    <a:pt x="411" y="181"/>
                  </a:lnTo>
                  <a:lnTo>
                    <a:pt x="415" y="182"/>
                  </a:lnTo>
                  <a:lnTo>
                    <a:pt x="416" y="182"/>
                  </a:lnTo>
                  <a:lnTo>
                    <a:pt x="418" y="183"/>
                  </a:lnTo>
                  <a:lnTo>
                    <a:pt x="420" y="185"/>
                  </a:lnTo>
                  <a:lnTo>
                    <a:pt x="422" y="191"/>
                  </a:lnTo>
                  <a:lnTo>
                    <a:pt x="422" y="198"/>
                  </a:lnTo>
                  <a:lnTo>
                    <a:pt x="422" y="203"/>
                  </a:lnTo>
                  <a:lnTo>
                    <a:pt x="421" y="210"/>
                  </a:lnTo>
                  <a:lnTo>
                    <a:pt x="420" y="215"/>
                  </a:lnTo>
                  <a:lnTo>
                    <a:pt x="417" y="223"/>
                  </a:lnTo>
                  <a:lnTo>
                    <a:pt x="412" y="227"/>
                  </a:lnTo>
                  <a:lnTo>
                    <a:pt x="410" y="228"/>
                  </a:lnTo>
                  <a:lnTo>
                    <a:pt x="407" y="228"/>
                  </a:lnTo>
                  <a:lnTo>
                    <a:pt x="405" y="230"/>
                  </a:lnTo>
                  <a:lnTo>
                    <a:pt x="402" y="231"/>
                  </a:lnTo>
                  <a:lnTo>
                    <a:pt x="401" y="234"/>
                  </a:lnTo>
                  <a:lnTo>
                    <a:pt x="399" y="236"/>
                  </a:lnTo>
                  <a:lnTo>
                    <a:pt x="399" y="240"/>
                  </a:lnTo>
                  <a:lnTo>
                    <a:pt x="397" y="242"/>
                  </a:lnTo>
                  <a:lnTo>
                    <a:pt x="397" y="255"/>
                  </a:lnTo>
                  <a:lnTo>
                    <a:pt x="396" y="265"/>
                  </a:lnTo>
                  <a:lnTo>
                    <a:pt x="395" y="274"/>
                  </a:lnTo>
                  <a:lnTo>
                    <a:pt x="393" y="282"/>
                  </a:lnTo>
                  <a:lnTo>
                    <a:pt x="389" y="296"/>
                  </a:lnTo>
                  <a:lnTo>
                    <a:pt x="385" y="307"/>
                  </a:lnTo>
                  <a:lnTo>
                    <a:pt x="375" y="319"/>
                  </a:lnTo>
                  <a:lnTo>
                    <a:pt x="371" y="321"/>
                  </a:lnTo>
                  <a:lnTo>
                    <a:pt x="366" y="323"/>
                  </a:lnTo>
                  <a:lnTo>
                    <a:pt x="363" y="326"/>
                  </a:lnTo>
                  <a:lnTo>
                    <a:pt x="361" y="330"/>
                  </a:lnTo>
                  <a:lnTo>
                    <a:pt x="361" y="336"/>
                  </a:lnTo>
                  <a:lnTo>
                    <a:pt x="361" y="411"/>
                  </a:lnTo>
                  <a:lnTo>
                    <a:pt x="361" y="415"/>
                  </a:lnTo>
                  <a:lnTo>
                    <a:pt x="363" y="419"/>
                  </a:lnTo>
                  <a:lnTo>
                    <a:pt x="366" y="423"/>
                  </a:lnTo>
                  <a:lnTo>
                    <a:pt x="371" y="425"/>
                  </a:lnTo>
                  <a:lnTo>
                    <a:pt x="405" y="439"/>
                  </a:lnTo>
                  <a:lnTo>
                    <a:pt x="439" y="455"/>
                  </a:lnTo>
                  <a:lnTo>
                    <a:pt x="471" y="470"/>
                  </a:lnTo>
                  <a:lnTo>
                    <a:pt x="501" y="486"/>
                  </a:lnTo>
                  <a:lnTo>
                    <a:pt x="527" y="501"/>
                  </a:lnTo>
                  <a:lnTo>
                    <a:pt x="547" y="513"/>
                  </a:lnTo>
                  <a:lnTo>
                    <a:pt x="562" y="525"/>
                  </a:lnTo>
                  <a:lnTo>
                    <a:pt x="571" y="533"/>
                  </a:lnTo>
                  <a:lnTo>
                    <a:pt x="571" y="606"/>
                  </a:lnTo>
                  <a:close/>
                  <a:moveTo>
                    <a:pt x="391" y="400"/>
                  </a:moveTo>
                  <a:lnTo>
                    <a:pt x="391" y="344"/>
                  </a:lnTo>
                  <a:lnTo>
                    <a:pt x="396" y="340"/>
                  </a:lnTo>
                  <a:lnTo>
                    <a:pt x="402" y="334"/>
                  </a:lnTo>
                  <a:lnTo>
                    <a:pt x="407" y="326"/>
                  </a:lnTo>
                  <a:lnTo>
                    <a:pt x="413" y="317"/>
                  </a:lnTo>
                  <a:lnTo>
                    <a:pt x="419" y="305"/>
                  </a:lnTo>
                  <a:lnTo>
                    <a:pt x="423" y="291"/>
                  </a:lnTo>
                  <a:lnTo>
                    <a:pt x="426" y="274"/>
                  </a:lnTo>
                  <a:lnTo>
                    <a:pt x="427" y="253"/>
                  </a:lnTo>
                  <a:lnTo>
                    <a:pt x="433" y="249"/>
                  </a:lnTo>
                  <a:lnTo>
                    <a:pt x="438" y="244"/>
                  </a:lnTo>
                  <a:lnTo>
                    <a:pt x="442" y="237"/>
                  </a:lnTo>
                  <a:lnTo>
                    <a:pt x="446" y="231"/>
                  </a:lnTo>
                  <a:lnTo>
                    <a:pt x="449" y="223"/>
                  </a:lnTo>
                  <a:lnTo>
                    <a:pt x="451" y="215"/>
                  </a:lnTo>
                  <a:lnTo>
                    <a:pt x="452" y="207"/>
                  </a:lnTo>
                  <a:lnTo>
                    <a:pt x="452" y="199"/>
                  </a:lnTo>
                  <a:lnTo>
                    <a:pt x="452" y="190"/>
                  </a:lnTo>
                  <a:lnTo>
                    <a:pt x="450" y="182"/>
                  </a:lnTo>
                  <a:lnTo>
                    <a:pt x="448" y="174"/>
                  </a:lnTo>
                  <a:lnTo>
                    <a:pt x="445" y="168"/>
                  </a:lnTo>
                  <a:lnTo>
                    <a:pt x="439" y="161"/>
                  </a:lnTo>
                  <a:lnTo>
                    <a:pt x="434" y="157"/>
                  </a:lnTo>
                  <a:lnTo>
                    <a:pt x="440" y="140"/>
                  </a:lnTo>
                  <a:lnTo>
                    <a:pt x="447" y="119"/>
                  </a:lnTo>
                  <a:lnTo>
                    <a:pt x="449" y="107"/>
                  </a:lnTo>
                  <a:lnTo>
                    <a:pt x="450" y="95"/>
                  </a:lnTo>
                  <a:lnTo>
                    <a:pt x="449" y="81"/>
                  </a:lnTo>
                  <a:lnTo>
                    <a:pt x="447" y="68"/>
                  </a:lnTo>
                  <a:lnTo>
                    <a:pt x="443" y="59"/>
                  </a:lnTo>
                  <a:lnTo>
                    <a:pt x="439" y="50"/>
                  </a:lnTo>
                  <a:lnTo>
                    <a:pt x="434" y="43"/>
                  </a:lnTo>
                  <a:lnTo>
                    <a:pt x="428" y="36"/>
                  </a:lnTo>
                  <a:lnTo>
                    <a:pt x="421" y="30"/>
                  </a:lnTo>
                  <a:lnTo>
                    <a:pt x="413" y="24"/>
                  </a:lnTo>
                  <a:lnTo>
                    <a:pt x="406" y="19"/>
                  </a:lnTo>
                  <a:lnTo>
                    <a:pt x="396" y="15"/>
                  </a:lnTo>
                  <a:lnTo>
                    <a:pt x="388" y="12"/>
                  </a:lnTo>
                  <a:lnTo>
                    <a:pt x="378" y="8"/>
                  </a:lnTo>
                  <a:lnTo>
                    <a:pt x="369" y="5"/>
                  </a:lnTo>
                  <a:lnTo>
                    <a:pt x="358" y="3"/>
                  </a:lnTo>
                  <a:lnTo>
                    <a:pt x="338" y="1"/>
                  </a:lnTo>
                  <a:lnTo>
                    <a:pt x="318" y="0"/>
                  </a:lnTo>
                  <a:lnTo>
                    <a:pt x="300" y="1"/>
                  </a:lnTo>
                  <a:lnTo>
                    <a:pt x="282" y="3"/>
                  </a:lnTo>
                  <a:lnTo>
                    <a:pt x="264" y="6"/>
                  </a:lnTo>
                  <a:lnTo>
                    <a:pt x="247" y="13"/>
                  </a:lnTo>
                  <a:lnTo>
                    <a:pt x="238" y="16"/>
                  </a:lnTo>
                  <a:lnTo>
                    <a:pt x="231" y="20"/>
                  </a:lnTo>
                  <a:lnTo>
                    <a:pt x="223" y="24"/>
                  </a:lnTo>
                  <a:lnTo>
                    <a:pt x="216" y="30"/>
                  </a:lnTo>
                  <a:lnTo>
                    <a:pt x="209" y="35"/>
                  </a:lnTo>
                  <a:lnTo>
                    <a:pt x="204" y="42"/>
                  </a:lnTo>
                  <a:lnTo>
                    <a:pt x="198" y="48"/>
                  </a:lnTo>
                  <a:lnTo>
                    <a:pt x="194" y="55"/>
                  </a:lnTo>
                  <a:lnTo>
                    <a:pt x="187" y="54"/>
                  </a:lnTo>
                  <a:lnTo>
                    <a:pt x="179" y="55"/>
                  </a:lnTo>
                  <a:lnTo>
                    <a:pt x="173" y="57"/>
                  </a:lnTo>
                  <a:lnTo>
                    <a:pt x="168" y="59"/>
                  </a:lnTo>
                  <a:lnTo>
                    <a:pt x="163" y="62"/>
                  </a:lnTo>
                  <a:lnTo>
                    <a:pt x="160" y="65"/>
                  </a:lnTo>
                  <a:lnTo>
                    <a:pt x="157" y="67"/>
                  </a:lnTo>
                  <a:lnTo>
                    <a:pt x="155" y="70"/>
                  </a:lnTo>
                  <a:lnTo>
                    <a:pt x="152" y="75"/>
                  </a:lnTo>
                  <a:lnTo>
                    <a:pt x="150" y="80"/>
                  </a:lnTo>
                  <a:lnTo>
                    <a:pt x="149" y="85"/>
                  </a:lnTo>
                  <a:lnTo>
                    <a:pt x="148" y="91"/>
                  </a:lnTo>
                  <a:lnTo>
                    <a:pt x="149" y="101"/>
                  </a:lnTo>
                  <a:lnTo>
                    <a:pt x="150" y="113"/>
                  </a:lnTo>
                  <a:lnTo>
                    <a:pt x="158" y="136"/>
                  </a:lnTo>
                  <a:lnTo>
                    <a:pt x="166" y="156"/>
                  </a:lnTo>
                  <a:lnTo>
                    <a:pt x="166" y="156"/>
                  </a:lnTo>
                  <a:lnTo>
                    <a:pt x="166" y="157"/>
                  </a:lnTo>
                  <a:lnTo>
                    <a:pt x="160" y="161"/>
                  </a:lnTo>
                  <a:lnTo>
                    <a:pt x="155" y="168"/>
                  </a:lnTo>
                  <a:lnTo>
                    <a:pt x="151" y="175"/>
                  </a:lnTo>
                  <a:lnTo>
                    <a:pt x="148" y="182"/>
                  </a:lnTo>
                  <a:lnTo>
                    <a:pt x="147" y="190"/>
                  </a:lnTo>
                  <a:lnTo>
                    <a:pt x="146" y="199"/>
                  </a:lnTo>
                  <a:lnTo>
                    <a:pt x="147" y="207"/>
                  </a:lnTo>
                  <a:lnTo>
                    <a:pt x="148" y="216"/>
                  </a:lnTo>
                  <a:lnTo>
                    <a:pt x="150" y="223"/>
                  </a:lnTo>
                  <a:lnTo>
                    <a:pt x="152" y="231"/>
                  </a:lnTo>
                  <a:lnTo>
                    <a:pt x="157" y="238"/>
                  </a:lnTo>
                  <a:lnTo>
                    <a:pt x="161" y="244"/>
                  </a:lnTo>
                  <a:lnTo>
                    <a:pt x="165" y="249"/>
                  </a:lnTo>
                  <a:lnTo>
                    <a:pt x="171" y="253"/>
                  </a:lnTo>
                  <a:lnTo>
                    <a:pt x="173" y="274"/>
                  </a:lnTo>
                  <a:lnTo>
                    <a:pt x="176" y="291"/>
                  </a:lnTo>
                  <a:lnTo>
                    <a:pt x="181" y="305"/>
                  </a:lnTo>
                  <a:lnTo>
                    <a:pt x="187" y="317"/>
                  </a:lnTo>
                  <a:lnTo>
                    <a:pt x="192" y="326"/>
                  </a:lnTo>
                  <a:lnTo>
                    <a:pt x="198" y="334"/>
                  </a:lnTo>
                  <a:lnTo>
                    <a:pt x="205" y="340"/>
                  </a:lnTo>
                  <a:lnTo>
                    <a:pt x="210" y="344"/>
                  </a:lnTo>
                  <a:lnTo>
                    <a:pt x="210" y="400"/>
                  </a:lnTo>
                  <a:lnTo>
                    <a:pt x="177" y="415"/>
                  </a:lnTo>
                  <a:lnTo>
                    <a:pt x="142" y="431"/>
                  </a:lnTo>
                  <a:lnTo>
                    <a:pt x="109" y="448"/>
                  </a:lnTo>
                  <a:lnTo>
                    <a:pt x="78" y="464"/>
                  </a:lnTo>
                  <a:lnTo>
                    <a:pt x="52" y="479"/>
                  </a:lnTo>
                  <a:lnTo>
                    <a:pt x="33" y="492"/>
                  </a:lnTo>
                  <a:lnTo>
                    <a:pt x="19" y="503"/>
                  </a:lnTo>
                  <a:lnTo>
                    <a:pt x="10" y="511"/>
                  </a:lnTo>
                  <a:lnTo>
                    <a:pt x="5" y="518"/>
                  </a:lnTo>
                  <a:lnTo>
                    <a:pt x="2" y="523"/>
                  </a:lnTo>
                  <a:lnTo>
                    <a:pt x="0" y="527"/>
                  </a:lnTo>
                  <a:lnTo>
                    <a:pt x="0" y="531"/>
                  </a:lnTo>
                  <a:lnTo>
                    <a:pt x="0" y="620"/>
                  </a:lnTo>
                  <a:lnTo>
                    <a:pt x="0" y="624"/>
                  </a:lnTo>
                  <a:lnTo>
                    <a:pt x="2" y="627"/>
                  </a:lnTo>
                  <a:lnTo>
                    <a:pt x="3" y="629"/>
                  </a:lnTo>
                  <a:lnTo>
                    <a:pt x="5" y="631"/>
                  </a:lnTo>
                  <a:lnTo>
                    <a:pt x="7" y="633"/>
                  </a:lnTo>
                  <a:lnTo>
                    <a:pt x="9" y="634"/>
                  </a:lnTo>
                  <a:lnTo>
                    <a:pt x="12" y="635"/>
                  </a:lnTo>
                  <a:lnTo>
                    <a:pt x="15" y="635"/>
                  </a:lnTo>
                  <a:lnTo>
                    <a:pt x="586" y="635"/>
                  </a:lnTo>
                  <a:lnTo>
                    <a:pt x="589" y="635"/>
                  </a:lnTo>
                  <a:lnTo>
                    <a:pt x="592" y="634"/>
                  </a:lnTo>
                  <a:lnTo>
                    <a:pt x="594" y="633"/>
                  </a:lnTo>
                  <a:lnTo>
                    <a:pt x="596" y="631"/>
                  </a:lnTo>
                  <a:lnTo>
                    <a:pt x="599" y="629"/>
                  </a:lnTo>
                  <a:lnTo>
                    <a:pt x="600" y="627"/>
                  </a:lnTo>
                  <a:lnTo>
                    <a:pt x="601" y="624"/>
                  </a:lnTo>
                  <a:lnTo>
                    <a:pt x="601" y="620"/>
                  </a:lnTo>
                  <a:lnTo>
                    <a:pt x="601" y="531"/>
                  </a:lnTo>
                  <a:lnTo>
                    <a:pt x="601" y="527"/>
                  </a:lnTo>
                  <a:lnTo>
                    <a:pt x="599" y="523"/>
                  </a:lnTo>
                  <a:lnTo>
                    <a:pt x="596" y="519"/>
                  </a:lnTo>
                  <a:lnTo>
                    <a:pt x="593" y="515"/>
                  </a:lnTo>
                  <a:lnTo>
                    <a:pt x="585" y="506"/>
                  </a:lnTo>
                  <a:lnTo>
                    <a:pt x="574" y="496"/>
                  </a:lnTo>
                  <a:lnTo>
                    <a:pt x="561" y="487"/>
                  </a:lnTo>
                  <a:lnTo>
                    <a:pt x="545" y="477"/>
                  </a:lnTo>
                  <a:lnTo>
                    <a:pt x="529" y="467"/>
                  </a:lnTo>
                  <a:lnTo>
                    <a:pt x="512" y="458"/>
                  </a:lnTo>
                  <a:lnTo>
                    <a:pt x="476" y="440"/>
                  </a:lnTo>
                  <a:lnTo>
                    <a:pt x="441" y="423"/>
                  </a:lnTo>
                  <a:lnTo>
                    <a:pt x="411" y="410"/>
                  </a:lnTo>
                  <a:lnTo>
                    <a:pt x="391" y="400"/>
                  </a:lnTo>
                  <a:lnTo>
                    <a:pt x="391"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2" name="Immagine 11" descr="Immagine che contiene oggetto, orologio&#10;&#10;Descrizione generata automaticamente">
            <a:extLst>
              <a:ext uri="{FF2B5EF4-FFF2-40B4-BE49-F238E27FC236}">
                <a16:creationId xmlns:a16="http://schemas.microsoft.com/office/drawing/2014/main" id="{6B880C53-6B55-41F0-BF23-ED86C6BB3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4398270"/>
            <a:ext cx="571429" cy="552381"/>
          </a:xfrm>
          <a:prstGeom prst="rect">
            <a:avLst/>
          </a:prstGeom>
        </p:spPr>
      </p:pic>
      <p:pic>
        <p:nvPicPr>
          <p:cNvPr id="15" name="Immagine 14" descr="Immagine che contiene disegnando, segnale&#10;&#10;Descrizione generata automaticamente">
            <a:extLst>
              <a:ext uri="{FF2B5EF4-FFF2-40B4-BE49-F238E27FC236}">
                <a16:creationId xmlns:a16="http://schemas.microsoft.com/office/drawing/2014/main" id="{24953E69-1A37-4CC8-9262-E414A589F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5273" y="1998257"/>
            <a:ext cx="609524" cy="580952"/>
          </a:xfrm>
          <a:prstGeom prst="rect">
            <a:avLst/>
          </a:prstGeom>
        </p:spPr>
      </p:pic>
      <p:cxnSp>
        <p:nvCxnSpPr>
          <p:cNvPr id="46" name="Straight Connector 7">
            <a:extLst>
              <a:ext uri="{FF2B5EF4-FFF2-40B4-BE49-F238E27FC236}">
                <a16:creationId xmlns:a16="http://schemas.microsoft.com/office/drawing/2014/main" id="{152BEC3B-A658-46E8-9F5D-16559F883770}"/>
              </a:ext>
            </a:extLst>
          </p:cNvPr>
          <p:cNvCxnSpPr>
            <a:cxnSpLocks/>
          </p:cNvCxnSpPr>
          <p:nvPr/>
        </p:nvCxnSpPr>
        <p:spPr>
          <a:xfrm>
            <a:off x="9094124" y="711967"/>
            <a:ext cx="309590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CF5A259B-6FED-497D-A74D-1F36DC6DAFF1}"/>
              </a:ext>
            </a:extLst>
          </p:cNvPr>
          <p:cNvSpPr txBox="1">
            <a:spLocks/>
          </p:cNvSpPr>
          <p:nvPr/>
        </p:nvSpPr>
        <p:spPr>
          <a:xfrm>
            <a:off x="226631" y="379569"/>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Power Controller System Requirements</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kumimoji="0" lang="en-US" sz="20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Introduction</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49" name="Straight Connector 13">
            <a:extLst>
              <a:ext uri="{FF2B5EF4-FFF2-40B4-BE49-F238E27FC236}">
                <a16:creationId xmlns:a16="http://schemas.microsoft.com/office/drawing/2014/main" id="{CD020AC0-6E9F-4007-AEA7-E25F7B054C1C}"/>
              </a:ext>
            </a:extLst>
          </p:cNvPr>
          <p:cNvCxnSpPr>
            <a:cxnSpLocks/>
          </p:cNvCxnSpPr>
          <p:nvPr/>
        </p:nvCxnSpPr>
        <p:spPr>
          <a:xfrm>
            <a:off x="-1969" y="711967"/>
            <a:ext cx="3038911"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Segnaposto numero diapositiva 1">
            <a:extLst>
              <a:ext uri="{FF2B5EF4-FFF2-40B4-BE49-F238E27FC236}">
                <a16:creationId xmlns:a16="http://schemas.microsoft.com/office/drawing/2014/main" id="{4C1C7196-2E14-44B6-8B92-72D6A507AFB0}"/>
              </a:ext>
            </a:extLst>
          </p:cNvPr>
          <p:cNvSpPr>
            <a:spLocks noGrp="1"/>
          </p:cNvSpPr>
          <p:nvPr>
            <p:ph type="sldNum" sz="quarter" idx="12"/>
          </p:nvPr>
        </p:nvSpPr>
        <p:spPr/>
        <p:txBody>
          <a:bodyPr/>
          <a:lstStyle/>
          <a:p>
            <a:fld id="{8EF5A193-A4E6-473A-B405-6AB26308DD15}" type="slidenum">
              <a:rPr lang="it-IT" smtClean="0"/>
              <a:t>4</a:t>
            </a:fld>
            <a:endParaRPr lang="it-IT"/>
          </a:p>
        </p:txBody>
      </p:sp>
    </p:spTree>
    <p:extLst>
      <p:ext uri="{BB962C8B-B14F-4D97-AF65-F5344CB8AC3E}">
        <p14:creationId xmlns:p14="http://schemas.microsoft.com/office/powerpoint/2010/main" val="220337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Connettore diritto 75">
            <a:extLst>
              <a:ext uri="{FF2B5EF4-FFF2-40B4-BE49-F238E27FC236}">
                <a16:creationId xmlns:a16="http://schemas.microsoft.com/office/drawing/2014/main" id="{7E33EA23-9CC8-4C20-BB4C-4542005EADF7}"/>
              </a:ext>
            </a:extLst>
          </p:cNvPr>
          <p:cNvCxnSpPr>
            <a:cxnSpLocks/>
          </p:cNvCxnSpPr>
          <p:nvPr/>
        </p:nvCxnSpPr>
        <p:spPr>
          <a:xfrm>
            <a:off x="10781253" y="4051865"/>
            <a:ext cx="0" cy="202899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Connettore diritto 11">
            <a:extLst>
              <a:ext uri="{FF2B5EF4-FFF2-40B4-BE49-F238E27FC236}">
                <a16:creationId xmlns:a16="http://schemas.microsoft.com/office/drawing/2014/main" id="{E57F537E-254F-4991-AFB0-C4B05788AD72}"/>
              </a:ext>
            </a:extLst>
          </p:cNvPr>
          <p:cNvCxnSpPr>
            <a:cxnSpLocks/>
          </p:cNvCxnSpPr>
          <p:nvPr/>
        </p:nvCxnSpPr>
        <p:spPr>
          <a:xfrm>
            <a:off x="4556760" y="4025830"/>
            <a:ext cx="0" cy="210073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Connettore diritto 79">
            <a:extLst>
              <a:ext uri="{FF2B5EF4-FFF2-40B4-BE49-F238E27FC236}">
                <a16:creationId xmlns:a16="http://schemas.microsoft.com/office/drawing/2014/main" id="{3EE1DD11-A57C-4575-BC28-80236B2BE09B}"/>
              </a:ext>
            </a:extLst>
          </p:cNvPr>
          <p:cNvCxnSpPr>
            <a:cxnSpLocks/>
          </p:cNvCxnSpPr>
          <p:nvPr/>
        </p:nvCxnSpPr>
        <p:spPr>
          <a:xfrm>
            <a:off x="4556760" y="4025830"/>
            <a:ext cx="622449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Connettore diritto 13">
            <a:extLst>
              <a:ext uri="{FF2B5EF4-FFF2-40B4-BE49-F238E27FC236}">
                <a16:creationId xmlns:a16="http://schemas.microsoft.com/office/drawing/2014/main" id="{D1DB8171-C3BB-4E8B-8EC1-A7D13F17C434}"/>
              </a:ext>
            </a:extLst>
          </p:cNvPr>
          <p:cNvCxnSpPr>
            <a:cxnSpLocks/>
          </p:cNvCxnSpPr>
          <p:nvPr/>
        </p:nvCxnSpPr>
        <p:spPr>
          <a:xfrm>
            <a:off x="4556760" y="6126565"/>
            <a:ext cx="6224493"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Freccia in giù 63">
            <a:extLst>
              <a:ext uri="{FF2B5EF4-FFF2-40B4-BE49-F238E27FC236}">
                <a16:creationId xmlns:a16="http://schemas.microsoft.com/office/drawing/2014/main" id="{F9FF11FC-4171-4585-A612-47258F100866}"/>
              </a:ext>
            </a:extLst>
          </p:cNvPr>
          <p:cNvSpPr/>
          <p:nvPr/>
        </p:nvSpPr>
        <p:spPr>
          <a:xfrm>
            <a:off x="7440544" y="3492237"/>
            <a:ext cx="344905" cy="625642"/>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p>
        </p:txBody>
      </p:sp>
      <p:sp>
        <p:nvSpPr>
          <p:cNvPr id="6" name="Rectangle 5"/>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4018709" y="2404699"/>
            <a:ext cx="667657" cy="667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4018709" y="0"/>
            <a:ext cx="667657" cy="667657"/>
          </a:xfrm>
          <a:prstGeom prst="rect">
            <a:avLst/>
          </a:prstGeom>
          <a:solidFill>
            <a:srgbClr val="018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018709" y="798285"/>
            <a:ext cx="667657" cy="667657"/>
          </a:xfrm>
          <a:prstGeom prst="rect">
            <a:avLst/>
          </a:prstGeom>
          <a:solidFill>
            <a:srgbClr val="7AC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018709" y="1594919"/>
            <a:ext cx="667657" cy="667657"/>
          </a:xfrm>
          <a:prstGeom prst="rect">
            <a:avLst/>
          </a:prstGeom>
          <a:solidFill>
            <a:srgbClr val="FEB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p:cNvGrpSpPr/>
          <p:nvPr/>
        </p:nvGrpSpPr>
        <p:grpSpPr>
          <a:xfrm>
            <a:off x="671127" y="2920878"/>
            <a:ext cx="588346" cy="586856"/>
            <a:chOff x="1844383" y="1394308"/>
            <a:chExt cx="861398" cy="859217"/>
          </a:xfrm>
        </p:grpSpPr>
        <p:sp>
          <p:nvSpPr>
            <p:cNvPr id="185" name="Oval 18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87" name="Oval 186"/>
            <p:cNvSpPr>
              <a:spLocks noChangeArrowheads="1"/>
            </p:cNvSpPr>
            <p:nvPr/>
          </p:nvSpPr>
          <p:spPr bwMode="auto">
            <a:xfrm>
              <a:off x="1941427" y="1490261"/>
              <a:ext cx="666221" cy="668402"/>
            </a:xfrm>
            <a:prstGeom prst="ellipse">
              <a:avLst/>
            </a:prstGeom>
            <a:solidFill>
              <a:srgbClr val="FEA34F"/>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58" name="Group 157"/>
          <p:cNvGrpSpPr/>
          <p:nvPr/>
        </p:nvGrpSpPr>
        <p:grpSpPr>
          <a:xfrm>
            <a:off x="671127" y="1670331"/>
            <a:ext cx="588346" cy="586856"/>
            <a:chOff x="1844383" y="1394308"/>
            <a:chExt cx="861398" cy="859217"/>
          </a:xfrm>
        </p:grpSpPr>
        <p:sp>
          <p:nvSpPr>
            <p:cNvPr id="165" name="Oval 164"/>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6" name="Oval 165"/>
            <p:cNvSpPr>
              <a:spLocks noChangeArrowheads="1"/>
            </p:cNvSpPr>
            <p:nvPr/>
          </p:nvSpPr>
          <p:spPr bwMode="auto">
            <a:xfrm>
              <a:off x="1941427" y="1490261"/>
              <a:ext cx="666221" cy="668402"/>
            </a:xfrm>
            <a:prstGeom prst="ellipse">
              <a:avLst/>
            </a:prstGeom>
            <a:solidFill>
              <a:srgbClr val="016AA3"/>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42" name="Group 141"/>
          <p:cNvGrpSpPr/>
          <p:nvPr/>
        </p:nvGrpSpPr>
        <p:grpSpPr>
          <a:xfrm>
            <a:off x="6188689" y="1670331"/>
            <a:ext cx="588346" cy="586856"/>
            <a:chOff x="1844383" y="1394308"/>
            <a:chExt cx="861398" cy="859217"/>
          </a:xfrm>
        </p:grpSpPr>
        <p:sp>
          <p:nvSpPr>
            <p:cNvPr id="156" name="Oval 155"/>
            <p:cNvSpPr>
              <a:spLocks noChangeArrowheads="1"/>
            </p:cNvSpPr>
            <p:nvPr/>
          </p:nvSpPr>
          <p:spPr bwMode="auto">
            <a:xfrm>
              <a:off x="1844383" y="1394308"/>
              <a:ext cx="861398" cy="859217"/>
            </a:xfrm>
            <a:prstGeom prst="ellipse">
              <a:avLst/>
            </a:prstGeom>
            <a:solidFill>
              <a:schemeClr val="bg1"/>
            </a:solidFill>
            <a:ln w="14288" cap="flat">
              <a:noFill/>
              <a:prstDash val="solid"/>
              <a:miter lim="800000"/>
              <a:headEnd/>
              <a:tailEnd/>
            </a:ln>
            <a:effectLst>
              <a:outerShdw blurRad="50800" dist="381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57" name="Oval 156"/>
            <p:cNvSpPr>
              <a:spLocks noChangeArrowheads="1"/>
            </p:cNvSpPr>
            <p:nvPr/>
          </p:nvSpPr>
          <p:spPr bwMode="auto">
            <a:xfrm>
              <a:off x="1941427" y="1490261"/>
              <a:ext cx="666221" cy="668402"/>
            </a:xfrm>
            <a:prstGeom prst="ellipse">
              <a:avLst/>
            </a:prstGeom>
            <a:solidFill>
              <a:srgbClr val="AAAAAA"/>
            </a:solidFill>
            <a:ln w="14288" cap="flat">
              <a:noFill/>
              <a:prstDash val="solid"/>
              <a:miter lim="800000"/>
              <a:headEnd/>
              <a:tailEnd/>
            </a:ln>
            <a:effectLst>
              <a:outerShdw blurRad="38100" dist="25400" dir="5400000" algn="ctr" rotWithShape="0">
                <a:srgbClr val="000000">
                  <a:alpha val="20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grpSp>
        <p:nvGrpSpPr>
          <p:cNvPr id="113" name="Group 112"/>
          <p:cNvGrpSpPr/>
          <p:nvPr/>
        </p:nvGrpSpPr>
        <p:grpSpPr>
          <a:xfrm>
            <a:off x="1436085" y="1623262"/>
            <a:ext cx="8958893" cy="2402568"/>
            <a:chOff x="2047459" y="-907115"/>
            <a:chExt cx="7014806" cy="2402568"/>
          </a:xfrm>
        </p:grpSpPr>
        <p:grpSp>
          <p:nvGrpSpPr>
            <p:cNvPr id="114" name="Group 113"/>
            <p:cNvGrpSpPr/>
            <p:nvPr/>
          </p:nvGrpSpPr>
          <p:grpSpPr>
            <a:xfrm>
              <a:off x="2047459" y="-850863"/>
              <a:ext cx="2657857" cy="863855"/>
              <a:chOff x="888583" y="-480176"/>
              <a:chExt cx="2482397" cy="863855"/>
            </a:xfrm>
          </p:grpSpPr>
          <p:sp>
            <p:nvSpPr>
              <p:cNvPr id="140" name="TextBox 364"/>
              <p:cNvSpPr txBox="1"/>
              <p:nvPr/>
            </p:nvSpPr>
            <p:spPr>
              <a:xfrm>
                <a:off x="888583" y="-262652"/>
                <a:ext cx="2482396" cy="646331"/>
              </a:xfrm>
              <a:prstGeom prst="rect">
                <a:avLst/>
              </a:prstGeom>
              <a:noFill/>
              <a:ln w="6350">
                <a:noFill/>
                <a:prstDash val="dash"/>
              </a:ln>
            </p:spPr>
            <p:txBody>
              <a:bodyPr wrap="square" lIns="0" tIns="0" rIns="0" bIns="0" rtlCol="0">
                <a:spAutoFit/>
              </a:bodyPr>
              <a:lstStyle>
                <a:defPPr>
                  <a:defRPr lang="it-IT"/>
                </a:defPPr>
                <a:lvl1pPr>
                  <a:defRPr sz="12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In charge of distributing the requested power among cores, according to power limitations and other constraints.</a:t>
                </a:r>
              </a:p>
            </p:txBody>
          </p:sp>
          <p:sp>
            <p:nvSpPr>
              <p:cNvPr id="141" name="TextBox 365"/>
              <p:cNvSpPr txBox="1"/>
              <p:nvPr/>
            </p:nvSpPr>
            <p:spPr>
              <a:xfrm>
                <a:off x="888584" y="-480176"/>
                <a:ext cx="2482396"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POWER DISPATCHING LAYER</a:t>
                </a:r>
              </a:p>
            </p:txBody>
          </p:sp>
        </p:grpSp>
        <p:grpSp>
          <p:nvGrpSpPr>
            <p:cNvPr id="115" name="Group 114"/>
            <p:cNvGrpSpPr/>
            <p:nvPr/>
          </p:nvGrpSpPr>
          <p:grpSpPr>
            <a:xfrm>
              <a:off x="6404408" y="-907115"/>
              <a:ext cx="2657857" cy="1129509"/>
              <a:chOff x="4957907" y="-1728812"/>
              <a:chExt cx="2482397" cy="1129509"/>
            </a:xfrm>
          </p:grpSpPr>
          <p:sp>
            <p:nvSpPr>
              <p:cNvPr id="138" name="TextBox 372"/>
              <p:cNvSpPr txBox="1"/>
              <p:nvPr/>
            </p:nvSpPr>
            <p:spPr>
              <a:xfrm>
                <a:off x="4957908" y="-1461077"/>
                <a:ext cx="2482396"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Online Model identification to improve the power model, improving the control performance. It can run with a  slower period interval.</a:t>
                </a:r>
              </a:p>
            </p:txBody>
          </p:sp>
          <p:sp>
            <p:nvSpPr>
              <p:cNvPr id="139" name="TextBox 373"/>
              <p:cNvSpPr txBox="1"/>
              <p:nvPr/>
            </p:nvSpPr>
            <p:spPr>
              <a:xfrm>
                <a:off x="4957907" y="-1728812"/>
                <a:ext cx="2482396"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MODEL ADAPTATION</a:t>
                </a:r>
              </a:p>
            </p:txBody>
          </p:sp>
        </p:grpSp>
        <p:grpSp>
          <p:nvGrpSpPr>
            <p:cNvPr id="116" name="Group 115"/>
            <p:cNvGrpSpPr/>
            <p:nvPr/>
          </p:nvGrpSpPr>
          <p:grpSpPr>
            <a:xfrm>
              <a:off x="2048651" y="390501"/>
              <a:ext cx="2659448" cy="1104952"/>
              <a:chOff x="889697" y="-2121826"/>
              <a:chExt cx="2483882" cy="1104952"/>
            </a:xfrm>
          </p:grpSpPr>
          <p:sp>
            <p:nvSpPr>
              <p:cNvPr id="120" name="TextBox 375"/>
              <p:cNvSpPr txBox="1"/>
              <p:nvPr/>
            </p:nvSpPr>
            <p:spPr>
              <a:xfrm>
                <a:off x="889697" y="-1878648"/>
                <a:ext cx="2482396"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PIDs that allocate core frequencies in order to meet temperature constraints for each Core</a:t>
                </a:r>
                <a:r>
                  <a:rPr lang="it-IT" sz="1400" dirty="0"/>
                  <a:t>. Period &lt; 1ms to </a:t>
                </a:r>
                <a:r>
                  <a:rPr lang="en-US" sz="1400" dirty="0"/>
                  <a:t>cope</a:t>
                </a:r>
                <a:r>
                  <a:rPr lang="it-IT" sz="1400" dirty="0"/>
                  <a:t> with </a:t>
                </a:r>
                <a:r>
                  <a:rPr lang="it-IT" sz="1400" dirty="0" err="1"/>
                  <a:t>thermal</a:t>
                </a:r>
                <a:r>
                  <a:rPr lang="it-IT" sz="1400" dirty="0"/>
                  <a:t> </a:t>
                </a:r>
                <a:r>
                  <a:rPr lang="it-IT" sz="1400" dirty="0" err="1"/>
                  <a:t>dissipation</a:t>
                </a:r>
                <a:r>
                  <a:rPr lang="it-IT" sz="1400" dirty="0"/>
                  <a:t> time </a:t>
                </a:r>
                <a:r>
                  <a:rPr lang="it-IT" sz="1400" dirty="0" err="1"/>
                  <a:t>constant</a:t>
                </a:r>
                <a:r>
                  <a:rPr lang="it-IT" sz="1400" dirty="0"/>
                  <a:t>.</a:t>
                </a:r>
                <a:endParaRPr lang="en-US" sz="1400" dirty="0"/>
              </a:p>
            </p:txBody>
          </p:sp>
          <p:sp>
            <p:nvSpPr>
              <p:cNvPr id="121" name="TextBox 376"/>
              <p:cNvSpPr txBox="1"/>
              <p:nvPr/>
            </p:nvSpPr>
            <p:spPr>
              <a:xfrm>
                <a:off x="891183" y="-2121826"/>
                <a:ext cx="2482396" cy="24622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t>THERMAL CONTROL</a:t>
                </a:r>
              </a:p>
            </p:txBody>
          </p:sp>
        </p:grpSp>
      </p:grpSp>
      <p:grpSp>
        <p:nvGrpSpPr>
          <p:cNvPr id="218" name="Group 217"/>
          <p:cNvGrpSpPr/>
          <p:nvPr/>
        </p:nvGrpSpPr>
        <p:grpSpPr>
          <a:xfrm>
            <a:off x="6384895" y="1871770"/>
            <a:ext cx="195934" cy="172820"/>
            <a:chOff x="5465763" y="812800"/>
            <a:chExt cx="282575" cy="249238"/>
          </a:xfrm>
          <a:solidFill>
            <a:schemeClr val="bg1"/>
          </a:solidFill>
          <a:effectLst>
            <a:outerShdw blurRad="38100" dist="25400" dir="5400000" algn="ctr" rotWithShape="0">
              <a:srgbClr val="000000">
                <a:alpha val="20000"/>
              </a:srgbClr>
            </a:outerShdw>
          </a:effectLst>
        </p:grpSpPr>
        <p:sp>
          <p:nvSpPr>
            <p:cNvPr id="219" name="Freeform 642"/>
            <p:cNvSpPr>
              <a:spLocks noEditPoints="1"/>
            </p:cNvSpPr>
            <p:nvPr/>
          </p:nvSpPr>
          <p:spPr bwMode="auto">
            <a:xfrm>
              <a:off x="5527675" y="812800"/>
              <a:ext cx="63500" cy="247650"/>
            </a:xfrm>
            <a:custGeom>
              <a:avLst/>
              <a:gdLst>
                <a:gd name="T0" fmla="*/ 147 w 196"/>
                <a:gd name="T1" fmla="*/ 720 h 782"/>
                <a:gd name="T2" fmla="*/ 145 w 196"/>
                <a:gd name="T3" fmla="*/ 725 h 782"/>
                <a:gd name="T4" fmla="*/ 142 w 196"/>
                <a:gd name="T5" fmla="*/ 729 h 782"/>
                <a:gd name="T6" fmla="*/ 136 w 196"/>
                <a:gd name="T7" fmla="*/ 732 h 782"/>
                <a:gd name="T8" fmla="*/ 55 w 196"/>
                <a:gd name="T9" fmla="*/ 732 h 782"/>
                <a:gd name="T10" fmla="*/ 48 w 196"/>
                <a:gd name="T11" fmla="*/ 731 h 782"/>
                <a:gd name="T12" fmla="*/ 44 w 196"/>
                <a:gd name="T13" fmla="*/ 727 h 782"/>
                <a:gd name="T14" fmla="*/ 41 w 196"/>
                <a:gd name="T15" fmla="*/ 723 h 782"/>
                <a:gd name="T16" fmla="*/ 40 w 196"/>
                <a:gd name="T17" fmla="*/ 717 h 782"/>
                <a:gd name="T18" fmla="*/ 40 w 196"/>
                <a:gd name="T19" fmla="*/ 558 h 782"/>
                <a:gd name="T20" fmla="*/ 42 w 196"/>
                <a:gd name="T21" fmla="*/ 552 h 782"/>
                <a:gd name="T22" fmla="*/ 46 w 196"/>
                <a:gd name="T23" fmla="*/ 548 h 782"/>
                <a:gd name="T24" fmla="*/ 52 w 196"/>
                <a:gd name="T25" fmla="*/ 546 h 782"/>
                <a:gd name="T26" fmla="*/ 133 w 196"/>
                <a:gd name="T27" fmla="*/ 546 h 782"/>
                <a:gd name="T28" fmla="*/ 139 w 196"/>
                <a:gd name="T29" fmla="*/ 547 h 782"/>
                <a:gd name="T30" fmla="*/ 144 w 196"/>
                <a:gd name="T31" fmla="*/ 550 h 782"/>
                <a:gd name="T32" fmla="*/ 147 w 196"/>
                <a:gd name="T33" fmla="*/ 555 h 782"/>
                <a:gd name="T34" fmla="*/ 148 w 196"/>
                <a:gd name="T35" fmla="*/ 561 h 782"/>
                <a:gd name="T36" fmla="*/ 66 w 196"/>
                <a:gd name="T37" fmla="*/ 91 h 782"/>
                <a:gd name="T38" fmla="*/ 67 w 196"/>
                <a:gd name="T39" fmla="*/ 85 h 782"/>
                <a:gd name="T40" fmla="*/ 70 w 196"/>
                <a:gd name="T41" fmla="*/ 81 h 782"/>
                <a:gd name="T42" fmla="*/ 75 w 196"/>
                <a:gd name="T43" fmla="*/ 77 h 782"/>
                <a:gd name="T44" fmla="*/ 81 w 196"/>
                <a:gd name="T45" fmla="*/ 76 h 782"/>
                <a:gd name="T46" fmla="*/ 87 w 196"/>
                <a:gd name="T47" fmla="*/ 77 h 782"/>
                <a:gd name="T48" fmla="*/ 91 w 196"/>
                <a:gd name="T49" fmla="*/ 81 h 782"/>
                <a:gd name="T50" fmla="*/ 95 w 196"/>
                <a:gd name="T51" fmla="*/ 85 h 782"/>
                <a:gd name="T52" fmla="*/ 96 w 196"/>
                <a:gd name="T53" fmla="*/ 91 h 782"/>
                <a:gd name="T54" fmla="*/ 96 w 196"/>
                <a:gd name="T55" fmla="*/ 512 h 782"/>
                <a:gd name="T56" fmla="*/ 93 w 196"/>
                <a:gd name="T57" fmla="*/ 517 h 782"/>
                <a:gd name="T58" fmla="*/ 89 w 196"/>
                <a:gd name="T59" fmla="*/ 521 h 782"/>
                <a:gd name="T60" fmla="*/ 84 w 196"/>
                <a:gd name="T61" fmla="*/ 524 h 782"/>
                <a:gd name="T62" fmla="*/ 77 w 196"/>
                <a:gd name="T63" fmla="*/ 524 h 782"/>
                <a:gd name="T64" fmla="*/ 72 w 196"/>
                <a:gd name="T65" fmla="*/ 521 h 782"/>
                <a:gd name="T66" fmla="*/ 68 w 196"/>
                <a:gd name="T67" fmla="*/ 517 h 782"/>
                <a:gd name="T68" fmla="*/ 66 w 196"/>
                <a:gd name="T69" fmla="*/ 512 h 782"/>
                <a:gd name="T70" fmla="*/ 66 w 196"/>
                <a:gd name="T71" fmla="*/ 91 h 782"/>
                <a:gd name="T72" fmla="*/ 15 w 196"/>
                <a:gd name="T73" fmla="*/ 0 h 782"/>
                <a:gd name="T74" fmla="*/ 10 w 196"/>
                <a:gd name="T75" fmla="*/ 1 h 782"/>
                <a:gd name="T76" fmla="*/ 4 w 196"/>
                <a:gd name="T77" fmla="*/ 4 h 782"/>
                <a:gd name="T78" fmla="*/ 1 w 196"/>
                <a:gd name="T79" fmla="*/ 9 h 782"/>
                <a:gd name="T80" fmla="*/ 0 w 196"/>
                <a:gd name="T81" fmla="*/ 15 h 782"/>
                <a:gd name="T82" fmla="*/ 1 w 196"/>
                <a:gd name="T83" fmla="*/ 770 h 782"/>
                <a:gd name="T84" fmla="*/ 3 w 196"/>
                <a:gd name="T85" fmla="*/ 776 h 782"/>
                <a:gd name="T86" fmla="*/ 8 w 196"/>
                <a:gd name="T87" fmla="*/ 780 h 782"/>
                <a:gd name="T88" fmla="*/ 13 w 196"/>
                <a:gd name="T89" fmla="*/ 782 h 782"/>
                <a:gd name="T90" fmla="*/ 181 w 196"/>
                <a:gd name="T91" fmla="*/ 782 h 782"/>
                <a:gd name="T92" fmla="*/ 187 w 196"/>
                <a:gd name="T93" fmla="*/ 781 h 782"/>
                <a:gd name="T94" fmla="*/ 192 w 196"/>
                <a:gd name="T95" fmla="*/ 778 h 782"/>
                <a:gd name="T96" fmla="*/ 195 w 196"/>
                <a:gd name="T97" fmla="*/ 773 h 782"/>
                <a:gd name="T98" fmla="*/ 196 w 196"/>
                <a:gd name="T99" fmla="*/ 767 h 782"/>
                <a:gd name="T100" fmla="*/ 196 w 196"/>
                <a:gd name="T101" fmla="*/ 12 h 782"/>
                <a:gd name="T102" fmla="*/ 193 w 196"/>
                <a:gd name="T103" fmla="*/ 7 h 782"/>
                <a:gd name="T104" fmla="*/ 190 w 196"/>
                <a:gd name="T105" fmla="*/ 2 h 782"/>
                <a:gd name="T106" fmla="*/ 185 w 196"/>
                <a:gd name="T107"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6" h="782">
                  <a:moveTo>
                    <a:pt x="148" y="717"/>
                  </a:moveTo>
                  <a:lnTo>
                    <a:pt x="147" y="720"/>
                  </a:lnTo>
                  <a:lnTo>
                    <a:pt x="147" y="723"/>
                  </a:lnTo>
                  <a:lnTo>
                    <a:pt x="145" y="725"/>
                  </a:lnTo>
                  <a:lnTo>
                    <a:pt x="144" y="727"/>
                  </a:lnTo>
                  <a:lnTo>
                    <a:pt x="142" y="729"/>
                  </a:lnTo>
                  <a:lnTo>
                    <a:pt x="139" y="731"/>
                  </a:lnTo>
                  <a:lnTo>
                    <a:pt x="136" y="732"/>
                  </a:lnTo>
                  <a:lnTo>
                    <a:pt x="133" y="732"/>
                  </a:lnTo>
                  <a:lnTo>
                    <a:pt x="55" y="732"/>
                  </a:lnTo>
                  <a:lnTo>
                    <a:pt x="52" y="732"/>
                  </a:lnTo>
                  <a:lnTo>
                    <a:pt x="48" y="731"/>
                  </a:lnTo>
                  <a:lnTo>
                    <a:pt x="46" y="729"/>
                  </a:lnTo>
                  <a:lnTo>
                    <a:pt x="44" y="727"/>
                  </a:lnTo>
                  <a:lnTo>
                    <a:pt x="42" y="725"/>
                  </a:lnTo>
                  <a:lnTo>
                    <a:pt x="41" y="723"/>
                  </a:lnTo>
                  <a:lnTo>
                    <a:pt x="40" y="720"/>
                  </a:lnTo>
                  <a:lnTo>
                    <a:pt x="40" y="717"/>
                  </a:lnTo>
                  <a:lnTo>
                    <a:pt x="40" y="561"/>
                  </a:lnTo>
                  <a:lnTo>
                    <a:pt x="40" y="558"/>
                  </a:lnTo>
                  <a:lnTo>
                    <a:pt x="41" y="555"/>
                  </a:lnTo>
                  <a:lnTo>
                    <a:pt x="42" y="552"/>
                  </a:lnTo>
                  <a:lnTo>
                    <a:pt x="44" y="550"/>
                  </a:lnTo>
                  <a:lnTo>
                    <a:pt x="46" y="548"/>
                  </a:lnTo>
                  <a:lnTo>
                    <a:pt x="48" y="547"/>
                  </a:lnTo>
                  <a:lnTo>
                    <a:pt x="52" y="546"/>
                  </a:lnTo>
                  <a:lnTo>
                    <a:pt x="55" y="546"/>
                  </a:lnTo>
                  <a:lnTo>
                    <a:pt x="133" y="546"/>
                  </a:lnTo>
                  <a:lnTo>
                    <a:pt x="136" y="546"/>
                  </a:lnTo>
                  <a:lnTo>
                    <a:pt x="139" y="547"/>
                  </a:lnTo>
                  <a:lnTo>
                    <a:pt x="142" y="548"/>
                  </a:lnTo>
                  <a:lnTo>
                    <a:pt x="144" y="550"/>
                  </a:lnTo>
                  <a:lnTo>
                    <a:pt x="145" y="552"/>
                  </a:lnTo>
                  <a:lnTo>
                    <a:pt x="147" y="555"/>
                  </a:lnTo>
                  <a:lnTo>
                    <a:pt x="147" y="558"/>
                  </a:lnTo>
                  <a:lnTo>
                    <a:pt x="148" y="561"/>
                  </a:lnTo>
                  <a:lnTo>
                    <a:pt x="148" y="717"/>
                  </a:lnTo>
                  <a:close/>
                  <a:moveTo>
                    <a:pt x="66" y="91"/>
                  </a:moveTo>
                  <a:lnTo>
                    <a:pt x="66" y="88"/>
                  </a:lnTo>
                  <a:lnTo>
                    <a:pt x="67" y="85"/>
                  </a:lnTo>
                  <a:lnTo>
                    <a:pt x="68" y="83"/>
                  </a:lnTo>
                  <a:lnTo>
                    <a:pt x="70" y="81"/>
                  </a:lnTo>
                  <a:lnTo>
                    <a:pt x="72" y="78"/>
                  </a:lnTo>
                  <a:lnTo>
                    <a:pt x="75" y="77"/>
                  </a:lnTo>
                  <a:lnTo>
                    <a:pt x="77" y="76"/>
                  </a:lnTo>
                  <a:lnTo>
                    <a:pt x="81" y="76"/>
                  </a:lnTo>
                  <a:lnTo>
                    <a:pt x="84" y="76"/>
                  </a:lnTo>
                  <a:lnTo>
                    <a:pt x="87" y="77"/>
                  </a:lnTo>
                  <a:lnTo>
                    <a:pt x="89" y="78"/>
                  </a:lnTo>
                  <a:lnTo>
                    <a:pt x="91" y="81"/>
                  </a:lnTo>
                  <a:lnTo>
                    <a:pt x="93" y="83"/>
                  </a:lnTo>
                  <a:lnTo>
                    <a:pt x="95" y="85"/>
                  </a:lnTo>
                  <a:lnTo>
                    <a:pt x="96" y="88"/>
                  </a:lnTo>
                  <a:lnTo>
                    <a:pt x="96" y="91"/>
                  </a:lnTo>
                  <a:lnTo>
                    <a:pt x="96" y="509"/>
                  </a:lnTo>
                  <a:lnTo>
                    <a:pt x="96" y="512"/>
                  </a:lnTo>
                  <a:lnTo>
                    <a:pt x="95" y="514"/>
                  </a:lnTo>
                  <a:lnTo>
                    <a:pt x="93" y="517"/>
                  </a:lnTo>
                  <a:lnTo>
                    <a:pt x="91" y="519"/>
                  </a:lnTo>
                  <a:lnTo>
                    <a:pt x="89" y="521"/>
                  </a:lnTo>
                  <a:lnTo>
                    <a:pt x="87" y="522"/>
                  </a:lnTo>
                  <a:lnTo>
                    <a:pt x="84" y="524"/>
                  </a:lnTo>
                  <a:lnTo>
                    <a:pt x="81" y="524"/>
                  </a:lnTo>
                  <a:lnTo>
                    <a:pt x="77" y="524"/>
                  </a:lnTo>
                  <a:lnTo>
                    <a:pt x="75" y="522"/>
                  </a:lnTo>
                  <a:lnTo>
                    <a:pt x="72" y="521"/>
                  </a:lnTo>
                  <a:lnTo>
                    <a:pt x="70" y="519"/>
                  </a:lnTo>
                  <a:lnTo>
                    <a:pt x="68" y="517"/>
                  </a:lnTo>
                  <a:lnTo>
                    <a:pt x="67" y="514"/>
                  </a:lnTo>
                  <a:lnTo>
                    <a:pt x="66" y="512"/>
                  </a:lnTo>
                  <a:lnTo>
                    <a:pt x="66" y="509"/>
                  </a:lnTo>
                  <a:lnTo>
                    <a:pt x="66" y="91"/>
                  </a:lnTo>
                  <a:close/>
                  <a:moveTo>
                    <a:pt x="181" y="0"/>
                  </a:moveTo>
                  <a:lnTo>
                    <a:pt x="15" y="0"/>
                  </a:lnTo>
                  <a:lnTo>
                    <a:pt x="13" y="0"/>
                  </a:lnTo>
                  <a:lnTo>
                    <a:pt x="10" y="1"/>
                  </a:lnTo>
                  <a:lnTo>
                    <a:pt x="8" y="2"/>
                  </a:lnTo>
                  <a:lnTo>
                    <a:pt x="4" y="4"/>
                  </a:lnTo>
                  <a:lnTo>
                    <a:pt x="3" y="7"/>
                  </a:lnTo>
                  <a:lnTo>
                    <a:pt x="1" y="9"/>
                  </a:lnTo>
                  <a:lnTo>
                    <a:pt x="1" y="12"/>
                  </a:lnTo>
                  <a:lnTo>
                    <a:pt x="0" y="15"/>
                  </a:lnTo>
                  <a:lnTo>
                    <a:pt x="0" y="767"/>
                  </a:lnTo>
                  <a:lnTo>
                    <a:pt x="1" y="770"/>
                  </a:lnTo>
                  <a:lnTo>
                    <a:pt x="1" y="773"/>
                  </a:lnTo>
                  <a:lnTo>
                    <a:pt x="3" y="776"/>
                  </a:lnTo>
                  <a:lnTo>
                    <a:pt x="4" y="778"/>
                  </a:lnTo>
                  <a:lnTo>
                    <a:pt x="8" y="780"/>
                  </a:lnTo>
                  <a:lnTo>
                    <a:pt x="10" y="781"/>
                  </a:lnTo>
                  <a:lnTo>
                    <a:pt x="13" y="782"/>
                  </a:lnTo>
                  <a:lnTo>
                    <a:pt x="15" y="782"/>
                  </a:lnTo>
                  <a:lnTo>
                    <a:pt x="181" y="782"/>
                  </a:lnTo>
                  <a:lnTo>
                    <a:pt x="185" y="782"/>
                  </a:lnTo>
                  <a:lnTo>
                    <a:pt x="187" y="781"/>
                  </a:lnTo>
                  <a:lnTo>
                    <a:pt x="190" y="780"/>
                  </a:lnTo>
                  <a:lnTo>
                    <a:pt x="192" y="778"/>
                  </a:lnTo>
                  <a:lnTo>
                    <a:pt x="193" y="776"/>
                  </a:lnTo>
                  <a:lnTo>
                    <a:pt x="195" y="773"/>
                  </a:lnTo>
                  <a:lnTo>
                    <a:pt x="196" y="770"/>
                  </a:lnTo>
                  <a:lnTo>
                    <a:pt x="196" y="767"/>
                  </a:lnTo>
                  <a:lnTo>
                    <a:pt x="196" y="15"/>
                  </a:lnTo>
                  <a:lnTo>
                    <a:pt x="196" y="12"/>
                  </a:lnTo>
                  <a:lnTo>
                    <a:pt x="195" y="9"/>
                  </a:lnTo>
                  <a:lnTo>
                    <a:pt x="193" y="7"/>
                  </a:lnTo>
                  <a:lnTo>
                    <a:pt x="192" y="4"/>
                  </a:lnTo>
                  <a:lnTo>
                    <a:pt x="190" y="2"/>
                  </a:lnTo>
                  <a:lnTo>
                    <a:pt x="187" y="1"/>
                  </a:lnTo>
                  <a:lnTo>
                    <a:pt x="185" y="0"/>
                  </a:lnTo>
                  <a:lnTo>
                    <a:pt x="1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643"/>
            <p:cNvSpPr>
              <a:spLocks noEditPoints="1"/>
            </p:cNvSpPr>
            <p:nvPr/>
          </p:nvSpPr>
          <p:spPr bwMode="auto">
            <a:xfrm>
              <a:off x="5600700" y="844550"/>
              <a:ext cx="147638" cy="217488"/>
            </a:xfrm>
            <a:custGeom>
              <a:avLst/>
              <a:gdLst>
                <a:gd name="T0" fmla="*/ 61 w 469"/>
                <a:gd name="T1" fmla="*/ 632 h 684"/>
                <a:gd name="T2" fmla="*/ 53 w 469"/>
                <a:gd name="T3" fmla="*/ 627 h 684"/>
                <a:gd name="T4" fmla="*/ 49 w 469"/>
                <a:gd name="T5" fmla="*/ 620 h 684"/>
                <a:gd name="T6" fmla="*/ 50 w 469"/>
                <a:gd name="T7" fmla="*/ 611 h 684"/>
                <a:gd name="T8" fmla="*/ 55 w 469"/>
                <a:gd name="T9" fmla="*/ 605 h 684"/>
                <a:gd name="T10" fmla="*/ 64 w 469"/>
                <a:gd name="T11" fmla="*/ 602 h 684"/>
                <a:gd name="T12" fmla="*/ 147 w 469"/>
                <a:gd name="T13" fmla="*/ 603 h 684"/>
                <a:gd name="T14" fmla="*/ 154 w 469"/>
                <a:gd name="T15" fmla="*/ 609 h 684"/>
                <a:gd name="T16" fmla="*/ 157 w 469"/>
                <a:gd name="T17" fmla="*/ 617 h 684"/>
                <a:gd name="T18" fmla="*/ 154 w 469"/>
                <a:gd name="T19" fmla="*/ 625 h 684"/>
                <a:gd name="T20" fmla="*/ 147 w 469"/>
                <a:gd name="T21" fmla="*/ 631 h 684"/>
                <a:gd name="T22" fmla="*/ 74 w 469"/>
                <a:gd name="T23" fmla="*/ 252 h 684"/>
                <a:gd name="T24" fmla="*/ 77 w 469"/>
                <a:gd name="T25" fmla="*/ 243 h 684"/>
                <a:gd name="T26" fmla="*/ 83 w 469"/>
                <a:gd name="T27" fmla="*/ 238 h 684"/>
                <a:gd name="T28" fmla="*/ 93 w 469"/>
                <a:gd name="T29" fmla="*/ 237 h 684"/>
                <a:gd name="T30" fmla="*/ 100 w 469"/>
                <a:gd name="T31" fmla="*/ 241 h 684"/>
                <a:gd name="T32" fmla="*/ 104 w 469"/>
                <a:gd name="T33" fmla="*/ 249 h 684"/>
                <a:gd name="T34" fmla="*/ 104 w 469"/>
                <a:gd name="T35" fmla="*/ 542 h 684"/>
                <a:gd name="T36" fmla="*/ 100 w 469"/>
                <a:gd name="T37" fmla="*/ 549 h 684"/>
                <a:gd name="T38" fmla="*/ 93 w 469"/>
                <a:gd name="T39" fmla="*/ 553 h 684"/>
                <a:gd name="T40" fmla="*/ 83 w 469"/>
                <a:gd name="T41" fmla="*/ 553 h 684"/>
                <a:gd name="T42" fmla="*/ 77 w 469"/>
                <a:gd name="T43" fmla="*/ 547 h 684"/>
                <a:gd name="T44" fmla="*/ 74 w 469"/>
                <a:gd name="T45" fmla="*/ 539 h 684"/>
                <a:gd name="T46" fmla="*/ 260 w 469"/>
                <a:gd name="T47" fmla="*/ 11 h 684"/>
                <a:gd name="T48" fmla="*/ 255 w 469"/>
                <a:gd name="T49" fmla="*/ 3 h 684"/>
                <a:gd name="T50" fmla="*/ 247 w 469"/>
                <a:gd name="T51" fmla="*/ 0 h 684"/>
                <a:gd name="T52" fmla="*/ 150 w 469"/>
                <a:gd name="T53" fmla="*/ 33 h 684"/>
                <a:gd name="T54" fmla="*/ 143 w 469"/>
                <a:gd name="T55" fmla="*/ 38 h 684"/>
                <a:gd name="T56" fmla="*/ 140 w 469"/>
                <a:gd name="T57" fmla="*/ 46 h 684"/>
                <a:gd name="T58" fmla="*/ 180 w 469"/>
                <a:gd name="T59" fmla="*/ 170 h 684"/>
                <a:gd name="T60" fmla="*/ 9 w 469"/>
                <a:gd name="T61" fmla="*/ 171 h 684"/>
                <a:gd name="T62" fmla="*/ 3 w 469"/>
                <a:gd name="T63" fmla="*/ 177 h 684"/>
                <a:gd name="T64" fmla="*/ 0 w 469"/>
                <a:gd name="T65" fmla="*/ 185 h 684"/>
                <a:gd name="T66" fmla="*/ 2 w 469"/>
                <a:gd name="T67" fmla="*/ 673 h 684"/>
                <a:gd name="T68" fmla="*/ 7 w 469"/>
                <a:gd name="T69" fmla="*/ 680 h 684"/>
                <a:gd name="T70" fmla="*/ 15 w 469"/>
                <a:gd name="T71" fmla="*/ 682 h 684"/>
                <a:gd name="T72" fmla="*/ 202 w 469"/>
                <a:gd name="T73" fmla="*/ 681 h 684"/>
                <a:gd name="T74" fmla="*/ 209 w 469"/>
                <a:gd name="T75" fmla="*/ 676 h 684"/>
                <a:gd name="T76" fmla="*/ 211 w 469"/>
                <a:gd name="T77" fmla="*/ 667 h 684"/>
                <a:gd name="T78" fmla="*/ 350 w 469"/>
                <a:gd name="T79" fmla="*/ 677 h 684"/>
                <a:gd name="T80" fmla="*/ 357 w 469"/>
                <a:gd name="T81" fmla="*/ 683 h 684"/>
                <a:gd name="T82" fmla="*/ 366 w 469"/>
                <a:gd name="T83" fmla="*/ 684 h 684"/>
                <a:gd name="T84" fmla="*/ 463 w 469"/>
                <a:gd name="T85" fmla="*/ 650 h 684"/>
                <a:gd name="T86" fmla="*/ 468 w 469"/>
                <a:gd name="T87" fmla="*/ 643 h 684"/>
                <a:gd name="T88" fmla="*/ 469 w 469"/>
                <a:gd name="T89" fmla="*/ 635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9" h="684">
                  <a:moveTo>
                    <a:pt x="142" y="632"/>
                  </a:moveTo>
                  <a:lnTo>
                    <a:pt x="64" y="632"/>
                  </a:lnTo>
                  <a:lnTo>
                    <a:pt x="61" y="632"/>
                  </a:lnTo>
                  <a:lnTo>
                    <a:pt x="57" y="631"/>
                  </a:lnTo>
                  <a:lnTo>
                    <a:pt x="55" y="629"/>
                  </a:lnTo>
                  <a:lnTo>
                    <a:pt x="53" y="627"/>
                  </a:lnTo>
                  <a:lnTo>
                    <a:pt x="51" y="625"/>
                  </a:lnTo>
                  <a:lnTo>
                    <a:pt x="50" y="623"/>
                  </a:lnTo>
                  <a:lnTo>
                    <a:pt x="49" y="620"/>
                  </a:lnTo>
                  <a:lnTo>
                    <a:pt x="48" y="617"/>
                  </a:lnTo>
                  <a:lnTo>
                    <a:pt x="49" y="614"/>
                  </a:lnTo>
                  <a:lnTo>
                    <a:pt x="50" y="611"/>
                  </a:lnTo>
                  <a:lnTo>
                    <a:pt x="51" y="609"/>
                  </a:lnTo>
                  <a:lnTo>
                    <a:pt x="53" y="606"/>
                  </a:lnTo>
                  <a:lnTo>
                    <a:pt x="55" y="605"/>
                  </a:lnTo>
                  <a:lnTo>
                    <a:pt x="57" y="603"/>
                  </a:lnTo>
                  <a:lnTo>
                    <a:pt x="61" y="603"/>
                  </a:lnTo>
                  <a:lnTo>
                    <a:pt x="64" y="602"/>
                  </a:lnTo>
                  <a:lnTo>
                    <a:pt x="142" y="602"/>
                  </a:lnTo>
                  <a:lnTo>
                    <a:pt x="144" y="603"/>
                  </a:lnTo>
                  <a:lnTo>
                    <a:pt x="147" y="603"/>
                  </a:lnTo>
                  <a:lnTo>
                    <a:pt x="150" y="605"/>
                  </a:lnTo>
                  <a:lnTo>
                    <a:pt x="152" y="606"/>
                  </a:lnTo>
                  <a:lnTo>
                    <a:pt x="154" y="609"/>
                  </a:lnTo>
                  <a:lnTo>
                    <a:pt x="155" y="611"/>
                  </a:lnTo>
                  <a:lnTo>
                    <a:pt x="156" y="614"/>
                  </a:lnTo>
                  <a:lnTo>
                    <a:pt x="157" y="617"/>
                  </a:lnTo>
                  <a:lnTo>
                    <a:pt x="156" y="620"/>
                  </a:lnTo>
                  <a:lnTo>
                    <a:pt x="155" y="623"/>
                  </a:lnTo>
                  <a:lnTo>
                    <a:pt x="154" y="625"/>
                  </a:lnTo>
                  <a:lnTo>
                    <a:pt x="152" y="627"/>
                  </a:lnTo>
                  <a:lnTo>
                    <a:pt x="150" y="629"/>
                  </a:lnTo>
                  <a:lnTo>
                    <a:pt x="147" y="631"/>
                  </a:lnTo>
                  <a:lnTo>
                    <a:pt x="144" y="632"/>
                  </a:lnTo>
                  <a:lnTo>
                    <a:pt x="142" y="632"/>
                  </a:lnTo>
                  <a:close/>
                  <a:moveTo>
                    <a:pt x="74" y="252"/>
                  </a:moveTo>
                  <a:lnTo>
                    <a:pt x="74" y="249"/>
                  </a:lnTo>
                  <a:lnTo>
                    <a:pt x="76" y="247"/>
                  </a:lnTo>
                  <a:lnTo>
                    <a:pt x="77" y="243"/>
                  </a:lnTo>
                  <a:lnTo>
                    <a:pt x="79" y="241"/>
                  </a:lnTo>
                  <a:lnTo>
                    <a:pt x="81" y="239"/>
                  </a:lnTo>
                  <a:lnTo>
                    <a:pt x="83" y="238"/>
                  </a:lnTo>
                  <a:lnTo>
                    <a:pt x="86" y="237"/>
                  </a:lnTo>
                  <a:lnTo>
                    <a:pt x="89" y="237"/>
                  </a:lnTo>
                  <a:lnTo>
                    <a:pt x="93" y="237"/>
                  </a:lnTo>
                  <a:lnTo>
                    <a:pt x="95" y="238"/>
                  </a:lnTo>
                  <a:lnTo>
                    <a:pt x="98" y="239"/>
                  </a:lnTo>
                  <a:lnTo>
                    <a:pt x="100" y="241"/>
                  </a:lnTo>
                  <a:lnTo>
                    <a:pt x="102" y="243"/>
                  </a:lnTo>
                  <a:lnTo>
                    <a:pt x="103" y="247"/>
                  </a:lnTo>
                  <a:lnTo>
                    <a:pt x="104" y="249"/>
                  </a:lnTo>
                  <a:lnTo>
                    <a:pt x="104" y="252"/>
                  </a:lnTo>
                  <a:lnTo>
                    <a:pt x="104" y="539"/>
                  </a:lnTo>
                  <a:lnTo>
                    <a:pt x="104" y="542"/>
                  </a:lnTo>
                  <a:lnTo>
                    <a:pt x="103" y="545"/>
                  </a:lnTo>
                  <a:lnTo>
                    <a:pt x="102" y="547"/>
                  </a:lnTo>
                  <a:lnTo>
                    <a:pt x="100" y="549"/>
                  </a:lnTo>
                  <a:lnTo>
                    <a:pt x="98" y="551"/>
                  </a:lnTo>
                  <a:lnTo>
                    <a:pt x="95" y="553"/>
                  </a:lnTo>
                  <a:lnTo>
                    <a:pt x="93" y="553"/>
                  </a:lnTo>
                  <a:lnTo>
                    <a:pt x="89" y="554"/>
                  </a:lnTo>
                  <a:lnTo>
                    <a:pt x="86" y="553"/>
                  </a:lnTo>
                  <a:lnTo>
                    <a:pt x="83" y="553"/>
                  </a:lnTo>
                  <a:lnTo>
                    <a:pt x="81" y="551"/>
                  </a:lnTo>
                  <a:lnTo>
                    <a:pt x="79" y="549"/>
                  </a:lnTo>
                  <a:lnTo>
                    <a:pt x="77" y="547"/>
                  </a:lnTo>
                  <a:lnTo>
                    <a:pt x="76" y="545"/>
                  </a:lnTo>
                  <a:lnTo>
                    <a:pt x="74" y="542"/>
                  </a:lnTo>
                  <a:lnTo>
                    <a:pt x="74" y="539"/>
                  </a:lnTo>
                  <a:lnTo>
                    <a:pt x="74" y="252"/>
                  </a:lnTo>
                  <a:close/>
                  <a:moveTo>
                    <a:pt x="469" y="633"/>
                  </a:moveTo>
                  <a:lnTo>
                    <a:pt x="260" y="11"/>
                  </a:lnTo>
                  <a:lnTo>
                    <a:pt x="259" y="7"/>
                  </a:lnTo>
                  <a:lnTo>
                    <a:pt x="257" y="5"/>
                  </a:lnTo>
                  <a:lnTo>
                    <a:pt x="255" y="3"/>
                  </a:lnTo>
                  <a:lnTo>
                    <a:pt x="252" y="2"/>
                  </a:lnTo>
                  <a:lnTo>
                    <a:pt x="249" y="1"/>
                  </a:lnTo>
                  <a:lnTo>
                    <a:pt x="247" y="0"/>
                  </a:lnTo>
                  <a:lnTo>
                    <a:pt x="244" y="0"/>
                  </a:lnTo>
                  <a:lnTo>
                    <a:pt x="241" y="1"/>
                  </a:lnTo>
                  <a:lnTo>
                    <a:pt x="150" y="33"/>
                  </a:lnTo>
                  <a:lnTo>
                    <a:pt x="147" y="34"/>
                  </a:lnTo>
                  <a:lnTo>
                    <a:pt x="144" y="36"/>
                  </a:lnTo>
                  <a:lnTo>
                    <a:pt x="143" y="38"/>
                  </a:lnTo>
                  <a:lnTo>
                    <a:pt x="141" y="41"/>
                  </a:lnTo>
                  <a:lnTo>
                    <a:pt x="140" y="44"/>
                  </a:lnTo>
                  <a:lnTo>
                    <a:pt x="140" y="46"/>
                  </a:lnTo>
                  <a:lnTo>
                    <a:pt x="140" y="49"/>
                  </a:lnTo>
                  <a:lnTo>
                    <a:pt x="140" y="52"/>
                  </a:lnTo>
                  <a:lnTo>
                    <a:pt x="180" y="170"/>
                  </a:lnTo>
                  <a:lnTo>
                    <a:pt x="15" y="170"/>
                  </a:lnTo>
                  <a:lnTo>
                    <a:pt x="12" y="171"/>
                  </a:lnTo>
                  <a:lnTo>
                    <a:pt x="9" y="171"/>
                  </a:lnTo>
                  <a:lnTo>
                    <a:pt x="7" y="174"/>
                  </a:lnTo>
                  <a:lnTo>
                    <a:pt x="5" y="175"/>
                  </a:lnTo>
                  <a:lnTo>
                    <a:pt x="3" y="177"/>
                  </a:lnTo>
                  <a:lnTo>
                    <a:pt x="2" y="180"/>
                  </a:lnTo>
                  <a:lnTo>
                    <a:pt x="0" y="183"/>
                  </a:lnTo>
                  <a:lnTo>
                    <a:pt x="0" y="185"/>
                  </a:lnTo>
                  <a:lnTo>
                    <a:pt x="0" y="667"/>
                  </a:lnTo>
                  <a:lnTo>
                    <a:pt x="0" y="670"/>
                  </a:lnTo>
                  <a:lnTo>
                    <a:pt x="2" y="673"/>
                  </a:lnTo>
                  <a:lnTo>
                    <a:pt x="3" y="676"/>
                  </a:lnTo>
                  <a:lnTo>
                    <a:pt x="5" y="678"/>
                  </a:lnTo>
                  <a:lnTo>
                    <a:pt x="7" y="680"/>
                  </a:lnTo>
                  <a:lnTo>
                    <a:pt x="9" y="681"/>
                  </a:lnTo>
                  <a:lnTo>
                    <a:pt x="12" y="682"/>
                  </a:lnTo>
                  <a:lnTo>
                    <a:pt x="15" y="682"/>
                  </a:lnTo>
                  <a:lnTo>
                    <a:pt x="196" y="682"/>
                  </a:lnTo>
                  <a:lnTo>
                    <a:pt x="199" y="682"/>
                  </a:lnTo>
                  <a:lnTo>
                    <a:pt x="202" y="681"/>
                  </a:lnTo>
                  <a:lnTo>
                    <a:pt x="204" y="680"/>
                  </a:lnTo>
                  <a:lnTo>
                    <a:pt x="206" y="678"/>
                  </a:lnTo>
                  <a:lnTo>
                    <a:pt x="209" y="676"/>
                  </a:lnTo>
                  <a:lnTo>
                    <a:pt x="210" y="673"/>
                  </a:lnTo>
                  <a:lnTo>
                    <a:pt x="211" y="670"/>
                  </a:lnTo>
                  <a:lnTo>
                    <a:pt x="211" y="667"/>
                  </a:lnTo>
                  <a:lnTo>
                    <a:pt x="211" y="263"/>
                  </a:lnTo>
                  <a:lnTo>
                    <a:pt x="349" y="675"/>
                  </a:lnTo>
                  <a:lnTo>
                    <a:pt x="350" y="677"/>
                  </a:lnTo>
                  <a:lnTo>
                    <a:pt x="352" y="679"/>
                  </a:lnTo>
                  <a:lnTo>
                    <a:pt x="354" y="681"/>
                  </a:lnTo>
                  <a:lnTo>
                    <a:pt x="357" y="683"/>
                  </a:lnTo>
                  <a:lnTo>
                    <a:pt x="360" y="684"/>
                  </a:lnTo>
                  <a:lnTo>
                    <a:pt x="363" y="684"/>
                  </a:lnTo>
                  <a:lnTo>
                    <a:pt x="366" y="684"/>
                  </a:lnTo>
                  <a:lnTo>
                    <a:pt x="368" y="683"/>
                  </a:lnTo>
                  <a:lnTo>
                    <a:pt x="459" y="651"/>
                  </a:lnTo>
                  <a:lnTo>
                    <a:pt x="463" y="650"/>
                  </a:lnTo>
                  <a:lnTo>
                    <a:pt x="465" y="649"/>
                  </a:lnTo>
                  <a:lnTo>
                    <a:pt x="467" y="647"/>
                  </a:lnTo>
                  <a:lnTo>
                    <a:pt x="468" y="643"/>
                  </a:lnTo>
                  <a:lnTo>
                    <a:pt x="469" y="641"/>
                  </a:lnTo>
                  <a:lnTo>
                    <a:pt x="469" y="638"/>
                  </a:lnTo>
                  <a:lnTo>
                    <a:pt x="469" y="635"/>
                  </a:lnTo>
                  <a:lnTo>
                    <a:pt x="469" y="633"/>
                  </a:lnTo>
                  <a:lnTo>
                    <a:pt x="469" y="6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644"/>
            <p:cNvSpPr>
              <a:spLocks noEditPoints="1"/>
            </p:cNvSpPr>
            <p:nvPr/>
          </p:nvSpPr>
          <p:spPr bwMode="auto">
            <a:xfrm>
              <a:off x="5465763" y="846138"/>
              <a:ext cx="52388" cy="214313"/>
            </a:xfrm>
            <a:custGeom>
              <a:avLst/>
              <a:gdLst>
                <a:gd name="T0" fmla="*/ 81 w 165"/>
                <a:gd name="T1" fmla="*/ 563 h 677"/>
                <a:gd name="T2" fmla="*/ 79 w 165"/>
                <a:gd name="T3" fmla="*/ 569 h 677"/>
                <a:gd name="T4" fmla="*/ 75 w 165"/>
                <a:gd name="T5" fmla="*/ 572 h 677"/>
                <a:gd name="T6" fmla="*/ 70 w 165"/>
                <a:gd name="T7" fmla="*/ 575 h 677"/>
                <a:gd name="T8" fmla="*/ 64 w 165"/>
                <a:gd name="T9" fmla="*/ 575 h 677"/>
                <a:gd name="T10" fmla="*/ 59 w 165"/>
                <a:gd name="T11" fmla="*/ 572 h 677"/>
                <a:gd name="T12" fmla="*/ 55 w 165"/>
                <a:gd name="T13" fmla="*/ 569 h 677"/>
                <a:gd name="T14" fmla="*/ 53 w 165"/>
                <a:gd name="T15" fmla="*/ 563 h 677"/>
                <a:gd name="T16" fmla="*/ 51 w 165"/>
                <a:gd name="T17" fmla="*/ 116 h 677"/>
                <a:gd name="T18" fmla="*/ 54 w 165"/>
                <a:gd name="T19" fmla="*/ 111 h 677"/>
                <a:gd name="T20" fmla="*/ 57 w 165"/>
                <a:gd name="T21" fmla="*/ 106 h 677"/>
                <a:gd name="T22" fmla="*/ 61 w 165"/>
                <a:gd name="T23" fmla="*/ 103 h 677"/>
                <a:gd name="T24" fmla="*/ 66 w 165"/>
                <a:gd name="T25" fmla="*/ 102 h 677"/>
                <a:gd name="T26" fmla="*/ 73 w 165"/>
                <a:gd name="T27" fmla="*/ 103 h 677"/>
                <a:gd name="T28" fmla="*/ 77 w 165"/>
                <a:gd name="T29" fmla="*/ 106 h 677"/>
                <a:gd name="T30" fmla="*/ 80 w 165"/>
                <a:gd name="T31" fmla="*/ 111 h 677"/>
                <a:gd name="T32" fmla="*/ 83 w 165"/>
                <a:gd name="T33" fmla="*/ 117 h 677"/>
                <a:gd name="T34" fmla="*/ 150 w 165"/>
                <a:gd name="T35" fmla="*/ 0 h 677"/>
                <a:gd name="T36" fmla="*/ 12 w 165"/>
                <a:gd name="T37" fmla="*/ 0 h 677"/>
                <a:gd name="T38" fmla="*/ 6 w 165"/>
                <a:gd name="T39" fmla="*/ 2 h 677"/>
                <a:gd name="T40" fmla="*/ 2 w 165"/>
                <a:gd name="T41" fmla="*/ 7 h 677"/>
                <a:gd name="T42" fmla="*/ 0 w 165"/>
                <a:gd name="T43" fmla="*/ 12 h 677"/>
                <a:gd name="T44" fmla="*/ 0 w 165"/>
                <a:gd name="T45" fmla="*/ 662 h 677"/>
                <a:gd name="T46" fmla="*/ 1 w 165"/>
                <a:gd name="T47" fmla="*/ 668 h 677"/>
                <a:gd name="T48" fmla="*/ 4 w 165"/>
                <a:gd name="T49" fmla="*/ 673 h 677"/>
                <a:gd name="T50" fmla="*/ 9 w 165"/>
                <a:gd name="T51" fmla="*/ 676 h 677"/>
                <a:gd name="T52" fmla="*/ 15 w 165"/>
                <a:gd name="T53" fmla="*/ 677 h 677"/>
                <a:gd name="T54" fmla="*/ 153 w 165"/>
                <a:gd name="T55" fmla="*/ 677 h 677"/>
                <a:gd name="T56" fmla="*/ 159 w 165"/>
                <a:gd name="T57" fmla="*/ 675 h 677"/>
                <a:gd name="T58" fmla="*/ 163 w 165"/>
                <a:gd name="T59" fmla="*/ 671 h 677"/>
                <a:gd name="T60" fmla="*/ 165 w 165"/>
                <a:gd name="T61" fmla="*/ 665 h 677"/>
                <a:gd name="T62" fmla="*/ 165 w 165"/>
                <a:gd name="T63" fmla="*/ 15 h 677"/>
                <a:gd name="T64" fmla="*/ 164 w 165"/>
                <a:gd name="T65" fmla="*/ 9 h 677"/>
                <a:gd name="T66" fmla="*/ 161 w 165"/>
                <a:gd name="T67" fmla="*/ 5 h 677"/>
                <a:gd name="T68" fmla="*/ 157 w 165"/>
                <a:gd name="T69" fmla="*/ 1 h 677"/>
                <a:gd name="T70" fmla="*/ 150 w 165"/>
                <a:gd name="T71"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5" h="677">
                  <a:moveTo>
                    <a:pt x="83" y="560"/>
                  </a:moveTo>
                  <a:lnTo>
                    <a:pt x="81" y="563"/>
                  </a:lnTo>
                  <a:lnTo>
                    <a:pt x="80" y="565"/>
                  </a:lnTo>
                  <a:lnTo>
                    <a:pt x="79" y="569"/>
                  </a:lnTo>
                  <a:lnTo>
                    <a:pt x="77" y="571"/>
                  </a:lnTo>
                  <a:lnTo>
                    <a:pt x="75" y="572"/>
                  </a:lnTo>
                  <a:lnTo>
                    <a:pt x="73" y="574"/>
                  </a:lnTo>
                  <a:lnTo>
                    <a:pt x="70" y="575"/>
                  </a:lnTo>
                  <a:lnTo>
                    <a:pt x="66" y="575"/>
                  </a:lnTo>
                  <a:lnTo>
                    <a:pt x="64" y="575"/>
                  </a:lnTo>
                  <a:lnTo>
                    <a:pt x="61" y="574"/>
                  </a:lnTo>
                  <a:lnTo>
                    <a:pt x="59" y="572"/>
                  </a:lnTo>
                  <a:lnTo>
                    <a:pt x="57" y="571"/>
                  </a:lnTo>
                  <a:lnTo>
                    <a:pt x="55" y="569"/>
                  </a:lnTo>
                  <a:lnTo>
                    <a:pt x="54" y="565"/>
                  </a:lnTo>
                  <a:lnTo>
                    <a:pt x="53" y="563"/>
                  </a:lnTo>
                  <a:lnTo>
                    <a:pt x="51" y="560"/>
                  </a:lnTo>
                  <a:lnTo>
                    <a:pt x="51" y="116"/>
                  </a:lnTo>
                  <a:lnTo>
                    <a:pt x="53" y="114"/>
                  </a:lnTo>
                  <a:lnTo>
                    <a:pt x="54" y="111"/>
                  </a:lnTo>
                  <a:lnTo>
                    <a:pt x="55" y="109"/>
                  </a:lnTo>
                  <a:lnTo>
                    <a:pt x="57" y="106"/>
                  </a:lnTo>
                  <a:lnTo>
                    <a:pt x="59" y="104"/>
                  </a:lnTo>
                  <a:lnTo>
                    <a:pt x="61" y="103"/>
                  </a:lnTo>
                  <a:lnTo>
                    <a:pt x="64" y="102"/>
                  </a:lnTo>
                  <a:lnTo>
                    <a:pt x="66" y="102"/>
                  </a:lnTo>
                  <a:lnTo>
                    <a:pt x="70" y="102"/>
                  </a:lnTo>
                  <a:lnTo>
                    <a:pt x="73" y="103"/>
                  </a:lnTo>
                  <a:lnTo>
                    <a:pt x="75" y="104"/>
                  </a:lnTo>
                  <a:lnTo>
                    <a:pt x="77" y="106"/>
                  </a:lnTo>
                  <a:lnTo>
                    <a:pt x="79" y="109"/>
                  </a:lnTo>
                  <a:lnTo>
                    <a:pt x="80" y="111"/>
                  </a:lnTo>
                  <a:lnTo>
                    <a:pt x="81" y="114"/>
                  </a:lnTo>
                  <a:lnTo>
                    <a:pt x="83" y="117"/>
                  </a:lnTo>
                  <a:lnTo>
                    <a:pt x="83" y="560"/>
                  </a:lnTo>
                  <a:close/>
                  <a:moveTo>
                    <a:pt x="150" y="0"/>
                  </a:moveTo>
                  <a:lnTo>
                    <a:pt x="15" y="0"/>
                  </a:lnTo>
                  <a:lnTo>
                    <a:pt x="12" y="0"/>
                  </a:lnTo>
                  <a:lnTo>
                    <a:pt x="9" y="1"/>
                  </a:lnTo>
                  <a:lnTo>
                    <a:pt x="6" y="2"/>
                  </a:lnTo>
                  <a:lnTo>
                    <a:pt x="4" y="5"/>
                  </a:lnTo>
                  <a:lnTo>
                    <a:pt x="2" y="7"/>
                  </a:lnTo>
                  <a:lnTo>
                    <a:pt x="1" y="9"/>
                  </a:lnTo>
                  <a:lnTo>
                    <a:pt x="0" y="12"/>
                  </a:lnTo>
                  <a:lnTo>
                    <a:pt x="0" y="15"/>
                  </a:lnTo>
                  <a:lnTo>
                    <a:pt x="0" y="662"/>
                  </a:lnTo>
                  <a:lnTo>
                    <a:pt x="0" y="665"/>
                  </a:lnTo>
                  <a:lnTo>
                    <a:pt x="1" y="668"/>
                  </a:lnTo>
                  <a:lnTo>
                    <a:pt x="2" y="671"/>
                  </a:lnTo>
                  <a:lnTo>
                    <a:pt x="4" y="673"/>
                  </a:lnTo>
                  <a:lnTo>
                    <a:pt x="6" y="675"/>
                  </a:lnTo>
                  <a:lnTo>
                    <a:pt x="9" y="676"/>
                  </a:lnTo>
                  <a:lnTo>
                    <a:pt x="12" y="677"/>
                  </a:lnTo>
                  <a:lnTo>
                    <a:pt x="15" y="677"/>
                  </a:lnTo>
                  <a:lnTo>
                    <a:pt x="150" y="677"/>
                  </a:lnTo>
                  <a:lnTo>
                    <a:pt x="153" y="677"/>
                  </a:lnTo>
                  <a:lnTo>
                    <a:pt x="157" y="676"/>
                  </a:lnTo>
                  <a:lnTo>
                    <a:pt x="159" y="675"/>
                  </a:lnTo>
                  <a:lnTo>
                    <a:pt x="161" y="673"/>
                  </a:lnTo>
                  <a:lnTo>
                    <a:pt x="163" y="671"/>
                  </a:lnTo>
                  <a:lnTo>
                    <a:pt x="164" y="668"/>
                  </a:lnTo>
                  <a:lnTo>
                    <a:pt x="165" y="665"/>
                  </a:lnTo>
                  <a:lnTo>
                    <a:pt x="165" y="662"/>
                  </a:lnTo>
                  <a:lnTo>
                    <a:pt x="165" y="15"/>
                  </a:lnTo>
                  <a:lnTo>
                    <a:pt x="165" y="12"/>
                  </a:lnTo>
                  <a:lnTo>
                    <a:pt x="164" y="9"/>
                  </a:lnTo>
                  <a:lnTo>
                    <a:pt x="163" y="7"/>
                  </a:lnTo>
                  <a:lnTo>
                    <a:pt x="161" y="5"/>
                  </a:lnTo>
                  <a:lnTo>
                    <a:pt x="159" y="2"/>
                  </a:lnTo>
                  <a:lnTo>
                    <a:pt x="157" y="1"/>
                  </a:lnTo>
                  <a:lnTo>
                    <a:pt x="153" y="0"/>
                  </a:lnTo>
                  <a:lnTo>
                    <a:pt x="150" y="0"/>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6" name="Rettangolo 95">
            <a:extLst>
              <a:ext uri="{FF2B5EF4-FFF2-40B4-BE49-F238E27FC236}">
                <a16:creationId xmlns:a16="http://schemas.microsoft.com/office/drawing/2014/main" id="{2569EDC4-4551-45BF-9C50-11905FAD082F}"/>
              </a:ext>
            </a:extLst>
          </p:cNvPr>
          <p:cNvSpPr/>
          <p:nvPr/>
        </p:nvSpPr>
        <p:spPr>
          <a:xfrm>
            <a:off x="4190292" y="2077866"/>
            <a:ext cx="1772653" cy="215444"/>
          </a:xfrm>
          <a:prstGeom prst="rect">
            <a:avLst/>
          </a:prstGeom>
        </p:spPr>
        <p:txBody>
          <a:bodyPr wrap="square">
            <a:spAutoFit/>
          </a:bodyPr>
          <a:lstStyle/>
          <a:p>
            <a:pPr algn="ctr"/>
            <a:r>
              <a:rPr lang="it-IT" sz="1200" baseline="-25000" dirty="0">
                <a:effectLst>
                  <a:outerShdw blurRad="38100" dist="38100" dir="2700000" algn="tl">
                    <a:srgbClr val="000000">
                      <a:alpha val="43137"/>
                    </a:srgbClr>
                  </a:outerShdw>
                </a:effectLst>
              </a:rPr>
              <a:t> </a:t>
            </a:r>
          </a:p>
        </p:txBody>
      </p:sp>
      <p:grpSp>
        <p:nvGrpSpPr>
          <p:cNvPr id="2" name="Gruppo 1">
            <a:extLst>
              <a:ext uri="{FF2B5EF4-FFF2-40B4-BE49-F238E27FC236}">
                <a16:creationId xmlns:a16="http://schemas.microsoft.com/office/drawing/2014/main" id="{5A940E99-E0C4-4EB3-B512-33B030655409}"/>
              </a:ext>
            </a:extLst>
          </p:cNvPr>
          <p:cNvGrpSpPr/>
          <p:nvPr/>
        </p:nvGrpSpPr>
        <p:grpSpPr>
          <a:xfrm>
            <a:off x="2772250" y="3136334"/>
            <a:ext cx="8009003" cy="3488175"/>
            <a:chOff x="3895196" y="361749"/>
            <a:chExt cx="8009003" cy="3488175"/>
          </a:xfrm>
        </p:grpSpPr>
        <p:sp>
          <p:nvSpPr>
            <p:cNvPr id="100" name="Rettangolo con angoli arrotondati 99">
              <a:extLst>
                <a:ext uri="{FF2B5EF4-FFF2-40B4-BE49-F238E27FC236}">
                  <a16:creationId xmlns:a16="http://schemas.microsoft.com/office/drawing/2014/main" id="{E2D04F36-F85C-4870-8EE0-307042432F99}"/>
                </a:ext>
              </a:extLst>
            </p:cNvPr>
            <p:cNvSpPr/>
            <p:nvPr/>
          </p:nvSpPr>
          <p:spPr>
            <a:xfrm>
              <a:off x="3895196" y="2044629"/>
              <a:ext cx="1172993" cy="52322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dirty="0"/>
            </a:p>
          </p:txBody>
        </p:sp>
        <p:sp>
          <p:nvSpPr>
            <p:cNvPr id="97" name="Rettangolo 96">
              <a:extLst>
                <a:ext uri="{FF2B5EF4-FFF2-40B4-BE49-F238E27FC236}">
                  <a16:creationId xmlns:a16="http://schemas.microsoft.com/office/drawing/2014/main" id="{B172BA14-D6A1-4610-A86B-70BDAEB4EB7E}"/>
                </a:ext>
              </a:extLst>
            </p:cNvPr>
            <p:cNvSpPr/>
            <p:nvPr/>
          </p:nvSpPr>
          <p:spPr>
            <a:xfrm>
              <a:off x="3895196" y="2044629"/>
              <a:ext cx="1172994" cy="523220"/>
            </a:xfrm>
            <a:prstGeom prst="rect">
              <a:avLst/>
            </a:prstGeom>
          </p:spPr>
          <p:txBody>
            <a:bodyPr wrap="square">
              <a:spAutoFit/>
            </a:bodyPr>
            <a:lstStyle/>
            <a:p>
              <a:pPr algn="ctr"/>
              <a:r>
                <a:rPr lang="it-IT" sz="1400" dirty="0">
                  <a:effectLst>
                    <a:outerShdw blurRad="38100" dist="38100" dir="2700000" algn="tl">
                      <a:srgbClr val="000000">
                        <a:alpha val="43137"/>
                      </a:srgbClr>
                    </a:outerShdw>
                  </a:effectLst>
                </a:rPr>
                <a:t>Temperature</a:t>
              </a:r>
            </a:p>
            <a:p>
              <a:pPr algn="ctr"/>
              <a:r>
                <a:rPr lang="it-IT" sz="1400" dirty="0" err="1">
                  <a:effectLst>
                    <a:outerShdw blurRad="38100" dist="38100" dir="2700000" algn="tl">
                      <a:srgbClr val="000000">
                        <a:alpha val="43137"/>
                      </a:srgbClr>
                    </a:outerShdw>
                  </a:effectLst>
                </a:rPr>
                <a:t>Sensors</a:t>
              </a:r>
              <a:endParaRPr lang="it-IT" sz="1400" baseline="-25000" dirty="0">
                <a:effectLst>
                  <a:outerShdw blurRad="38100" dist="38100" dir="2700000" algn="tl">
                    <a:srgbClr val="000000">
                      <a:alpha val="43137"/>
                    </a:srgbClr>
                  </a:outerShdw>
                </a:effectLst>
              </a:endParaRPr>
            </a:p>
          </p:txBody>
        </p:sp>
        <p:sp>
          <p:nvSpPr>
            <p:cNvPr id="82" name="Rettangolo con due angoli in diagonale arrotondati 81">
              <a:extLst>
                <a:ext uri="{FF2B5EF4-FFF2-40B4-BE49-F238E27FC236}">
                  <a16:creationId xmlns:a16="http://schemas.microsoft.com/office/drawing/2014/main" id="{C74EFC25-E156-4EC7-9A27-6B00F7266907}"/>
                </a:ext>
              </a:extLst>
            </p:cNvPr>
            <p:cNvSpPr/>
            <p:nvPr/>
          </p:nvSpPr>
          <p:spPr>
            <a:xfrm>
              <a:off x="5827140" y="1427568"/>
              <a:ext cx="3697705" cy="465221"/>
            </a:xfrm>
            <a:prstGeom prst="round2Diag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it-IT" sz="2000" dirty="0">
                  <a:effectLst>
                    <a:outerShdw blurRad="38100" dist="38100" dir="2700000" algn="tl">
                      <a:srgbClr val="000000">
                        <a:alpha val="43137"/>
                      </a:srgbClr>
                    </a:outerShdw>
                  </a:effectLst>
                </a:rPr>
                <a:t>Power </a:t>
              </a:r>
              <a:r>
                <a:rPr lang="it-IT" sz="2000" dirty="0" err="1">
                  <a:effectLst>
                    <a:outerShdw blurRad="38100" dist="38100" dir="2700000" algn="tl">
                      <a:srgbClr val="000000">
                        <a:alpha val="43137"/>
                      </a:srgbClr>
                    </a:outerShdw>
                  </a:effectLst>
                </a:rPr>
                <a:t>Dispatching</a:t>
              </a:r>
              <a:r>
                <a:rPr lang="it-IT" sz="2000" dirty="0">
                  <a:effectLst>
                    <a:outerShdw blurRad="38100" dist="38100" dir="2700000" algn="tl">
                      <a:srgbClr val="000000">
                        <a:alpha val="43137"/>
                      </a:srgbClr>
                    </a:outerShdw>
                  </a:effectLst>
                </a:rPr>
                <a:t> Layer</a:t>
              </a:r>
            </a:p>
          </p:txBody>
        </p:sp>
        <p:sp>
          <p:nvSpPr>
            <p:cNvPr id="85" name="Freccia in giù 84">
              <a:extLst>
                <a:ext uri="{FF2B5EF4-FFF2-40B4-BE49-F238E27FC236}">
                  <a16:creationId xmlns:a16="http://schemas.microsoft.com/office/drawing/2014/main" id="{5F699857-B40F-4F4E-9271-3A7F2D0C190A}"/>
                </a:ext>
              </a:extLst>
            </p:cNvPr>
            <p:cNvSpPr/>
            <p:nvPr/>
          </p:nvSpPr>
          <p:spPr>
            <a:xfrm>
              <a:off x="7503539" y="1972999"/>
              <a:ext cx="344905" cy="625642"/>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p>
          </p:txBody>
        </p:sp>
        <p:sp>
          <p:nvSpPr>
            <p:cNvPr id="86" name="Rettangolo con due angoli in diagonale arrotondati 85">
              <a:extLst>
                <a:ext uri="{FF2B5EF4-FFF2-40B4-BE49-F238E27FC236}">
                  <a16:creationId xmlns:a16="http://schemas.microsoft.com/office/drawing/2014/main" id="{D5A65609-6E11-4C29-BD0D-4F26B28A47A8}"/>
                </a:ext>
              </a:extLst>
            </p:cNvPr>
            <p:cNvSpPr/>
            <p:nvPr/>
          </p:nvSpPr>
          <p:spPr>
            <a:xfrm>
              <a:off x="5811098" y="2678851"/>
              <a:ext cx="3697705" cy="465221"/>
            </a:xfrm>
            <a:prstGeom prst="round2Diag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2000" dirty="0">
                  <a:effectLst>
                    <a:outerShdw blurRad="38100" dist="38100" dir="2700000" algn="tl">
                      <a:srgbClr val="000000">
                        <a:alpha val="43137"/>
                      </a:srgbClr>
                    </a:outerShdw>
                  </a:effectLst>
                </a:rPr>
                <a:t>Thermal Control</a:t>
              </a:r>
            </a:p>
          </p:txBody>
        </p:sp>
        <p:sp>
          <p:nvSpPr>
            <p:cNvPr id="87" name="Rettangolo 86">
              <a:extLst>
                <a:ext uri="{FF2B5EF4-FFF2-40B4-BE49-F238E27FC236}">
                  <a16:creationId xmlns:a16="http://schemas.microsoft.com/office/drawing/2014/main" id="{E5961905-B878-4565-B353-2E416A9D7E92}"/>
                </a:ext>
              </a:extLst>
            </p:cNvPr>
            <p:cNvSpPr/>
            <p:nvPr/>
          </p:nvSpPr>
          <p:spPr>
            <a:xfrm>
              <a:off x="7492615" y="2042942"/>
              <a:ext cx="1772653" cy="307777"/>
            </a:xfrm>
            <a:prstGeom prst="rect">
              <a:avLst/>
            </a:prstGeom>
          </p:spPr>
          <p:txBody>
            <a:bodyPr wrap="square">
              <a:spAutoFit/>
            </a:bodyPr>
            <a:lstStyle/>
            <a:p>
              <a:pPr algn="ctr"/>
              <a:r>
                <a:rPr lang="it-IT" sz="1400" dirty="0"/>
                <a:t>P</a:t>
              </a:r>
              <a:r>
                <a:rPr lang="it-IT" sz="1400" baseline="-25000" dirty="0"/>
                <a:t>T </a:t>
              </a:r>
              <a:r>
                <a:rPr lang="it-IT" sz="1400" dirty="0"/>
                <a:t>[P</a:t>
              </a:r>
              <a:r>
                <a:rPr lang="it-IT" sz="1400" baseline="-25000" dirty="0"/>
                <a:t>1</a:t>
              </a:r>
              <a:r>
                <a:rPr lang="it-IT" sz="1400" dirty="0"/>
                <a:t>, …, </a:t>
              </a:r>
              <a:r>
                <a:rPr lang="it-IT" sz="1400" dirty="0" err="1"/>
                <a:t>P</a:t>
              </a:r>
              <a:r>
                <a:rPr lang="it-IT" sz="1400" baseline="-25000" dirty="0" err="1"/>
                <a:t>n</a:t>
              </a:r>
              <a:r>
                <a:rPr lang="it-IT" sz="1400" dirty="0"/>
                <a:t>]</a:t>
              </a:r>
            </a:p>
          </p:txBody>
        </p:sp>
        <p:sp>
          <p:nvSpPr>
            <p:cNvPr id="89" name="Rettangolo 88">
              <a:extLst>
                <a:ext uri="{FF2B5EF4-FFF2-40B4-BE49-F238E27FC236}">
                  <a16:creationId xmlns:a16="http://schemas.microsoft.com/office/drawing/2014/main" id="{9DA78933-CEE5-40B8-B885-E7CED8697B6F}"/>
                </a:ext>
              </a:extLst>
            </p:cNvPr>
            <p:cNvSpPr/>
            <p:nvPr/>
          </p:nvSpPr>
          <p:spPr>
            <a:xfrm>
              <a:off x="7652590" y="3306270"/>
              <a:ext cx="1772653" cy="523220"/>
            </a:xfrm>
            <a:prstGeom prst="rect">
              <a:avLst/>
            </a:prstGeom>
          </p:spPr>
          <p:txBody>
            <a:bodyPr wrap="square">
              <a:spAutoFit/>
            </a:bodyPr>
            <a:lstStyle/>
            <a:p>
              <a:pPr algn="ctr"/>
              <a:r>
                <a:rPr lang="it-IT" sz="1400" dirty="0"/>
                <a:t>F [F</a:t>
              </a:r>
              <a:r>
                <a:rPr lang="it-IT" sz="1400" baseline="-25000" dirty="0"/>
                <a:t>1</a:t>
              </a:r>
              <a:r>
                <a:rPr lang="it-IT" sz="1400" dirty="0"/>
                <a:t>, …, F</a:t>
              </a:r>
              <a:r>
                <a:rPr lang="it-IT" sz="1400" baseline="-25000" dirty="0"/>
                <a:t>n</a:t>
              </a:r>
              <a:r>
                <a:rPr lang="it-IT" sz="1400" dirty="0"/>
                <a:t>]  </a:t>
              </a:r>
            </a:p>
            <a:p>
              <a:pPr algn="ctr"/>
              <a:r>
                <a:rPr lang="it-IT" sz="1400" dirty="0" err="1"/>
                <a:t>V</a:t>
              </a:r>
              <a:r>
                <a:rPr lang="it-IT" sz="1400" baseline="-25000" dirty="0" err="1"/>
                <a:t>dd</a:t>
              </a:r>
              <a:r>
                <a:rPr lang="it-IT" sz="1400" baseline="-25000" dirty="0"/>
                <a:t> </a:t>
              </a:r>
              <a:r>
                <a:rPr lang="it-IT" sz="1400" dirty="0"/>
                <a:t>[V</a:t>
              </a:r>
              <a:r>
                <a:rPr lang="it-IT" sz="1400" baseline="-25000" dirty="0"/>
                <a:t>dd1</a:t>
              </a:r>
              <a:r>
                <a:rPr lang="it-IT" sz="1400" dirty="0"/>
                <a:t>, …, </a:t>
              </a:r>
              <a:r>
                <a:rPr lang="it-IT" sz="1400" dirty="0" err="1"/>
                <a:t>V</a:t>
              </a:r>
              <a:r>
                <a:rPr lang="it-IT" sz="1400" baseline="-25000" dirty="0" err="1"/>
                <a:t>ddn</a:t>
              </a:r>
              <a:r>
                <a:rPr lang="it-IT" sz="1400" dirty="0"/>
                <a:t>]</a:t>
              </a:r>
            </a:p>
          </p:txBody>
        </p:sp>
        <p:sp>
          <p:nvSpPr>
            <p:cNvPr id="90" name="Freccia in giù 89">
              <a:extLst>
                <a:ext uri="{FF2B5EF4-FFF2-40B4-BE49-F238E27FC236}">
                  <a16:creationId xmlns:a16="http://schemas.microsoft.com/office/drawing/2014/main" id="{EECE90DE-99A9-4823-8F65-7C2DB6E96BF1}"/>
                </a:ext>
              </a:extLst>
            </p:cNvPr>
            <p:cNvSpPr/>
            <p:nvPr/>
          </p:nvSpPr>
          <p:spPr>
            <a:xfrm>
              <a:off x="6438174" y="733149"/>
              <a:ext cx="344905" cy="625642"/>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p>
          </p:txBody>
        </p:sp>
        <p:cxnSp>
          <p:nvCxnSpPr>
            <p:cNvPr id="99" name="Connettore a gomito 98">
              <a:extLst>
                <a:ext uri="{FF2B5EF4-FFF2-40B4-BE49-F238E27FC236}">
                  <a16:creationId xmlns:a16="http://schemas.microsoft.com/office/drawing/2014/main" id="{6F36817C-C021-44DF-BB8D-332DA67E3D69}"/>
                </a:ext>
              </a:extLst>
            </p:cNvPr>
            <p:cNvCxnSpPr>
              <a:cxnSpLocks/>
              <a:stCxn id="97" idx="3"/>
              <a:endCxn id="86" idx="2"/>
            </p:cNvCxnSpPr>
            <p:nvPr/>
          </p:nvCxnSpPr>
          <p:spPr>
            <a:xfrm>
              <a:off x="5068190" y="2306239"/>
              <a:ext cx="742908" cy="605223"/>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01" name="Rettangolo con due angoli in diagonale arrotondati 100">
              <a:extLst>
                <a:ext uri="{FF2B5EF4-FFF2-40B4-BE49-F238E27FC236}">
                  <a16:creationId xmlns:a16="http://schemas.microsoft.com/office/drawing/2014/main" id="{7D10B931-FD5D-4835-853B-F46E8F33595B}"/>
                </a:ext>
              </a:extLst>
            </p:cNvPr>
            <p:cNvSpPr/>
            <p:nvPr/>
          </p:nvSpPr>
          <p:spPr>
            <a:xfrm>
              <a:off x="9869749" y="1943335"/>
              <a:ext cx="1772653" cy="573318"/>
            </a:xfrm>
            <a:prstGeom prst="round2DiagRect">
              <a:avLst/>
            </a:prstGeom>
            <a:solidFill>
              <a:srgbClr val="AAAAAA"/>
            </a:solidFill>
            <a:ln/>
          </p:spPr>
          <p:style>
            <a:lnRef idx="0">
              <a:schemeClr val="dk1"/>
            </a:lnRef>
            <a:fillRef idx="3">
              <a:schemeClr val="dk1"/>
            </a:fillRef>
            <a:effectRef idx="3">
              <a:schemeClr val="dk1"/>
            </a:effectRef>
            <a:fontRef idx="minor">
              <a:schemeClr val="lt1"/>
            </a:fontRef>
          </p:style>
          <p:txBody>
            <a:bodyPr rtlCol="0" anchor="ctr"/>
            <a:lstStyle/>
            <a:p>
              <a:pPr algn="ctr"/>
              <a:r>
                <a:rPr lang="it-IT" sz="2000" dirty="0">
                  <a:effectLst>
                    <a:outerShdw blurRad="38100" dist="38100" dir="2700000" algn="tl">
                      <a:srgbClr val="000000">
                        <a:alpha val="43137"/>
                      </a:srgbClr>
                    </a:outerShdw>
                  </a:effectLst>
                </a:rPr>
                <a:t>Model Adaptation</a:t>
              </a:r>
            </a:p>
          </p:txBody>
        </p:sp>
        <p:cxnSp>
          <p:nvCxnSpPr>
            <p:cNvPr id="102" name="Connettore a gomito 101">
              <a:extLst>
                <a:ext uri="{FF2B5EF4-FFF2-40B4-BE49-F238E27FC236}">
                  <a16:creationId xmlns:a16="http://schemas.microsoft.com/office/drawing/2014/main" id="{13CCC81E-9A34-4173-9F71-5B55FAC1D2F1}"/>
                </a:ext>
              </a:extLst>
            </p:cNvPr>
            <p:cNvCxnSpPr>
              <a:cxnSpLocks/>
              <a:stCxn id="101" idx="3"/>
              <a:endCxn id="82" idx="0"/>
            </p:cNvCxnSpPr>
            <p:nvPr/>
          </p:nvCxnSpPr>
          <p:spPr>
            <a:xfrm rot="16200000" flipV="1">
              <a:off x="9998883" y="1186141"/>
              <a:ext cx="283156" cy="1231231"/>
            </a:xfrm>
            <a:prstGeom prst="bentConnector2">
              <a:avLst/>
            </a:prstGeom>
            <a:ln>
              <a:solidFill>
                <a:srgbClr val="01A320"/>
              </a:solidFill>
              <a:tailEnd type="triangle"/>
            </a:ln>
          </p:spPr>
          <p:style>
            <a:lnRef idx="3">
              <a:schemeClr val="dk1"/>
            </a:lnRef>
            <a:fillRef idx="0">
              <a:schemeClr val="dk1"/>
            </a:fillRef>
            <a:effectRef idx="2">
              <a:schemeClr val="dk1"/>
            </a:effectRef>
            <a:fontRef idx="minor">
              <a:schemeClr val="tx1"/>
            </a:fontRef>
          </p:style>
        </p:cxnSp>
        <p:sp>
          <p:nvSpPr>
            <p:cNvPr id="103" name="Rettangolo 102">
              <a:extLst>
                <a:ext uri="{FF2B5EF4-FFF2-40B4-BE49-F238E27FC236}">
                  <a16:creationId xmlns:a16="http://schemas.microsoft.com/office/drawing/2014/main" id="{C7DCF8F1-3269-4F7F-A940-32A70303FF9C}"/>
                </a:ext>
              </a:extLst>
            </p:cNvPr>
            <p:cNvSpPr/>
            <p:nvPr/>
          </p:nvSpPr>
          <p:spPr>
            <a:xfrm>
              <a:off x="9697377" y="1358791"/>
              <a:ext cx="1772653" cy="276999"/>
            </a:xfrm>
            <a:prstGeom prst="rect">
              <a:avLst/>
            </a:prstGeom>
          </p:spPr>
          <p:txBody>
            <a:bodyPr wrap="square">
              <a:spAutoFit/>
            </a:bodyPr>
            <a:lstStyle/>
            <a:p>
              <a:pPr algn="ctr"/>
              <a:r>
                <a:rPr lang="it-IT" baseline="-25000" dirty="0"/>
                <a:t>Power Model </a:t>
              </a:r>
              <a:r>
                <a:rPr lang="it-IT" baseline="-25000" dirty="0" err="1"/>
                <a:t>Parameters</a:t>
              </a:r>
              <a:endParaRPr lang="it-IT" baseline="-25000" dirty="0"/>
            </a:p>
          </p:txBody>
        </p:sp>
        <p:grpSp>
          <p:nvGrpSpPr>
            <p:cNvPr id="104" name="Gruppo 103">
              <a:extLst>
                <a:ext uri="{FF2B5EF4-FFF2-40B4-BE49-F238E27FC236}">
                  <a16:creationId xmlns:a16="http://schemas.microsoft.com/office/drawing/2014/main" id="{5B83CDF9-4EB9-4947-951C-B2BA7F1CDDD6}"/>
                </a:ext>
              </a:extLst>
            </p:cNvPr>
            <p:cNvGrpSpPr/>
            <p:nvPr/>
          </p:nvGrpSpPr>
          <p:grpSpPr>
            <a:xfrm>
              <a:off x="10628335" y="361749"/>
              <a:ext cx="1275864" cy="738664"/>
              <a:chOff x="8968536" y="3093671"/>
              <a:chExt cx="1275864" cy="738664"/>
            </a:xfrm>
          </p:grpSpPr>
          <p:sp>
            <p:nvSpPr>
              <p:cNvPr id="106" name="Rettangolo con angoli arrotondati 105">
                <a:extLst>
                  <a:ext uri="{FF2B5EF4-FFF2-40B4-BE49-F238E27FC236}">
                    <a16:creationId xmlns:a16="http://schemas.microsoft.com/office/drawing/2014/main" id="{3A34F7F6-9D44-42BB-B422-1C97D9448018}"/>
                  </a:ext>
                </a:extLst>
              </p:cNvPr>
              <p:cNvSpPr/>
              <p:nvPr/>
            </p:nvSpPr>
            <p:spPr>
              <a:xfrm>
                <a:off x="8968536" y="3133487"/>
                <a:ext cx="1275864" cy="698806"/>
              </a:xfrm>
              <a:prstGeom prst="roundRect">
                <a:avLst/>
              </a:prstGeom>
              <a:solidFill>
                <a:srgbClr val="007E3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dirty="0"/>
              </a:p>
            </p:txBody>
          </p:sp>
          <p:sp>
            <p:nvSpPr>
              <p:cNvPr id="105" name="Rettangolo 104">
                <a:extLst>
                  <a:ext uri="{FF2B5EF4-FFF2-40B4-BE49-F238E27FC236}">
                    <a16:creationId xmlns:a16="http://schemas.microsoft.com/office/drawing/2014/main" id="{BE72336C-7C83-4FFF-8F32-25EC78DC75A1}"/>
                  </a:ext>
                </a:extLst>
              </p:cNvPr>
              <p:cNvSpPr/>
              <p:nvPr/>
            </p:nvSpPr>
            <p:spPr>
              <a:xfrm>
                <a:off x="8968536" y="3093671"/>
                <a:ext cx="1275864" cy="738664"/>
              </a:xfrm>
              <a:prstGeom prst="rect">
                <a:avLst/>
              </a:prstGeom>
            </p:spPr>
            <p:txBody>
              <a:bodyPr wrap="square">
                <a:spAutoFit/>
              </a:bodyPr>
              <a:lstStyle/>
              <a:p>
                <a:pPr algn="ctr"/>
                <a:r>
                  <a:rPr lang="it-IT" sz="1400" dirty="0">
                    <a:effectLst>
                      <a:outerShdw blurRad="38100" dist="38100" dir="2700000" algn="tl">
                        <a:srgbClr val="000000">
                          <a:alpha val="43137"/>
                        </a:srgbClr>
                      </a:outerShdw>
                    </a:effectLst>
                  </a:rPr>
                  <a:t>Power </a:t>
                </a:r>
                <a:r>
                  <a:rPr lang="it-IT" sz="1400" dirty="0" err="1">
                    <a:effectLst>
                      <a:outerShdw blurRad="38100" dist="38100" dir="2700000" algn="tl">
                        <a:srgbClr val="000000">
                          <a:alpha val="43137"/>
                        </a:srgbClr>
                      </a:outerShdw>
                    </a:effectLst>
                  </a:rPr>
                  <a:t>Consumption</a:t>
                </a:r>
                <a:r>
                  <a:rPr lang="it-IT" sz="1400" dirty="0">
                    <a:effectLst>
                      <a:outerShdw blurRad="38100" dist="38100" dir="2700000" algn="tl">
                        <a:srgbClr val="000000">
                          <a:alpha val="43137"/>
                        </a:srgbClr>
                      </a:outerShdw>
                    </a:effectLst>
                  </a:rPr>
                  <a:t> </a:t>
                </a:r>
                <a:r>
                  <a:rPr lang="it-IT" sz="1400" dirty="0" err="1">
                    <a:effectLst>
                      <a:outerShdw blurRad="38100" dist="38100" dir="2700000" algn="tl">
                        <a:srgbClr val="000000">
                          <a:alpha val="43137"/>
                        </a:srgbClr>
                      </a:outerShdw>
                    </a:effectLst>
                  </a:rPr>
                  <a:t>Sensors</a:t>
                </a:r>
                <a:endParaRPr lang="it-IT" sz="1400" baseline="-25000" dirty="0">
                  <a:effectLst>
                    <a:outerShdw blurRad="38100" dist="38100" dir="2700000" algn="tl">
                      <a:srgbClr val="000000">
                        <a:alpha val="43137"/>
                      </a:srgbClr>
                    </a:outerShdw>
                  </a:effectLst>
                </a:endParaRPr>
              </a:p>
            </p:txBody>
          </p:sp>
        </p:grpSp>
        <p:cxnSp>
          <p:nvCxnSpPr>
            <p:cNvPr id="107" name="Connettore a gomito 106">
              <a:extLst>
                <a:ext uri="{FF2B5EF4-FFF2-40B4-BE49-F238E27FC236}">
                  <a16:creationId xmlns:a16="http://schemas.microsoft.com/office/drawing/2014/main" id="{F2F38355-DDF8-47B6-90DB-0472C91882B3}"/>
                </a:ext>
              </a:extLst>
            </p:cNvPr>
            <p:cNvCxnSpPr>
              <a:cxnSpLocks/>
              <a:stCxn id="106" idx="3"/>
              <a:endCxn id="101" idx="0"/>
            </p:cNvCxnSpPr>
            <p:nvPr/>
          </p:nvCxnSpPr>
          <p:spPr>
            <a:xfrm flipH="1">
              <a:off x="11642402" y="750968"/>
              <a:ext cx="261797" cy="1479026"/>
            </a:xfrm>
            <a:prstGeom prst="bentConnector3">
              <a:avLst>
                <a:gd name="adj1" fmla="val -87320"/>
              </a:avLst>
            </a:prstGeom>
            <a:ln>
              <a:tailEnd type="triangle"/>
            </a:ln>
          </p:spPr>
          <p:style>
            <a:lnRef idx="3">
              <a:schemeClr val="dk1"/>
            </a:lnRef>
            <a:fillRef idx="0">
              <a:schemeClr val="dk1"/>
            </a:fillRef>
            <a:effectRef idx="2">
              <a:schemeClr val="dk1"/>
            </a:effectRef>
            <a:fontRef idx="minor">
              <a:schemeClr val="tx1"/>
            </a:fontRef>
          </p:style>
        </p:cxnSp>
        <p:cxnSp>
          <p:nvCxnSpPr>
            <p:cNvPr id="108" name="Connettore a gomito 107">
              <a:extLst>
                <a:ext uri="{FF2B5EF4-FFF2-40B4-BE49-F238E27FC236}">
                  <a16:creationId xmlns:a16="http://schemas.microsoft.com/office/drawing/2014/main" id="{638B0FA7-8F9C-48FF-B5DC-2CDDBC7F4CE0}"/>
                </a:ext>
              </a:extLst>
            </p:cNvPr>
            <p:cNvCxnSpPr>
              <a:cxnSpLocks/>
              <a:stCxn id="86" idx="0"/>
              <a:endCxn id="101" idx="1"/>
            </p:cNvCxnSpPr>
            <p:nvPr/>
          </p:nvCxnSpPr>
          <p:spPr>
            <a:xfrm flipV="1">
              <a:off x="9508803" y="2516653"/>
              <a:ext cx="1247273" cy="39480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09" name="Rettangolo 108">
              <a:extLst>
                <a:ext uri="{FF2B5EF4-FFF2-40B4-BE49-F238E27FC236}">
                  <a16:creationId xmlns:a16="http://schemas.microsoft.com/office/drawing/2014/main" id="{39D001FD-F339-4328-BB51-30D5E5B6A39E}"/>
                </a:ext>
              </a:extLst>
            </p:cNvPr>
            <p:cNvSpPr/>
            <p:nvPr/>
          </p:nvSpPr>
          <p:spPr>
            <a:xfrm>
              <a:off x="9490786" y="2848909"/>
              <a:ext cx="1772653" cy="276999"/>
            </a:xfrm>
            <a:prstGeom prst="rect">
              <a:avLst/>
            </a:prstGeom>
          </p:spPr>
          <p:txBody>
            <a:bodyPr wrap="square">
              <a:spAutoFit/>
            </a:bodyPr>
            <a:lstStyle/>
            <a:p>
              <a:pPr algn="ctr"/>
              <a:r>
                <a:rPr lang="it-IT" baseline="-25000" dirty="0"/>
                <a:t>Applied Input (Power)</a:t>
              </a:r>
            </a:p>
          </p:txBody>
        </p:sp>
        <p:sp>
          <p:nvSpPr>
            <p:cNvPr id="95" name="Rettangolo 94">
              <a:extLst>
                <a:ext uri="{FF2B5EF4-FFF2-40B4-BE49-F238E27FC236}">
                  <a16:creationId xmlns:a16="http://schemas.microsoft.com/office/drawing/2014/main" id="{97F2A9D9-ACDA-468B-96B4-59FB5B6CC6FA}"/>
                </a:ext>
              </a:extLst>
            </p:cNvPr>
            <p:cNvSpPr/>
            <p:nvPr/>
          </p:nvSpPr>
          <p:spPr>
            <a:xfrm>
              <a:off x="8352133" y="428459"/>
              <a:ext cx="1989429" cy="276999"/>
            </a:xfrm>
            <a:prstGeom prst="rect">
              <a:avLst/>
            </a:prstGeom>
          </p:spPr>
          <p:txBody>
            <a:bodyPr wrap="square">
              <a:spAutoFit/>
            </a:bodyPr>
            <a:lstStyle/>
            <a:p>
              <a:pPr algn="ctr"/>
              <a:r>
                <a:rPr lang="it-IT" baseline="-25000" dirty="0"/>
                <a:t>Total Power Budget</a:t>
              </a:r>
            </a:p>
          </p:txBody>
        </p:sp>
        <p:sp>
          <p:nvSpPr>
            <p:cNvPr id="88" name="Freccia in giù 87">
              <a:extLst>
                <a:ext uri="{FF2B5EF4-FFF2-40B4-BE49-F238E27FC236}">
                  <a16:creationId xmlns:a16="http://schemas.microsoft.com/office/drawing/2014/main" id="{4D06699B-4CDA-4BF2-B7EB-62DBEF0B1178}"/>
                </a:ext>
              </a:extLst>
            </p:cNvPr>
            <p:cNvSpPr/>
            <p:nvPr/>
          </p:nvSpPr>
          <p:spPr>
            <a:xfrm>
              <a:off x="7503539" y="3224282"/>
              <a:ext cx="344905" cy="625642"/>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p>
          </p:txBody>
        </p:sp>
        <p:cxnSp>
          <p:nvCxnSpPr>
            <p:cNvPr id="98" name="Connettore a gomito 97">
              <a:extLst>
                <a:ext uri="{FF2B5EF4-FFF2-40B4-BE49-F238E27FC236}">
                  <a16:creationId xmlns:a16="http://schemas.microsoft.com/office/drawing/2014/main" id="{3A4030F3-D8B6-4B45-9816-F35E964C4B55}"/>
                </a:ext>
              </a:extLst>
            </p:cNvPr>
            <p:cNvCxnSpPr>
              <a:cxnSpLocks/>
              <a:stCxn id="97" idx="3"/>
              <a:endCxn id="82" idx="2"/>
            </p:cNvCxnSpPr>
            <p:nvPr/>
          </p:nvCxnSpPr>
          <p:spPr>
            <a:xfrm flipV="1">
              <a:off x="5068190" y="1660179"/>
              <a:ext cx="758950" cy="64606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pic>
        <p:nvPicPr>
          <p:cNvPr id="8" name="Immagine 7">
            <a:extLst>
              <a:ext uri="{FF2B5EF4-FFF2-40B4-BE49-F238E27FC236}">
                <a16:creationId xmlns:a16="http://schemas.microsoft.com/office/drawing/2014/main" id="{3A613D95-ECC6-4C63-941B-B16B18D53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81" y="3058096"/>
            <a:ext cx="312420" cy="312420"/>
          </a:xfrm>
          <a:prstGeom prst="rect">
            <a:avLst/>
          </a:prstGeom>
        </p:spPr>
      </p:pic>
      <p:pic>
        <p:nvPicPr>
          <p:cNvPr id="11" name="Immagine 10" descr="Immagine che contiene disegnando&#10;&#10;Descrizione generata automaticamente">
            <a:extLst>
              <a:ext uri="{FF2B5EF4-FFF2-40B4-BE49-F238E27FC236}">
                <a16:creationId xmlns:a16="http://schemas.microsoft.com/office/drawing/2014/main" id="{97C41FA7-8ED8-494E-9FA9-E2942FD55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29" y="1813823"/>
            <a:ext cx="299872" cy="299872"/>
          </a:xfrm>
          <a:prstGeom prst="rect">
            <a:avLst/>
          </a:prstGeom>
        </p:spPr>
      </p:pic>
      <p:cxnSp>
        <p:nvCxnSpPr>
          <p:cNvPr id="65" name="Straight Connector 7">
            <a:extLst>
              <a:ext uri="{FF2B5EF4-FFF2-40B4-BE49-F238E27FC236}">
                <a16:creationId xmlns:a16="http://schemas.microsoft.com/office/drawing/2014/main" id="{121BE470-761D-4ECC-B93F-95452649BDF6}"/>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DEF265D0-B545-4070-8DCA-538151E32994}"/>
              </a:ext>
            </a:extLst>
          </p:cNvPr>
          <p:cNvSpPr txBox="1">
            <a:spLocks/>
          </p:cNvSpPr>
          <p:nvPr/>
        </p:nvSpPr>
        <p:spPr>
          <a:xfrm>
            <a:off x="228600" y="36454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Control Solution</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lang="en-US" sz="2000" dirty="0">
                <a:solidFill>
                  <a:srgbClr val="000000">
                    <a:lumMod val="75000"/>
                    <a:lumOff val="25000"/>
                  </a:srgbClr>
                </a:solidFill>
                <a:latin typeface="Century Gothic"/>
              </a:rPr>
              <a:t>The structure</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67" name="Straight Connector 13">
            <a:extLst>
              <a:ext uri="{FF2B5EF4-FFF2-40B4-BE49-F238E27FC236}">
                <a16:creationId xmlns:a16="http://schemas.microsoft.com/office/drawing/2014/main" id="{B81222AC-638D-410D-8816-90B8EAEA4078}"/>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1" name="Rettangolo 90">
            <a:extLst>
              <a:ext uri="{FF2B5EF4-FFF2-40B4-BE49-F238E27FC236}">
                <a16:creationId xmlns:a16="http://schemas.microsoft.com/office/drawing/2014/main" id="{7800A801-8159-4384-9FD0-9D19C4FD6FFE}"/>
              </a:ext>
            </a:extLst>
          </p:cNvPr>
          <p:cNvSpPr/>
          <p:nvPr/>
        </p:nvSpPr>
        <p:spPr>
          <a:xfrm>
            <a:off x="10043977" y="6043678"/>
            <a:ext cx="1772653" cy="276999"/>
          </a:xfrm>
          <a:prstGeom prst="rect">
            <a:avLst/>
          </a:prstGeom>
        </p:spPr>
        <p:txBody>
          <a:bodyPr wrap="square">
            <a:spAutoFit/>
          </a:bodyPr>
          <a:lstStyle/>
          <a:p>
            <a:pPr algn="ctr"/>
            <a:r>
              <a:rPr lang="it-IT" baseline="-25000" dirty="0">
                <a:solidFill>
                  <a:srgbClr val="0070C0"/>
                </a:solidFill>
              </a:rPr>
              <a:t>CONTROLLER</a:t>
            </a:r>
          </a:p>
        </p:txBody>
      </p:sp>
      <p:sp>
        <p:nvSpPr>
          <p:cNvPr id="92" name="Freccia in giù 91">
            <a:extLst>
              <a:ext uri="{FF2B5EF4-FFF2-40B4-BE49-F238E27FC236}">
                <a16:creationId xmlns:a16="http://schemas.microsoft.com/office/drawing/2014/main" id="{23DD72CC-7415-4B6A-A28F-E05B2CB7741B}"/>
              </a:ext>
            </a:extLst>
          </p:cNvPr>
          <p:cNvSpPr/>
          <p:nvPr/>
        </p:nvSpPr>
        <p:spPr>
          <a:xfrm>
            <a:off x="6380593" y="3507734"/>
            <a:ext cx="344905" cy="625642"/>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it-IT"/>
          </a:p>
        </p:txBody>
      </p:sp>
      <p:sp>
        <p:nvSpPr>
          <p:cNvPr id="93" name="Rettangolo 92">
            <a:extLst>
              <a:ext uri="{FF2B5EF4-FFF2-40B4-BE49-F238E27FC236}">
                <a16:creationId xmlns:a16="http://schemas.microsoft.com/office/drawing/2014/main" id="{2CF3A091-271E-4F28-8989-4C143F52B762}"/>
              </a:ext>
            </a:extLst>
          </p:cNvPr>
          <p:cNvSpPr/>
          <p:nvPr/>
        </p:nvSpPr>
        <p:spPr>
          <a:xfrm>
            <a:off x="6055253" y="3194804"/>
            <a:ext cx="1557743" cy="276999"/>
          </a:xfrm>
          <a:prstGeom prst="rect">
            <a:avLst/>
          </a:prstGeom>
        </p:spPr>
        <p:txBody>
          <a:bodyPr wrap="square">
            <a:spAutoFit/>
          </a:bodyPr>
          <a:lstStyle/>
          <a:p>
            <a:pPr algn="ctr"/>
            <a:r>
              <a:rPr lang="it-IT" baseline="-25000" dirty="0" err="1"/>
              <a:t>Estimated</a:t>
            </a:r>
            <a:r>
              <a:rPr lang="it-IT" baseline="-25000" dirty="0"/>
              <a:t> </a:t>
            </a:r>
            <a:r>
              <a:rPr lang="it-IT" baseline="-25000" dirty="0" err="1"/>
              <a:t>Workloads</a:t>
            </a:r>
            <a:endParaRPr lang="it-IT" baseline="-25000" dirty="0"/>
          </a:p>
        </p:txBody>
      </p:sp>
      <p:sp>
        <p:nvSpPr>
          <p:cNvPr id="94" name="Rettangolo 93">
            <a:extLst>
              <a:ext uri="{FF2B5EF4-FFF2-40B4-BE49-F238E27FC236}">
                <a16:creationId xmlns:a16="http://schemas.microsoft.com/office/drawing/2014/main" id="{77CCB242-2949-4D8B-9E5F-66F27778838C}"/>
              </a:ext>
            </a:extLst>
          </p:cNvPr>
          <p:cNvSpPr/>
          <p:nvPr/>
        </p:nvSpPr>
        <p:spPr>
          <a:xfrm>
            <a:off x="4688152" y="3183178"/>
            <a:ext cx="1643357" cy="276999"/>
          </a:xfrm>
          <a:prstGeom prst="rect">
            <a:avLst/>
          </a:prstGeom>
        </p:spPr>
        <p:txBody>
          <a:bodyPr wrap="square">
            <a:spAutoFit/>
          </a:bodyPr>
          <a:lstStyle/>
          <a:p>
            <a:pPr algn="ctr"/>
            <a:r>
              <a:rPr lang="it-IT" baseline="-25000" dirty="0"/>
              <a:t>Target Frequencies</a:t>
            </a:r>
          </a:p>
        </p:txBody>
      </p:sp>
      <p:pic>
        <p:nvPicPr>
          <p:cNvPr id="4" name="Immagine 3">
            <a:extLst>
              <a:ext uri="{FF2B5EF4-FFF2-40B4-BE49-F238E27FC236}">
                <a16:creationId xmlns:a16="http://schemas.microsoft.com/office/drawing/2014/main" id="{C6DED6F2-6934-47AE-AA9F-D2A11CEEA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5243" y="4729384"/>
            <a:ext cx="5283655" cy="1913323"/>
          </a:xfrm>
          <a:prstGeom prst="rect">
            <a:avLst/>
          </a:prstGeom>
        </p:spPr>
      </p:pic>
      <p:pic>
        <p:nvPicPr>
          <p:cNvPr id="10" name="Immagine 9">
            <a:extLst>
              <a:ext uri="{FF2B5EF4-FFF2-40B4-BE49-F238E27FC236}">
                <a16:creationId xmlns:a16="http://schemas.microsoft.com/office/drawing/2014/main" id="{1A42986D-6006-4570-B157-5C8A0447F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2322" y="4203411"/>
            <a:ext cx="3201127" cy="489725"/>
          </a:xfrm>
          <a:prstGeom prst="rect">
            <a:avLst/>
          </a:prstGeom>
        </p:spPr>
      </p:pic>
      <p:sp>
        <p:nvSpPr>
          <p:cNvPr id="13" name="Segnaposto numero diapositiva 12">
            <a:extLst>
              <a:ext uri="{FF2B5EF4-FFF2-40B4-BE49-F238E27FC236}">
                <a16:creationId xmlns:a16="http://schemas.microsoft.com/office/drawing/2014/main" id="{176A3612-9219-42B5-B5A6-6043BD99E9BF}"/>
              </a:ext>
            </a:extLst>
          </p:cNvPr>
          <p:cNvSpPr>
            <a:spLocks noGrp="1"/>
          </p:cNvSpPr>
          <p:nvPr>
            <p:ph type="sldNum" sz="quarter" idx="12"/>
          </p:nvPr>
        </p:nvSpPr>
        <p:spPr/>
        <p:txBody>
          <a:bodyPr/>
          <a:lstStyle/>
          <a:p>
            <a:fld id="{8EF5A193-A4E6-473A-B405-6AB26308DD15}" type="slidenum">
              <a:rPr lang="it-IT" smtClean="0"/>
              <a:t>5</a:t>
            </a:fld>
            <a:endParaRPr lang="it-IT"/>
          </a:p>
        </p:txBody>
      </p:sp>
    </p:spTree>
    <p:extLst>
      <p:ext uri="{BB962C8B-B14F-4D97-AF65-F5344CB8AC3E}">
        <p14:creationId xmlns:p14="http://schemas.microsoft.com/office/powerpoint/2010/main" val="245850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4018709" y="2404699"/>
            <a:ext cx="667657" cy="667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4018709" y="0"/>
            <a:ext cx="667657" cy="667657"/>
          </a:xfrm>
          <a:prstGeom prst="rect">
            <a:avLst/>
          </a:prstGeom>
          <a:solidFill>
            <a:srgbClr val="018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018709" y="798285"/>
            <a:ext cx="667657" cy="667657"/>
          </a:xfrm>
          <a:prstGeom prst="rect">
            <a:avLst/>
          </a:prstGeom>
          <a:solidFill>
            <a:srgbClr val="7AC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018709" y="1594919"/>
            <a:ext cx="667657" cy="667657"/>
          </a:xfrm>
          <a:prstGeom prst="rect">
            <a:avLst/>
          </a:prstGeom>
          <a:solidFill>
            <a:srgbClr val="FEB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a:spLocks noChangeArrowheads="1"/>
          </p:cNvSpPr>
          <p:nvPr/>
        </p:nvSpPr>
        <p:spPr bwMode="auto">
          <a:xfrm>
            <a:off x="4481275" y="2236873"/>
            <a:ext cx="3321358" cy="3321358"/>
          </a:xfrm>
          <a:prstGeom prst="ellipse">
            <a:avLst/>
          </a:prstGeom>
          <a:noFill/>
          <a:ln w="6350" cap="flat">
            <a:solidFill>
              <a:schemeClr val="tx1">
                <a:lumMod val="65000"/>
                <a:lumOff val="35000"/>
              </a:schemeClr>
            </a:solidFill>
            <a:prstDash val="dash"/>
            <a:miter lim="800000"/>
            <a:headEnd/>
            <a:tailEnd/>
          </a:ln>
          <a:effectLst>
            <a:outerShdw blurRad="63500" sx="102000" sy="102000" algn="ctr"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96" name="Oval 95"/>
          <p:cNvSpPr>
            <a:spLocks noChangeArrowheads="1"/>
          </p:cNvSpPr>
          <p:nvPr/>
        </p:nvSpPr>
        <p:spPr bwMode="auto">
          <a:xfrm>
            <a:off x="4769493" y="2525091"/>
            <a:ext cx="2744924" cy="2744925"/>
          </a:xfrm>
          <a:prstGeom prst="ellipse">
            <a:avLst/>
          </a:prstGeom>
          <a:solidFill>
            <a:schemeClr val="bg1">
              <a:lumMod val="95000"/>
            </a:schemeClr>
          </a:solidFill>
          <a:ln w="14288" cap="flat">
            <a:noFill/>
            <a:prstDash val="solid"/>
            <a:miter lim="800000"/>
            <a:headEnd/>
            <a:tailEnd/>
          </a:ln>
          <a:effectLst>
            <a:outerShdw blurRad="63500" sx="102000" sy="102000" algn="ctr" rotWithShape="0">
              <a:prstClr val="black">
                <a:alpha val="2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97" name="Freeform 96"/>
          <p:cNvSpPr>
            <a:spLocks/>
          </p:cNvSpPr>
          <p:nvPr/>
        </p:nvSpPr>
        <p:spPr bwMode="auto">
          <a:xfrm>
            <a:off x="3169633" y="1598629"/>
            <a:ext cx="869158" cy="394538"/>
          </a:xfrm>
          <a:custGeom>
            <a:avLst/>
            <a:gdLst>
              <a:gd name="T0" fmla="*/ 0 w 188"/>
              <a:gd name="T1" fmla="*/ 85 h 85"/>
              <a:gd name="T2" fmla="*/ 188 w 188"/>
              <a:gd name="T3" fmla="*/ 85 h 85"/>
              <a:gd name="T4" fmla="*/ 184 w 188"/>
              <a:gd name="T5" fmla="*/ 31 h 85"/>
              <a:gd name="T6" fmla="*/ 138 w 188"/>
              <a:gd name="T7" fmla="*/ 6 h 85"/>
              <a:gd name="T8" fmla="*/ 75 w 188"/>
              <a:gd name="T9" fmla="*/ 0 h 85"/>
              <a:gd name="T10" fmla="*/ 46 w 188"/>
              <a:gd name="T11" fmla="*/ 14 h 85"/>
              <a:gd name="T12" fmla="*/ 0 w 18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0" y="85"/>
                </a:moveTo>
                <a:cubicBezTo>
                  <a:pt x="188" y="85"/>
                  <a:pt x="188" y="85"/>
                  <a:pt x="188" y="85"/>
                </a:cubicBezTo>
                <a:cubicBezTo>
                  <a:pt x="184" y="31"/>
                  <a:pt x="184" y="31"/>
                  <a:pt x="184" y="31"/>
                </a:cubicBezTo>
                <a:cubicBezTo>
                  <a:pt x="138" y="6"/>
                  <a:pt x="138" y="6"/>
                  <a:pt x="138" y="6"/>
                </a:cubicBezTo>
                <a:cubicBezTo>
                  <a:pt x="75" y="0"/>
                  <a:pt x="75" y="0"/>
                  <a:pt x="75" y="0"/>
                </a:cubicBezTo>
                <a:cubicBezTo>
                  <a:pt x="46" y="14"/>
                  <a:pt x="46" y="14"/>
                  <a:pt x="46" y="14"/>
                </a:cubicBezTo>
                <a:cubicBezTo>
                  <a:pt x="46" y="14"/>
                  <a:pt x="10" y="54"/>
                  <a:pt x="0" y="85"/>
                </a:cubicBezTo>
                <a:close/>
              </a:path>
            </a:pathLst>
          </a:custGeom>
          <a:solidFill>
            <a:srgbClr val="015685"/>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98" name="Freeform 97"/>
          <p:cNvSpPr>
            <a:spLocks/>
          </p:cNvSpPr>
          <p:nvPr/>
        </p:nvSpPr>
        <p:spPr bwMode="auto">
          <a:xfrm>
            <a:off x="8308402" y="1598629"/>
            <a:ext cx="869158" cy="394538"/>
          </a:xfrm>
          <a:custGeom>
            <a:avLst/>
            <a:gdLst>
              <a:gd name="T0" fmla="*/ 188 w 188"/>
              <a:gd name="T1" fmla="*/ 85 h 85"/>
              <a:gd name="T2" fmla="*/ 0 w 188"/>
              <a:gd name="T3" fmla="*/ 85 h 85"/>
              <a:gd name="T4" fmla="*/ 4 w 188"/>
              <a:gd name="T5" fmla="*/ 31 h 85"/>
              <a:gd name="T6" fmla="*/ 50 w 188"/>
              <a:gd name="T7" fmla="*/ 6 h 85"/>
              <a:gd name="T8" fmla="*/ 112 w 188"/>
              <a:gd name="T9" fmla="*/ 0 h 85"/>
              <a:gd name="T10" fmla="*/ 141 w 188"/>
              <a:gd name="T11" fmla="*/ 14 h 85"/>
              <a:gd name="T12" fmla="*/ 188 w 18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188" y="85"/>
                </a:moveTo>
                <a:cubicBezTo>
                  <a:pt x="0" y="85"/>
                  <a:pt x="0" y="85"/>
                  <a:pt x="0" y="85"/>
                </a:cubicBezTo>
                <a:cubicBezTo>
                  <a:pt x="4" y="31"/>
                  <a:pt x="4" y="31"/>
                  <a:pt x="4" y="31"/>
                </a:cubicBezTo>
                <a:cubicBezTo>
                  <a:pt x="50" y="6"/>
                  <a:pt x="50" y="6"/>
                  <a:pt x="50" y="6"/>
                </a:cubicBezTo>
                <a:cubicBezTo>
                  <a:pt x="112" y="0"/>
                  <a:pt x="112" y="0"/>
                  <a:pt x="112" y="0"/>
                </a:cubicBezTo>
                <a:cubicBezTo>
                  <a:pt x="141" y="14"/>
                  <a:pt x="141" y="14"/>
                  <a:pt x="141" y="14"/>
                </a:cubicBezTo>
                <a:cubicBezTo>
                  <a:pt x="141" y="14"/>
                  <a:pt x="178" y="54"/>
                  <a:pt x="188" y="85"/>
                </a:cubicBezTo>
                <a:close/>
              </a:path>
            </a:pathLst>
          </a:custGeom>
          <a:solidFill>
            <a:srgbClr val="38906C"/>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99" name="Freeform 98"/>
          <p:cNvSpPr>
            <a:spLocks/>
          </p:cNvSpPr>
          <p:nvPr/>
        </p:nvSpPr>
        <p:spPr bwMode="auto">
          <a:xfrm>
            <a:off x="3169633" y="5772535"/>
            <a:ext cx="869158" cy="394538"/>
          </a:xfrm>
          <a:custGeom>
            <a:avLst/>
            <a:gdLst>
              <a:gd name="T0" fmla="*/ 0 w 188"/>
              <a:gd name="T1" fmla="*/ 0 h 85"/>
              <a:gd name="T2" fmla="*/ 188 w 188"/>
              <a:gd name="T3" fmla="*/ 0 h 85"/>
              <a:gd name="T4" fmla="*/ 184 w 188"/>
              <a:gd name="T5" fmla="*/ 54 h 85"/>
              <a:gd name="T6" fmla="*/ 138 w 188"/>
              <a:gd name="T7" fmla="*/ 79 h 85"/>
              <a:gd name="T8" fmla="*/ 75 w 188"/>
              <a:gd name="T9" fmla="*/ 85 h 85"/>
              <a:gd name="T10" fmla="*/ 46 w 188"/>
              <a:gd name="T11" fmla="*/ 71 h 85"/>
              <a:gd name="T12" fmla="*/ 0 w 18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0" y="0"/>
                </a:moveTo>
                <a:cubicBezTo>
                  <a:pt x="188" y="0"/>
                  <a:pt x="188" y="0"/>
                  <a:pt x="188" y="0"/>
                </a:cubicBezTo>
                <a:cubicBezTo>
                  <a:pt x="184" y="54"/>
                  <a:pt x="184" y="54"/>
                  <a:pt x="184" y="54"/>
                </a:cubicBezTo>
                <a:cubicBezTo>
                  <a:pt x="138" y="79"/>
                  <a:pt x="138" y="79"/>
                  <a:pt x="138" y="79"/>
                </a:cubicBezTo>
                <a:cubicBezTo>
                  <a:pt x="75" y="85"/>
                  <a:pt x="75" y="85"/>
                  <a:pt x="75" y="85"/>
                </a:cubicBezTo>
                <a:cubicBezTo>
                  <a:pt x="46" y="71"/>
                  <a:pt x="46" y="71"/>
                  <a:pt x="46" y="71"/>
                </a:cubicBezTo>
                <a:cubicBezTo>
                  <a:pt x="46" y="71"/>
                  <a:pt x="10" y="31"/>
                  <a:pt x="0" y="0"/>
                </a:cubicBezTo>
                <a:close/>
              </a:path>
            </a:pathLst>
          </a:custGeom>
          <a:solidFill>
            <a:srgbClr val="FE8D26"/>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00" name="Freeform 99"/>
          <p:cNvSpPr>
            <a:spLocks/>
          </p:cNvSpPr>
          <p:nvPr/>
        </p:nvSpPr>
        <p:spPr bwMode="auto">
          <a:xfrm>
            <a:off x="8308402" y="5772535"/>
            <a:ext cx="869158" cy="394538"/>
          </a:xfrm>
          <a:custGeom>
            <a:avLst/>
            <a:gdLst>
              <a:gd name="T0" fmla="*/ 188 w 188"/>
              <a:gd name="T1" fmla="*/ 0 h 85"/>
              <a:gd name="T2" fmla="*/ 0 w 188"/>
              <a:gd name="T3" fmla="*/ 0 h 85"/>
              <a:gd name="T4" fmla="*/ 4 w 188"/>
              <a:gd name="T5" fmla="*/ 54 h 85"/>
              <a:gd name="T6" fmla="*/ 50 w 188"/>
              <a:gd name="T7" fmla="*/ 79 h 85"/>
              <a:gd name="T8" fmla="*/ 112 w 188"/>
              <a:gd name="T9" fmla="*/ 85 h 85"/>
              <a:gd name="T10" fmla="*/ 141 w 188"/>
              <a:gd name="T11" fmla="*/ 71 h 85"/>
              <a:gd name="T12" fmla="*/ 188 w 18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188" h="85">
                <a:moveTo>
                  <a:pt x="188" y="0"/>
                </a:moveTo>
                <a:cubicBezTo>
                  <a:pt x="0" y="0"/>
                  <a:pt x="0" y="0"/>
                  <a:pt x="0" y="0"/>
                </a:cubicBezTo>
                <a:cubicBezTo>
                  <a:pt x="4" y="54"/>
                  <a:pt x="4" y="54"/>
                  <a:pt x="4" y="54"/>
                </a:cubicBezTo>
                <a:cubicBezTo>
                  <a:pt x="50" y="79"/>
                  <a:pt x="50" y="79"/>
                  <a:pt x="50" y="79"/>
                </a:cubicBezTo>
                <a:cubicBezTo>
                  <a:pt x="112" y="85"/>
                  <a:pt x="112" y="85"/>
                  <a:pt x="112" y="85"/>
                </a:cubicBezTo>
                <a:cubicBezTo>
                  <a:pt x="141" y="71"/>
                  <a:pt x="141" y="71"/>
                  <a:pt x="141" y="71"/>
                </a:cubicBezTo>
                <a:cubicBezTo>
                  <a:pt x="141" y="71"/>
                  <a:pt x="178" y="31"/>
                  <a:pt x="188" y="0"/>
                </a:cubicBezTo>
                <a:close/>
              </a:path>
            </a:pathLst>
          </a:custGeom>
          <a:solidFill>
            <a:srgbClr val="7C7C7C"/>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91" name="TextBox 116"/>
          <p:cNvSpPr txBox="1"/>
          <p:nvPr/>
        </p:nvSpPr>
        <p:spPr>
          <a:xfrm>
            <a:off x="5429379" y="3421186"/>
            <a:ext cx="1566560" cy="3077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HPC Problem</a:t>
            </a:r>
          </a:p>
        </p:txBody>
      </p:sp>
      <p:sp>
        <p:nvSpPr>
          <p:cNvPr id="102" name="Freeform 101"/>
          <p:cNvSpPr>
            <a:spLocks/>
          </p:cNvSpPr>
          <p:nvPr/>
        </p:nvSpPr>
        <p:spPr bwMode="auto">
          <a:xfrm>
            <a:off x="3382527" y="1547847"/>
            <a:ext cx="2746146" cy="1712924"/>
          </a:xfrm>
          <a:custGeom>
            <a:avLst/>
            <a:gdLst>
              <a:gd name="T0" fmla="*/ 569 w 594"/>
              <a:gd name="T1" fmla="*/ 114 h 370"/>
              <a:gd name="T2" fmla="*/ 540 w 594"/>
              <a:gd name="T3" fmla="*/ 141 h 370"/>
              <a:gd name="T4" fmla="*/ 428 w 594"/>
              <a:gd name="T5" fmla="*/ 29 h 370"/>
              <a:gd name="T6" fmla="*/ 378 w 594"/>
              <a:gd name="T7" fmla="*/ 5 h 370"/>
              <a:gd name="T8" fmla="*/ 42 w 594"/>
              <a:gd name="T9" fmla="*/ 5 h 370"/>
              <a:gd name="T10" fmla="*/ 0 w 594"/>
              <a:gd name="T11" fmla="*/ 25 h 370"/>
              <a:gd name="T12" fmla="*/ 83 w 594"/>
              <a:gd name="T13" fmla="*/ 37 h 370"/>
              <a:gd name="T14" fmla="*/ 360 w 594"/>
              <a:gd name="T15" fmla="*/ 308 h 370"/>
              <a:gd name="T16" fmla="*/ 317 w 594"/>
              <a:gd name="T17" fmla="*/ 347 h 370"/>
              <a:gd name="T18" fmla="*/ 326 w 594"/>
              <a:gd name="T19" fmla="*/ 370 h 370"/>
              <a:gd name="T20" fmla="*/ 560 w 594"/>
              <a:gd name="T21" fmla="*/ 370 h 370"/>
              <a:gd name="T22" fmla="*/ 594 w 594"/>
              <a:gd name="T23" fmla="*/ 336 h 370"/>
              <a:gd name="T24" fmla="*/ 594 w 594"/>
              <a:gd name="T25" fmla="*/ 125 h 370"/>
              <a:gd name="T26" fmla="*/ 569 w 594"/>
              <a:gd name="T27" fmla="*/ 11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70">
                <a:moveTo>
                  <a:pt x="569" y="114"/>
                </a:moveTo>
                <a:cubicBezTo>
                  <a:pt x="540" y="141"/>
                  <a:pt x="540" y="141"/>
                  <a:pt x="540" y="141"/>
                </a:cubicBezTo>
                <a:cubicBezTo>
                  <a:pt x="428" y="29"/>
                  <a:pt x="428" y="29"/>
                  <a:pt x="428" y="29"/>
                </a:cubicBezTo>
                <a:cubicBezTo>
                  <a:pt x="428" y="29"/>
                  <a:pt x="408" y="4"/>
                  <a:pt x="378" y="5"/>
                </a:cubicBezTo>
                <a:cubicBezTo>
                  <a:pt x="348" y="6"/>
                  <a:pt x="42" y="5"/>
                  <a:pt x="42" y="5"/>
                </a:cubicBezTo>
                <a:cubicBezTo>
                  <a:pt x="42" y="5"/>
                  <a:pt x="14" y="4"/>
                  <a:pt x="0" y="25"/>
                </a:cubicBezTo>
                <a:cubicBezTo>
                  <a:pt x="0" y="25"/>
                  <a:pt x="43" y="0"/>
                  <a:pt x="83" y="37"/>
                </a:cubicBezTo>
                <a:cubicBezTo>
                  <a:pt x="122" y="73"/>
                  <a:pt x="360" y="308"/>
                  <a:pt x="360" y="308"/>
                </a:cubicBezTo>
                <a:cubicBezTo>
                  <a:pt x="317" y="347"/>
                  <a:pt x="317" y="347"/>
                  <a:pt x="317" y="347"/>
                </a:cubicBezTo>
                <a:cubicBezTo>
                  <a:pt x="304" y="359"/>
                  <a:pt x="308" y="370"/>
                  <a:pt x="326" y="370"/>
                </a:cubicBezTo>
                <a:cubicBezTo>
                  <a:pt x="560" y="370"/>
                  <a:pt x="560" y="370"/>
                  <a:pt x="560" y="370"/>
                </a:cubicBezTo>
                <a:cubicBezTo>
                  <a:pt x="579" y="370"/>
                  <a:pt x="594" y="354"/>
                  <a:pt x="594" y="336"/>
                </a:cubicBezTo>
                <a:cubicBezTo>
                  <a:pt x="594" y="125"/>
                  <a:pt x="594" y="125"/>
                  <a:pt x="594" y="125"/>
                </a:cubicBezTo>
                <a:cubicBezTo>
                  <a:pt x="594" y="106"/>
                  <a:pt x="583" y="101"/>
                  <a:pt x="569" y="114"/>
                </a:cubicBezTo>
                <a:close/>
              </a:path>
            </a:pathLst>
          </a:custGeom>
          <a:solidFill>
            <a:srgbClr val="016AA3"/>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03" name="Freeform 102"/>
          <p:cNvSpPr>
            <a:spLocks/>
          </p:cNvSpPr>
          <p:nvPr/>
        </p:nvSpPr>
        <p:spPr bwMode="auto">
          <a:xfrm>
            <a:off x="6212659" y="1547847"/>
            <a:ext cx="2752006" cy="1712924"/>
          </a:xfrm>
          <a:custGeom>
            <a:avLst/>
            <a:gdLst>
              <a:gd name="T0" fmla="*/ 25 w 595"/>
              <a:gd name="T1" fmla="*/ 114 h 370"/>
              <a:gd name="T2" fmla="*/ 54 w 595"/>
              <a:gd name="T3" fmla="*/ 141 h 370"/>
              <a:gd name="T4" fmla="*/ 166 w 595"/>
              <a:gd name="T5" fmla="*/ 29 h 370"/>
              <a:gd name="T6" fmla="*/ 216 w 595"/>
              <a:gd name="T7" fmla="*/ 5 h 370"/>
              <a:gd name="T8" fmla="*/ 553 w 595"/>
              <a:gd name="T9" fmla="*/ 5 h 370"/>
              <a:gd name="T10" fmla="*/ 595 w 595"/>
              <a:gd name="T11" fmla="*/ 25 h 370"/>
              <a:gd name="T12" fmla="*/ 512 w 595"/>
              <a:gd name="T13" fmla="*/ 37 h 370"/>
              <a:gd name="T14" fmla="*/ 235 w 595"/>
              <a:gd name="T15" fmla="*/ 308 h 370"/>
              <a:gd name="T16" fmla="*/ 277 w 595"/>
              <a:gd name="T17" fmla="*/ 347 h 370"/>
              <a:gd name="T18" fmla="*/ 268 w 595"/>
              <a:gd name="T19" fmla="*/ 370 h 370"/>
              <a:gd name="T20" fmla="*/ 34 w 595"/>
              <a:gd name="T21" fmla="*/ 370 h 370"/>
              <a:gd name="T22" fmla="*/ 0 w 595"/>
              <a:gd name="T23" fmla="*/ 336 h 370"/>
              <a:gd name="T24" fmla="*/ 0 w 595"/>
              <a:gd name="T25" fmla="*/ 125 h 370"/>
              <a:gd name="T26" fmla="*/ 25 w 595"/>
              <a:gd name="T27" fmla="*/ 11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370">
                <a:moveTo>
                  <a:pt x="25" y="114"/>
                </a:moveTo>
                <a:cubicBezTo>
                  <a:pt x="54" y="141"/>
                  <a:pt x="54" y="141"/>
                  <a:pt x="54" y="141"/>
                </a:cubicBezTo>
                <a:cubicBezTo>
                  <a:pt x="166" y="29"/>
                  <a:pt x="166" y="29"/>
                  <a:pt x="166" y="29"/>
                </a:cubicBezTo>
                <a:cubicBezTo>
                  <a:pt x="166" y="29"/>
                  <a:pt x="187" y="4"/>
                  <a:pt x="216" y="5"/>
                </a:cubicBezTo>
                <a:cubicBezTo>
                  <a:pt x="246" y="6"/>
                  <a:pt x="553" y="5"/>
                  <a:pt x="553" y="5"/>
                </a:cubicBezTo>
                <a:cubicBezTo>
                  <a:pt x="553" y="5"/>
                  <a:pt x="580" y="4"/>
                  <a:pt x="595" y="25"/>
                </a:cubicBezTo>
                <a:cubicBezTo>
                  <a:pt x="595" y="25"/>
                  <a:pt x="552" y="0"/>
                  <a:pt x="512" y="37"/>
                </a:cubicBezTo>
                <a:cubicBezTo>
                  <a:pt x="472" y="73"/>
                  <a:pt x="235" y="308"/>
                  <a:pt x="235" y="308"/>
                </a:cubicBezTo>
                <a:cubicBezTo>
                  <a:pt x="277" y="347"/>
                  <a:pt x="277" y="347"/>
                  <a:pt x="277" y="347"/>
                </a:cubicBezTo>
                <a:cubicBezTo>
                  <a:pt x="291" y="359"/>
                  <a:pt x="287" y="370"/>
                  <a:pt x="268" y="370"/>
                </a:cubicBezTo>
                <a:cubicBezTo>
                  <a:pt x="34" y="370"/>
                  <a:pt x="34" y="370"/>
                  <a:pt x="34" y="370"/>
                </a:cubicBezTo>
                <a:cubicBezTo>
                  <a:pt x="15" y="370"/>
                  <a:pt x="0" y="354"/>
                  <a:pt x="0" y="336"/>
                </a:cubicBezTo>
                <a:cubicBezTo>
                  <a:pt x="0" y="125"/>
                  <a:pt x="0" y="125"/>
                  <a:pt x="0" y="125"/>
                </a:cubicBezTo>
                <a:cubicBezTo>
                  <a:pt x="0" y="106"/>
                  <a:pt x="11" y="101"/>
                  <a:pt x="25" y="114"/>
                </a:cubicBezTo>
                <a:close/>
              </a:path>
            </a:pathLst>
          </a:custGeom>
          <a:solidFill>
            <a:srgbClr val="46B688"/>
          </a:solidFill>
          <a:ln w="14288"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04" name="Freeform 103"/>
          <p:cNvSpPr>
            <a:spLocks/>
          </p:cNvSpPr>
          <p:nvPr/>
        </p:nvSpPr>
        <p:spPr bwMode="auto">
          <a:xfrm>
            <a:off x="3382527" y="4504933"/>
            <a:ext cx="2746146" cy="1712924"/>
          </a:xfrm>
          <a:custGeom>
            <a:avLst/>
            <a:gdLst>
              <a:gd name="T0" fmla="*/ 569 w 594"/>
              <a:gd name="T1" fmla="*/ 256 h 370"/>
              <a:gd name="T2" fmla="*/ 540 w 594"/>
              <a:gd name="T3" fmla="*/ 229 h 370"/>
              <a:gd name="T4" fmla="*/ 428 w 594"/>
              <a:gd name="T5" fmla="*/ 341 h 370"/>
              <a:gd name="T6" fmla="*/ 378 w 594"/>
              <a:gd name="T7" fmla="*/ 364 h 370"/>
              <a:gd name="T8" fmla="*/ 42 w 594"/>
              <a:gd name="T9" fmla="*/ 364 h 370"/>
              <a:gd name="T10" fmla="*/ 0 w 594"/>
              <a:gd name="T11" fmla="*/ 345 h 370"/>
              <a:gd name="T12" fmla="*/ 83 w 594"/>
              <a:gd name="T13" fmla="*/ 333 h 370"/>
              <a:gd name="T14" fmla="*/ 360 w 594"/>
              <a:gd name="T15" fmla="*/ 62 h 370"/>
              <a:gd name="T16" fmla="*/ 317 w 594"/>
              <a:gd name="T17" fmla="*/ 23 h 370"/>
              <a:gd name="T18" fmla="*/ 326 w 594"/>
              <a:gd name="T19" fmla="*/ 0 h 370"/>
              <a:gd name="T20" fmla="*/ 560 w 594"/>
              <a:gd name="T21" fmla="*/ 0 h 370"/>
              <a:gd name="T22" fmla="*/ 594 w 594"/>
              <a:gd name="T23" fmla="*/ 34 h 370"/>
              <a:gd name="T24" fmla="*/ 594 w 594"/>
              <a:gd name="T25" fmla="*/ 245 h 370"/>
              <a:gd name="T26" fmla="*/ 569 w 594"/>
              <a:gd name="T27" fmla="*/ 2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370">
                <a:moveTo>
                  <a:pt x="569" y="256"/>
                </a:moveTo>
                <a:cubicBezTo>
                  <a:pt x="540" y="229"/>
                  <a:pt x="540" y="229"/>
                  <a:pt x="540" y="229"/>
                </a:cubicBezTo>
                <a:cubicBezTo>
                  <a:pt x="428" y="341"/>
                  <a:pt x="428" y="341"/>
                  <a:pt x="428" y="341"/>
                </a:cubicBezTo>
                <a:cubicBezTo>
                  <a:pt x="428" y="341"/>
                  <a:pt x="408" y="365"/>
                  <a:pt x="378" y="364"/>
                </a:cubicBezTo>
                <a:cubicBezTo>
                  <a:pt x="348" y="363"/>
                  <a:pt x="42" y="364"/>
                  <a:pt x="42" y="364"/>
                </a:cubicBezTo>
                <a:cubicBezTo>
                  <a:pt x="42" y="364"/>
                  <a:pt x="14" y="365"/>
                  <a:pt x="0" y="345"/>
                </a:cubicBezTo>
                <a:cubicBezTo>
                  <a:pt x="0" y="345"/>
                  <a:pt x="43" y="370"/>
                  <a:pt x="83" y="333"/>
                </a:cubicBezTo>
                <a:cubicBezTo>
                  <a:pt x="122" y="296"/>
                  <a:pt x="360" y="62"/>
                  <a:pt x="360" y="62"/>
                </a:cubicBezTo>
                <a:cubicBezTo>
                  <a:pt x="317" y="23"/>
                  <a:pt x="317" y="23"/>
                  <a:pt x="317" y="23"/>
                </a:cubicBezTo>
                <a:cubicBezTo>
                  <a:pt x="304" y="10"/>
                  <a:pt x="308" y="0"/>
                  <a:pt x="326" y="0"/>
                </a:cubicBezTo>
                <a:cubicBezTo>
                  <a:pt x="560" y="0"/>
                  <a:pt x="560" y="0"/>
                  <a:pt x="560" y="0"/>
                </a:cubicBezTo>
                <a:cubicBezTo>
                  <a:pt x="579" y="0"/>
                  <a:pt x="594" y="15"/>
                  <a:pt x="594" y="34"/>
                </a:cubicBezTo>
                <a:cubicBezTo>
                  <a:pt x="594" y="245"/>
                  <a:pt x="594" y="245"/>
                  <a:pt x="594" y="245"/>
                </a:cubicBezTo>
                <a:cubicBezTo>
                  <a:pt x="594" y="263"/>
                  <a:pt x="583" y="268"/>
                  <a:pt x="569" y="256"/>
                </a:cubicBezTo>
                <a:close/>
              </a:path>
            </a:pathLst>
          </a:custGeom>
          <a:solidFill>
            <a:srgbClr val="FEA34F"/>
          </a:solidFill>
          <a:ln w="14288" cap="flat">
            <a:noFill/>
            <a:prstDash val="solid"/>
            <a:miter lim="800000"/>
            <a:headEnd/>
            <a:tailEnd/>
          </a:ln>
          <a:effectLst>
            <a:outerShdw blurRad="50800" dist="38100" dir="16200000"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05" name="Freeform 104"/>
          <p:cNvSpPr>
            <a:spLocks/>
          </p:cNvSpPr>
          <p:nvPr/>
        </p:nvSpPr>
        <p:spPr bwMode="auto">
          <a:xfrm>
            <a:off x="6212659" y="4504933"/>
            <a:ext cx="2752006" cy="1712924"/>
          </a:xfrm>
          <a:custGeom>
            <a:avLst/>
            <a:gdLst>
              <a:gd name="T0" fmla="*/ 25 w 595"/>
              <a:gd name="T1" fmla="*/ 256 h 370"/>
              <a:gd name="T2" fmla="*/ 54 w 595"/>
              <a:gd name="T3" fmla="*/ 229 h 370"/>
              <a:gd name="T4" fmla="*/ 166 w 595"/>
              <a:gd name="T5" fmla="*/ 341 h 370"/>
              <a:gd name="T6" fmla="*/ 216 w 595"/>
              <a:gd name="T7" fmla="*/ 364 h 370"/>
              <a:gd name="T8" fmla="*/ 553 w 595"/>
              <a:gd name="T9" fmla="*/ 364 h 370"/>
              <a:gd name="T10" fmla="*/ 595 w 595"/>
              <a:gd name="T11" fmla="*/ 345 h 370"/>
              <a:gd name="T12" fmla="*/ 512 w 595"/>
              <a:gd name="T13" fmla="*/ 333 h 370"/>
              <a:gd name="T14" fmla="*/ 235 w 595"/>
              <a:gd name="T15" fmla="*/ 62 h 370"/>
              <a:gd name="T16" fmla="*/ 277 w 595"/>
              <a:gd name="T17" fmla="*/ 23 h 370"/>
              <a:gd name="T18" fmla="*/ 268 w 595"/>
              <a:gd name="T19" fmla="*/ 0 h 370"/>
              <a:gd name="T20" fmla="*/ 34 w 595"/>
              <a:gd name="T21" fmla="*/ 0 h 370"/>
              <a:gd name="T22" fmla="*/ 0 w 595"/>
              <a:gd name="T23" fmla="*/ 34 h 370"/>
              <a:gd name="T24" fmla="*/ 0 w 595"/>
              <a:gd name="T25" fmla="*/ 245 h 370"/>
              <a:gd name="T26" fmla="*/ 25 w 595"/>
              <a:gd name="T27" fmla="*/ 25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5" h="370">
                <a:moveTo>
                  <a:pt x="25" y="256"/>
                </a:moveTo>
                <a:cubicBezTo>
                  <a:pt x="54" y="229"/>
                  <a:pt x="54" y="229"/>
                  <a:pt x="54" y="229"/>
                </a:cubicBezTo>
                <a:cubicBezTo>
                  <a:pt x="166" y="341"/>
                  <a:pt x="166" y="341"/>
                  <a:pt x="166" y="341"/>
                </a:cubicBezTo>
                <a:cubicBezTo>
                  <a:pt x="166" y="341"/>
                  <a:pt x="187" y="365"/>
                  <a:pt x="216" y="364"/>
                </a:cubicBezTo>
                <a:cubicBezTo>
                  <a:pt x="246" y="363"/>
                  <a:pt x="553" y="364"/>
                  <a:pt x="553" y="364"/>
                </a:cubicBezTo>
                <a:cubicBezTo>
                  <a:pt x="553" y="364"/>
                  <a:pt x="580" y="365"/>
                  <a:pt x="595" y="345"/>
                </a:cubicBezTo>
                <a:cubicBezTo>
                  <a:pt x="595" y="345"/>
                  <a:pt x="552" y="370"/>
                  <a:pt x="512" y="333"/>
                </a:cubicBezTo>
                <a:cubicBezTo>
                  <a:pt x="472" y="296"/>
                  <a:pt x="235" y="62"/>
                  <a:pt x="235" y="62"/>
                </a:cubicBezTo>
                <a:cubicBezTo>
                  <a:pt x="277" y="23"/>
                  <a:pt x="277" y="23"/>
                  <a:pt x="277" y="23"/>
                </a:cubicBezTo>
                <a:cubicBezTo>
                  <a:pt x="291" y="10"/>
                  <a:pt x="287" y="0"/>
                  <a:pt x="268" y="0"/>
                </a:cubicBezTo>
                <a:cubicBezTo>
                  <a:pt x="34" y="0"/>
                  <a:pt x="34" y="0"/>
                  <a:pt x="34" y="0"/>
                </a:cubicBezTo>
                <a:cubicBezTo>
                  <a:pt x="15" y="0"/>
                  <a:pt x="0" y="15"/>
                  <a:pt x="0" y="34"/>
                </a:cubicBezTo>
                <a:cubicBezTo>
                  <a:pt x="0" y="245"/>
                  <a:pt x="0" y="245"/>
                  <a:pt x="0" y="245"/>
                </a:cubicBezTo>
                <a:cubicBezTo>
                  <a:pt x="0" y="263"/>
                  <a:pt x="11" y="268"/>
                  <a:pt x="25" y="256"/>
                </a:cubicBezTo>
                <a:close/>
              </a:path>
            </a:pathLst>
          </a:custGeom>
          <a:solidFill>
            <a:srgbClr val="AAAAAA"/>
          </a:solidFill>
          <a:ln w="14288" cap="flat">
            <a:noFill/>
            <a:prstDash val="solid"/>
            <a:miter lim="800000"/>
            <a:headEnd/>
            <a:tailEnd/>
          </a:ln>
          <a:effectLst>
            <a:outerShdw blurRad="50800" dist="38100" dir="16200000"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nvGrpSpPr>
          <p:cNvPr id="135" name="Group 134"/>
          <p:cNvGrpSpPr/>
          <p:nvPr/>
        </p:nvGrpSpPr>
        <p:grpSpPr>
          <a:xfrm>
            <a:off x="307911" y="4406909"/>
            <a:ext cx="3769711" cy="928984"/>
            <a:chOff x="-160494" y="4336751"/>
            <a:chExt cx="3063964" cy="755063"/>
          </a:xfrm>
        </p:grpSpPr>
        <p:sp>
          <p:nvSpPr>
            <p:cNvPr id="136" name="TextBox 268"/>
            <p:cNvSpPr txBox="1"/>
            <p:nvPr/>
          </p:nvSpPr>
          <p:spPr>
            <a:xfrm>
              <a:off x="111278" y="4566487"/>
              <a:ext cx="2792190" cy="52532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t>We chose to adopt a </a:t>
              </a:r>
              <a:r>
                <a:rPr lang="en-US" sz="1400" dirty="0" err="1"/>
                <a:t>PULPissimo</a:t>
              </a:r>
              <a:r>
                <a:rPr lang="en-US" sz="1400" dirty="0"/>
                <a:t> architecture design. The </a:t>
              </a:r>
              <a:r>
                <a:rPr lang="en-US" sz="1400" dirty="0" err="1"/>
                <a:t>uC</a:t>
              </a:r>
              <a:r>
                <a:rPr lang="en-US" sz="1400" dirty="0"/>
                <a:t> can include an 8 parallel cores cluster and other accelerators. </a:t>
              </a:r>
            </a:p>
          </p:txBody>
        </p:sp>
        <p:sp>
          <p:nvSpPr>
            <p:cNvPr id="137" name="TextBox 259"/>
            <p:cNvSpPr txBox="1"/>
            <p:nvPr/>
          </p:nvSpPr>
          <p:spPr>
            <a:xfrm>
              <a:off x="-160494" y="4336751"/>
              <a:ext cx="3063964" cy="22514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dirty="0" err="1"/>
                <a:t>MultiCore</a:t>
              </a:r>
              <a:r>
                <a:rPr lang="en-US" b="1" dirty="0"/>
                <a:t> Power Controller</a:t>
              </a:r>
            </a:p>
          </p:txBody>
        </p:sp>
      </p:grpSp>
      <p:grpSp>
        <p:nvGrpSpPr>
          <p:cNvPr id="131" name="Group 130"/>
          <p:cNvGrpSpPr/>
          <p:nvPr/>
        </p:nvGrpSpPr>
        <p:grpSpPr>
          <a:xfrm>
            <a:off x="630396" y="2210471"/>
            <a:ext cx="3447223" cy="904260"/>
            <a:chOff x="514880" y="2773061"/>
            <a:chExt cx="2801851" cy="734970"/>
          </a:xfrm>
        </p:grpSpPr>
        <p:sp>
          <p:nvSpPr>
            <p:cNvPr id="132" name="TextBox 247"/>
            <p:cNvSpPr txBox="1"/>
            <p:nvPr/>
          </p:nvSpPr>
          <p:spPr>
            <a:xfrm>
              <a:off x="1255426" y="2773061"/>
              <a:ext cx="2061305" cy="22514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dirty="0"/>
                <a:t>RISC-V Microcontroller</a:t>
              </a:r>
            </a:p>
          </p:txBody>
        </p:sp>
        <p:sp>
          <p:nvSpPr>
            <p:cNvPr id="133" name="TextBox 267"/>
            <p:cNvSpPr txBox="1"/>
            <p:nvPr/>
          </p:nvSpPr>
          <p:spPr>
            <a:xfrm>
              <a:off x="514880" y="2982702"/>
              <a:ext cx="2792190" cy="52532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t>We chose a RISC-V based microcontroller as the hardware that implements the Power Controller</a:t>
              </a:r>
              <a:r>
                <a:rPr lang="en-US" sz="1200" dirty="0"/>
                <a:t>. </a:t>
              </a:r>
            </a:p>
          </p:txBody>
        </p:sp>
      </p:grpSp>
      <p:grpSp>
        <p:nvGrpSpPr>
          <p:cNvPr id="127" name="Group 126"/>
          <p:cNvGrpSpPr/>
          <p:nvPr/>
        </p:nvGrpSpPr>
        <p:grpSpPr>
          <a:xfrm>
            <a:off x="8269571" y="4406912"/>
            <a:ext cx="3280147" cy="717169"/>
            <a:chOff x="2109216" y="4336759"/>
            <a:chExt cx="2666054" cy="582904"/>
          </a:xfrm>
        </p:grpSpPr>
        <p:sp>
          <p:nvSpPr>
            <p:cNvPr id="128" name="TextBox 276"/>
            <p:cNvSpPr txBox="1"/>
            <p:nvPr/>
          </p:nvSpPr>
          <p:spPr>
            <a:xfrm>
              <a:off x="2109217" y="4569444"/>
              <a:ext cx="2666053" cy="35021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Control policies able to meet multiple heterogeneous requirements. </a:t>
              </a:r>
            </a:p>
          </p:txBody>
        </p:sp>
        <p:sp>
          <p:nvSpPr>
            <p:cNvPr id="129" name="TextBox 277"/>
            <p:cNvSpPr txBox="1"/>
            <p:nvPr/>
          </p:nvSpPr>
          <p:spPr>
            <a:xfrm>
              <a:off x="2109216" y="4336759"/>
              <a:ext cx="2314130" cy="22514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Advanced Control Policies</a:t>
              </a:r>
            </a:p>
          </p:txBody>
        </p:sp>
      </p:grpSp>
      <p:grpSp>
        <p:nvGrpSpPr>
          <p:cNvPr id="123" name="Group 122"/>
          <p:cNvGrpSpPr/>
          <p:nvPr/>
        </p:nvGrpSpPr>
        <p:grpSpPr>
          <a:xfrm>
            <a:off x="8269571" y="2210474"/>
            <a:ext cx="3280149" cy="688818"/>
            <a:chOff x="2109214" y="2773061"/>
            <a:chExt cx="2666056" cy="559861"/>
          </a:xfrm>
        </p:grpSpPr>
        <p:sp>
          <p:nvSpPr>
            <p:cNvPr id="124" name="TextBox 279"/>
            <p:cNvSpPr txBox="1"/>
            <p:nvPr/>
          </p:nvSpPr>
          <p:spPr>
            <a:xfrm>
              <a:off x="2109217" y="2773061"/>
              <a:ext cx="1005370" cy="22514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RTOS</a:t>
              </a:r>
            </a:p>
          </p:txBody>
        </p:sp>
        <p:sp>
          <p:nvSpPr>
            <p:cNvPr id="125" name="TextBox 280"/>
            <p:cNvSpPr txBox="1"/>
            <p:nvPr/>
          </p:nvSpPr>
          <p:spPr>
            <a:xfrm>
              <a:off x="2109214" y="2982703"/>
              <a:ext cx="2666056" cy="35021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We chose to Develop the Power Controller firmware over a Real-Time.</a:t>
              </a:r>
            </a:p>
          </p:txBody>
        </p:sp>
      </p:grpSp>
      <p:pic>
        <p:nvPicPr>
          <p:cNvPr id="4" name="Immagine 3">
            <a:extLst>
              <a:ext uri="{FF2B5EF4-FFF2-40B4-BE49-F238E27FC236}">
                <a16:creationId xmlns:a16="http://schemas.microsoft.com/office/drawing/2014/main" id="{6406FED8-DB68-45C9-AEBE-D5FEDA561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587" y="1693048"/>
            <a:ext cx="931546" cy="931546"/>
          </a:xfrm>
          <a:prstGeom prst="rect">
            <a:avLst/>
          </a:prstGeom>
        </p:spPr>
      </p:pic>
      <p:pic>
        <p:nvPicPr>
          <p:cNvPr id="8" name="Immagine 7" descr="Immagine che contiene segnale, arresto&#10;&#10;Descrizione generata automaticamente">
            <a:extLst>
              <a:ext uri="{FF2B5EF4-FFF2-40B4-BE49-F238E27FC236}">
                <a16:creationId xmlns:a16="http://schemas.microsoft.com/office/drawing/2014/main" id="{EDABF55E-8666-498D-8A20-11C9BCAFDA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795" y="4961681"/>
            <a:ext cx="1083129" cy="1083129"/>
          </a:xfrm>
          <a:prstGeom prst="rect">
            <a:avLst/>
          </a:prstGeom>
        </p:spPr>
      </p:pic>
      <p:pic>
        <p:nvPicPr>
          <p:cNvPr id="11" name="Immagine 10" descr="Immagine che contiene disegnando&#10;&#10;Descrizione generata automaticamente">
            <a:extLst>
              <a:ext uri="{FF2B5EF4-FFF2-40B4-BE49-F238E27FC236}">
                <a16:creationId xmlns:a16="http://schemas.microsoft.com/office/drawing/2014/main" id="{153288C3-FC28-454F-BB5B-B29975CD1E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6288" y="1952024"/>
            <a:ext cx="1074771" cy="408569"/>
          </a:xfrm>
          <a:prstGeom prst="rect">
            <a:avLst/>
          </a:prstGeom>
        </p:spPr>
      </p:pic>
      <p:pic>
        <p:nvPicPr>
          <p:cNvPr id="13" name="Immagine 12" descr="Immagine che contiene recinto&#10;&#10;Descrizione generata automaticamente">
            <a:extLst>
              <a:ext uri="{FF2B5EF4-FFF2-40B4-BE49-F238E27FC236}">
                <a16:creationId xmlns:a16="http://schemas.microsoft.com/office/drawing/2014/main" id="{A6175DEB-6E70-4B78-AA60-C1CF4788C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8630" y="5124077"/>
            <a:ext cx="788434" cy="788434"/>
          </a:xfrm>
          <a:prstGeom prst="rect">
            <a:avLst/>
          </a:prstGeom>
        </p:spPr>
      </p:pic>
      <p:cxnSp>
        <p:nvCxnSpPr>
          <p:cNvPr id="43" name="Straight Connector 7">
            <a:extLst>
              <a:ext uri="{FF2B5EF4-FFF2-40B4-BE49-F238E27FC236}">
                <a16:creationId xmlns:a16="http://schemas.microsoft.com/office/drawing/2014/main" id="{57EA4331-DBB3-45E3-82C8-4DE475DE900C}"/>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7A6D4897-C3F1-4A41-869D-FD8F4230C9B4}"/>
              </a:ext>
            </a:extLst>
          </p:cNvPr>
          <p:cNvSpPr txBox="1">
            <a:spLocks/>
          </p:cNvSpPr>
          <p:nvPr/>
        </p:nvSpPr>
        <p:spPr>
          <a:xfrm>
            <a:off x="228600" y="36454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Addressing the Problem</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lang="en-US" sz="2000" dirty="0">
                <a:solidFill>
                  <a:srgbClr val="000000">
                    <a:lumMod val="75000"/>
                    <a:lumOff val="25000"/>
                  </a:srgbClr>
                </a:solidFill>
                <a:latin typeface="Century Gothic"/>
              </a:rPr>
              <a:t>The Choices</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45" name="Straight Connector 13">
            <a:extLst>
              <a:ext uri="{FF2B5EF4-FFF2-40B4-BE49-F238E27FC236}">
                <a16:creationId xmlns:a16="http://schemas.microsoft.com/office/drawing/2014/main" id="{7829285D-75A1-4DFC-A17C-8E0925EEFB19}"/>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48" name="Immagine 47">
            <a:extLst>
              <a:ext uri="{FF2B5EF4-FFF2-40B4-BE49-F238E27FC236}">
                <a16:creationId xmlns:a16="http://schemas.microsoft.com/office/drawing/2014/main" id="{0D120FF6-505D-490D-97AE-3519BA23F6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3959" y="3635388"/>
            <a:ext cx="637400" cy="637400"/>
          </a:xfrm>
          <a:prstGeom prst="rect">
            <a:avLst/>
          </a:prstGeom>
        </p:spPr>
      </p:pic>
      <p:sp>
        <p:nvSpPr>
          <p:cNvPr id="2" name="Segnaposto numero diapositiva 1">
            <a:extLst>
              <a:ext uri="{FF2B5EF4-FFF2-40B4-BE49-F238E27FC236}">
                <a16:creationId xmlns:a16="http://schemas.microsoft.com/office/drawing/2014/main" id="{76259FF1-4E53-456F-996B-32D570DECF73}"/>
              </a:ext>
            </a:extLst>
          </p:cNvPr>
          <p:cNvSpPr>
            <a:spLocks noGrp="1"/>
          </p:cNvSpPr>
          <p:nvPr>
            <p:ph type="sldNum" sz="quarter" idx="12"/>
          </p:nvPr>
        </p:nvSpPr>
        <p:spPr/>
        <p:txBody>
          <a:bodyPr/>
          <a:lstStyle/>
          <a:p>
            <a:fld id="{8EF5A193-A4E6-473A-B405-6AB26308DD15}" type="slidenum">
              <a:rPr lang="it-IT" smtClean="0"/>
              <a:t>6</a:t>
            </a:fld>
            <a:endParaRPr lang="it-IT"/>
          </a:p>
        </p:txBody>
      </p:sp>
    </p:spTree>
    <p:extLst>
      <p:ext uri="{BB962C8B-B14F-4D97-AF65-F5344CB8AC3E}">
        <p14:creationId xmlns:p14="http://schemas.microsoft.com/office/powerpoint/2010/main" val="308789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5">
            <a:extLst>
              <a:ext uri="{FF2B5EF4-FFF2-40B4-BE49-F238E27FC236}">
                <a16:creationId xmlns:a16="http://schemas.microsoft.com/office/drawing/2014/main" id="{7B5126C1-7D39-4355-95B5-89515717892B}"/>
              </a:ext>
            </a:extLst>
          </p:cNvPr>
          <p:cNvSpPr/>
          <p:nvPr/>
        </p:nvSpPr>
        <p:spPr>
          <a:xfrm>
            <a:off x="13232493" y="2404699"/>
            <a:ext cx="667657" cy="667657"/>
          </a:xfrm>
          <a:prstGeom prst="rect">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
            <a:extLst>
              <a:ext uri="{FF2B5EF4-FFF2-40B4-BE49-F238E27FC236}">
                <a16:creationId xmlns:a16="http://schemas.microsoft.com/office/drawing/2014/main" id="{E7511F06-89F3-4EE2-95E6-21DDE386B745}"/>
              </a:ext>
            </a:extLst>
          </p:cNvPr>
          <p:cNvSpPr/>
          <p:nvPr/>
        </p:nvSpPr>
        <p:spPr>
          <a:xfrm>
            <a:off x="13232493" y="0"/>
            <a:ext cx="667657" cy="667657"/>
          </a:xfrm>
          <a:prstGeom prst="rect">
            <a:avLst/>
          </a:prstGeom>
          <a:solidFill>
            <a:srgbClr val="016A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8">
            <a:extLst>
              <a:ext uri="{FF2B5EF4-FFF2-40B4-BE49-F238E27FC236}">
                <a16:creationId xmlns:a16="http://schemas.microsoft.com/office/drawing/2014/main" id="{9B3646D2-CCFF-4B2D-8D80-534DE9D213F4}"/>
              </a:ext>
            </a:extLst>
          </p:cNvPr>
          <p:cNvSpPr/>
          <p:nvPr/>
        </p:nvSpPr>
        <p:spPr>
          <a:xfrm>
            <a:off x="13232493" y="798285"/>
            <a:ext cx="667657" cy="667657"/>
          </a:xfrm>
          <a:prstGeom prst="rect">
            <a:avLst/>
          </a:prstGeom>
          <a:solidFill>
            <a:srgbClr val="46B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2">
            <a:extLst>
              <a:ext uri="{FF2B5EF4-FFF2-40B4-BE49-F238E27FC236}">
                <a16:creationId xmlns:a16="http://schemas.microsoft.com/office/drawing/2014/main" id="{D180E95D-4B4D-4B1F-AA53-A23B9AED8F68}"/>
              </a:ext>
            </a:extLst>
          </p:cNvPr>
          <p:cNvSpPr/>
          <p:nvPr/>
        </p:nvSpPr>
        <p:spPr>
          <a:xfrm>
            <a:off x="12446277" y="2404699"/>
            <a:ext cx="667657" cy="667657"/>
          </a:xfrm>
          <a:prstGeom prst="rect">
            <a:avLst/>
          </a:prstGeom>
          <a:solidFill>
            <a:srgbClr val="7C7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3">
            <a:extLst>
              <a:ext uri="{FF2B5EF4-FFF2-40B4-BE49-F238E27FC236}">
                <a16:creationId xmlns:a16="http://schemas.microsoft.com/office/drawing/2014/main" id="{91D8F0FD-6D8E-4661-9D0C-315AADEF2F72}"/>
              </a:ext>
            </a:extLst>
          </p:cNvPr>
          <p:cNvSpPr/>
          <p:nvPr/>
        </p:nvSpPr>
        <p:spPr>
          <a:xfrm>
            <a:off x="12446277" y="0"/>
            <a:ext cx="667657" cy="667657"/>
          </a:xfrm>
          <a:prstGeom prst="rect">
            <a:avLst/>
          </a:prstGeom>
          <a:solidFill>
            <a:srgbClr val="0156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4">
            <a:extLst>
              <a:ext uri="{FF2B5EF4-FFF2-40B4-BE49-F238E27FC236}">
                <a16:creationId xmlns:a16="http://schemas.microsoft.com/office/drawing/2014/main" id="{32C9964C-CE34-4067-8257-51CBC16796A0}"/>
              </a:ext>
            </a:extLst>
          </p:cNvPr>
          <p:cNvSpPr/>
          <p:nvPr/>
        </p:nvSpPr>
        <p:spPr>
          <a:xfrm>
            <a:off x="12446277" y="798285"/>
            <a:ext cx="667657" cy="667657"/>
          </a:xfrm>
          <a:prstGeom prst="rect">
            <a:avLst/>
          </a:prstGeom>
          <a:solidFill>
            <a:srgbClr val="38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6">
            <a:extLst>
              <a:ext uri="{FF2B5EF4-FFF2-40B4-BE49-F238E27FC236}">
                <a16:creationId xmlns:a16="http://schemas.microsoft.com/office/drawing/2014/main" id="{C6D5F18B-994B-41D2-8705-3F765AE2871E}"/>
              </a:ext>
            </a:extLst>
          </p:cNvPr>
          <p:cNvSpPr/>
          <p:nvPr/>
        </p:nvSpPr>
        <p:spPr>
          <a:xfrm>
            <a:off x="14018709" y="2404699"/>
            <a:ext cx="667657" cy="667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7">
            <a:extLst>
              <a:ext uri="{FF2B5EF4-FFF2-40B4-BE49-F238E27FC236}">
                <a16:creationId xmlns:a16="http://schemas.microsoft.com/office/drawing/2014/main" id="{220DCB69-8E76-4FAC-85F0-89E1DF49B5EE}"/>
              </a:ext>
            </a:extLst>
          </p:cNvPr>
          <p:cNvSpPr/>
          <p:nvPr/>
        </p:nvSpPr>
        <p:spPr>
          <a:xfrm>
            <a:off x="14018709" y="0"/>
            <a:ext cx="667657" cy="667657"/>
          </a:xfrm>
          <a:prstGeom prst="rect">
            <a:avLst/>
          </a:prstGeom>
          <a:solidFill>
            <a:srgbClr val="018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78">
            <a:extLst>
              <a:ext uri="{FF2B5EF4-FFF2-40B4-BE49-F238E27FC236}">
                <a16:creationId xmlns:a16="http://schemas.microsoft.com/office/drawing/2014/main" id="{DBF952F4-A4B5-4C6D-9EA4-25A578806E70}"/>
              </a:ext>
            </a:extLst>
          </p:cNvPr>
          <p:cNvSpPr/>
          <p:nvPr/>
        </p:nvSpPr>
        <p:spPr>
          <a:xfrm>
            <a:off x="14018709" y="798285"/>
            <a:ext cx="667657" cy="667657"/>
          </a:xfrm>
          <a:prstGeom prst="rect">
            <a:avLst/>
          </a:prstGeom>
          <a:solidFill>
            <a:srgbClr val="7AC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0">
            <a:extLst>
              <a:ext uri="{FF2B5EF4-FFF2-40B4-BE49-F238E27FC236}">
                <a16:creationId xmlns:a16="http://schemas.microsoft.com/office/drawing/2014/main" id="{F0125F51-D149-405C-8EBF-E2F558567B6A}"/>
              </a:ext>
            </a:extLst>
          </p:cNvPr>
          <p:cNvSpPr/>
          <p:nvPr/>
        </p:nvSpPr>
        <p:spPr>
          <a:xfrm>
            <a:off x="13232493" y="1594919"/>
            <a:ext cx="667657" cy="667657"/>
          </a:xfrm>
          <a:prstGeom prst="rect">
            <a:avLst/>
          </a:prstGeom>
          <a:solidFill>
            <a:srgbClr val="FEA3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318AAD7-D67E-44DA-905A-D07B0982FF20}"/>
              </a:ext>
            </a:extLst>
          </p:cNvPr>
          <p:cNvSpPr/>
          <p:nvPr/>
        </p:nvSpPr>
        <p:spPr>
          <a:xfrm>
            <a:off x="12446276" y="1594919"/>
            <a:ext cx="667657" cy="667657"/>
          </a:xfrm>
          <a:prstGeom prst="rect">
            <a:avLst/>
          </a:prstGeom>
          <a:solidFill>
            <a:srgbClr val="FE8D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7B827AC-D3B3-466C-B86D-57C581411EB5}"/>
              </a:ext>
            </a:extLst>
          </p:cNvPr>
          <p:cNvSpPr/>
          <p:nvPr/>
        </p:nvSpPr>
        <p:spPr>
          <a:xfrm>
            <a:off x="14018709" y="1594919"/>
            <a:ext cx="667657" cy="667657"/>
          </a:xfrm>
          <a:prstGeom prst="rect">
            <a:avLst/>
          </a:prstGeom>
          <a:solidFill>
            <a:srgbClr val="FEBF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7">
            <a:extLst>
              <a:ext uri="{FF2B5EF4-FFF2-40B4-BE49-F238E27FC236}">
                <a16:creationId xmlns:a16="http://schemas.microsoft.com/office/drawing/2014/main" id="{6C3A5E97-0C45-4602-A0AC-BED67A793960}"/>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86" name="Title 1">
            <a:extLst>
              <a:ext uri="{FF2B5EF4-FFF2-40B4-BE49-F238E27FC236}">
                <a16:creationId xmlns:a16="http://schemas.microsoft.com/office/drawing/2014/main" id="{5BA34870-8241-4ED9-B84D-08EBC0F01675}"/>
              </a:ext>
            </a:extLst>
          </p:cNvPr>
          <p:cNvSpPr txBox="1">
            <a:spLocks/>
          </p:cNvSpPr>
          <p:nvPr/>
        </p:nvSpPr>
        <p:spPr>
          <a:xfrm>
            <a:off x="228600" y="36454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i="0" u="none" strike="noStrike" kern="1200" cap="none" spc="0" normalizeH="0" baseline="0" noProof="0" dirty="0">
                <a:ln>
                  <a:noFill/>
                </a:ln>
                <a:solidFill>
                  <a:srgbClr val="000000">
                    <a:lumMod val="75000"/>
                    <a:lumOff val="25000"/>
                  </a:srgbClr>
                </a:solidFill>
                <a:effectLst/>
                <a:uLnTx/>
                <a:uFillTx/>
                <a:latin typeface="Calibri" panose="020F0502020204030204" pitchFamily="34" charset="0"/>
                <a:cs typeface="Calibri" panose="020F0502020204030204" pitchFamily="34" charset="0"/>
              </a:rPr>
              <a:t>Design Choices</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r>
              <a:rPr kumimoji="0" lang="en-US" sz="20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Firmware Implementation</a:t>
            </a: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87" name="Straight Connector 13">
            <a:extLst>
              <a:ext uri="{FF2B5EF4-FFF2-40B4-BE49-F238E27FC236}">
                <a16:creationId xmlns:a16="http://schemas.microsoft.com/office/drawing/2014/main" id="{83A54F61-5E64-4245-A466-98024EBC287A}"/>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1" name="Oval 12">
            <a:extLst>
              <a:ext uri="{FF2B5EF4-FFF2-40B4-BE49-F238E27FC236}">
                <a16:creationId xmlns:a16="http://schemas.microsoft.com/office/drawing/2014/main" id="{992471EF-550C-4F47-9486-20BF9BD6CCE0}"/>
              </a:ext>
            </a:extLst>
          </p:cNvPr>
          <p:cNvSpPr>
            <a:spLocks noChangeArrowheads="1"/>
          </p:cNvSpPr>
          <p:nvPr/>
        </p:nvSpPr>
        <p:spPr bwMode="auto">
          <a:xfrm>
            <a:off x="552279" y="1929571"/>
            <a:ext cx="879135" cy="880546"/>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Oval 11">
            <a:extLst>
              <a:ext uri="{FF2B5EF4-FFF2-40B4-BE49-F238E27FC236}">
                <a16:creationId xmlns:a16="http://schemas.microsoft.com/office/drawing/2014/main" id="{4C06FA87-2C2B-47CB-9FFF-89079F991BF7}"/>
              </a:ext>
            </a:extLst>
          </p:cNvPr>
          <p:cNvSpPr>
            <a:spLocks noChangeArrowheads="1"/>
          </p:cNvSpPr>
          <p:nvPr/>
        </p:nvSpPr>
        <p:spPr bwMode="auto">
          <a:xfrm>
            <a:off x="639063" y="2016355"/>
            <a:ext cx="705566" cy="70697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57" name="Oval 12">
            <a:extLst>
              <a:ext uri="{FF2B5EF4-FFF2-40B4-BE49-F238E27FC236}">
                <a16:creationId xmlns:a16="http://schemas.microsoft.com/office/drawing/2014/main" id="{7AFB5FDA-F00A-4326-9B78-33719B2E1CCA}"/>
              </a:ext>
            </a:extLst>
          </p:cNvPr>
          <p:cNvSpPr>
            <a:spLocks noChangeArrowheads="1"/>
          </p:cNvSpPr>
          <p:nvPr/>
        </p:nvSpPr>
        <p:spPr bwMode="auto">
          <a:xfrm>
            <a:off x="552279" y="3484552"/>
            <a:ext cx="879135" cy="880546"/>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8" name="Oval 11">
            <a:extLst>
              <a:ext uri="{FF2B5EF4-FFF2-40B4-BE49-F238E27FC236}">
                <a16:creationId xmlns:a16="http://schemas.microsoft.com/office/drawing/2014/main" id="{E4524B15-57CE-4228-A1B0-8E42C2BD275A}"/>
              </a:ext>
            </a:extLst>
          </p:cNvPr>
          <p:cNvSpPr>
            <a:spLocks noChangeArrowheads="1"/>
          </p:cNvSpPr>
          <p:nvPr/>
        </p:nvSpPr>
        <p:spPr bwMode="auto">
          <a:xfrm>
            <a:off x="639063" y="3571336"/>
            <a:ext cx="705566" cy="706977"/>
          </a:xfrm>
          <a:prstGeom prst="ellipse">
            <a:avLst/>
          </a:prstGeom>
          <a:solidFill>
            <a:srgbClr val="016AA3"/>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59" name="Oval 12">
            <a:extLst>
              <a:ext uri="{FF2B5EF4-FFF2-40B4-BE49-F238E27FC236}">
                <a16:creationId xmlns:a16="http://schemas.microsoft.com/office/drawing/2014/main" id="{0AB4ECB0-205F-4DDB-9F32-4A92872C52E3}"/>
              </a:ext>
            </a:extLst>
          </p:cNvPr>
          <p:cNvSpPr>
            <a:spLocks noChangeArrowheads="1"/>
          </p:cNvSpPr>
          <p:nvPr/>
        </p:nvSpPr>
        <p:spPr bwMode="auto">
          <a:xfrm>
            <a:off x="552279" y="5153835"/>
            <a:ext cx="879135" cy="880546"/>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0" name="Oval 11">
            <a:extLst>
              <a:ext uri="{FF2B5EF4-FFF2-40B4-BE49-F238E27FC236}">
                <a16:creationId xmlns:a16="http://schemas.microsoft.com/office/drawing/2014/main" id="{F879598B-5C76-4609-A938-3886D0BED467}"/>
              </a:ext>
            </a:extLst>
          </p:cNvPr>
          <p:cNvSpPr>
            <a:spLocks noChangeArrowheads="1"/>
          </p:cNvSpPr>
          <p:nvPr/>
        </p:nvSpPr>
        <p:spPr bwMode="auto">
          <a:xfrm>
            <a:off x="639063" y="5240619"/>
            <a:ext cx="705566" cy="70697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1" name="Rectangle 3">
            <a:extLst>
              <a:ext uri="{FF2B5EF4-FFF2-40B4-BE49-F238E27FC236}">
                <a16:creationId xmlns:a16="http://schemas.microsoft.com/office/drawing/2014/main" id="{EE709C36-5970-4728-BF7E-CCD020CBEFE1}"/>
              </a:ext>
            </a:extLst>
          </p:cNvPr>
          <p:cNvSpPr/>
          <p:nvPr/>
        </p:nvSpPr>
        <p:spPr>
          <a:xfrm>
            <a:off x="1644768" y="2016355"/>
            <a:ext cx="1953135" cy="276999"/>
          </a:xfrm>
          <a:prstGeom prst="rect">
            <a:avLst/>
          </a:prstGeom>
        </p:spPr>
        <p:txBody>
          <a:bodyPr wrap="square" lIns="0" tIns="0" rIns="0" bIns="0">
            <a:spAutoFit/>
          </a:bodyPr>
          <a:lstStyle/>
          <a:p>
            <a:pPr lvl="0">
              <a:defRPr/>
            </a:pPr>
            <a:r>
              <a:rPr lang="en-US" b="1" dirty="0">
                <a:latin typeface="Calibri Light" panose="020F0302020204030204" pitchFamily="34" charset="0"/>
                <a:cs typeface="Calibri Light" panose="020F0302020204030204" pitchFamily="34" charset="0"/>
              </a:rPr>
              <a:t>FREERTOS and TASKS</a:t>
            </a:r>
          </a:p>
        </p:txBody>
      </p:sp>
      <p:sp>
        <p:nvSpPr>
          <p:cNvPr id="62" name="Rectangle 50">
            <a:extLst>
              <a:ext uri="{FF2B5EF4-FFF2-40B4-BE49-F238E27FC236}">
                <a16:creationId xmlns:a16="http://schemas.microsoft.com/office/drawing/2014/main" id="{3520744F-A017-4704-80EE-BB7CE0405208}"/>
              </a:ext>
            </a:extLst>
          </p:cNvPr>
          <p:cNvSpPr/>
          <p:nvPr/>
        </p:nvSpPr>
        <p:spPr>
          <a:xfrm>
            <a:off x="1644768" y="2327344"/>
            <a:ext cx="3928748" cy="730969"/>
          </a:xfrm>
          <a:prstGeom prst="rect">
            <a:avLst/>
          </a:prstGeom>
        </p:spPr>
        <p:txBody>
          <a:bodyPr wrap="square" lIns="0" tIns="0" rIns="0" bIns="0" anchor="t">
            <a:spAutoFit/>
          </a:bodyPr>
          <a:lstStyle/>
          <a:p>
            <a:pPr lvl="0">
              <a:lnSpc>
                <a:spcPts val="1900"/>
              </a:lnSpc>
              <a:defRPr/>
            </a:pPr>
            <a:r>
              <a:rPr lang="en-US" sz="1600" dirty="0" err="1">
                <a:latin typeface="Calibri" panose="020F0502020204030204" pitchFamily="34" charset="0"/>
                <a:cs typeface="Calibri" panose="020F0502020204030204" pitchFamily="34" charset="0"/>
              </a:rPr>
              <a:t>FreeRTOS</a:t>
            </a:r>
            <a:r>
              <a:rPr lang="en-US" sz="1600" dirty="0">
                <a:latin typeface="Calibri" panose="020F0502020204030204" pitchFamily="34" charset="0"/>
                <a:cs typeface="Calibri" panose="020F0502020204030204" pitchFamily="34" charset="0"/>
              </a:rPr>
              <a:t> is chosen as the RTOS due to its characteristics. We coded </a:t>
            </a:r>
            <a:r>
              <a:rPr lang="en-US" sz="1600" u="sng" dirty="0">
                <a:latin typeface="Calibri" panose="020F0502020204030204" pitchFamily="34" charset="0"/>
                <a:cs typeface="Calibri" panose="020F0502020204030204" pitchFamily="34" charset="0"/>
              </a:rPr>
              <a:t>3 tasks</a:t>
            </a:r>
            <a:r>
              <a:rPr lang="en-US" sz="1600" dirty="0">
                <a:latin typeface="Calibri" panose="020F0502020204030204" pitchFamily="34" charset="0"/>
                <a:cs typeface="Calibri" panose="020F0502020204030204" pitchFamily="34" charset="0"/>
              </a:rPr>
              <a:t> to implement the </a:t>
            </a:r>
            <a:r>
              <a:rPr lang="en-US" sz="1600" u="sng" dirty="0">
                <a:latin typeface="Calibri" panose="020F0502020204030204" pitchFamily="34" charset="0"/>
                <a:cs typeface="Calibri" panose="020F0502020204030204" pitchFamily="34" charset="0"/>
              </a:rPr>
              <a:t>Control Structure and the I/O</a:t>
            </a:r>
            <a:r>
              <a:rPr lang="en-US" sz="1600" dirty="0">
                <a:latin typeface="Calibri" panose="020F0502020204030204" pitchFamily="34" charset="0"/>
                <a:cs typeface="Calibri" panose="020F0502020204030204" pitchFamily="34" charset="0"/>
              </a:rPr>
              <a:t> required.</a:t>
            </a:r>
          </a:p>
        </p:txBody>
      </p:sp>
      <p:sp>
        <p:nvSpPr>
          <p:cNvPr id="63" name="Rectangle 46">
            <a:extLst>
              <a:ext uri="{FF2B5EF4-FFF2-40B4-BE49-F238E27FC236}">
                <a16:creationId xmlns:a16="http://schemas.microsoft.com/office/drawing/2014/main" id="{57BDDF95-E760-4E89-9ABD-782F622EA0CF}"/>
              </a:ext>
            </a:extLst>
          </p:cNvPr>
          <p:cNvSpPr/>
          <p:nvPr/>
        </p:nvSpPr>
        <p:spPr>
          <a:xfrm>
            <a:off x="1644768" y="3591610"/>
            <a:ext cx="1371600" cy="276999"/>
          </a:xfrm>
          <a:prstGeom prst="rect">
            <a:avLst/>
          </a:prstGeom>
        </p:spPr>
        <p:txBody>
          <a:bodyPr wrap="square" lIns="0" tIns="0" rIns="0" bIns="0">
            <a:spAutoFit/>
          </a:bodyPr>
          <a:lstStyle/>
          <a:p>
            <a:pPr lvl="0">
              <a:defRPr/>
            </a:pPr>
            <a:r>
              <a:rPr lang="en-US" b="1" dirty="0">
                <a:latin typeface="Calibri Light" panose="020F0302020204030204" pitchFamily="34" charset="0"/>
                <a:cs typeface="Calibri Light" panose="020F0302020204030204" pitchFamily="34" charset="0"/>
              </a:rPr>
              <a:t>500us PERIOD</a:t>
            </a:r>
          </a:p>
        </p:txBody>
      </p:sp>
      <p:sp>
        <p:nvSpPr>
          <p:cNvPr id="64" name="Rectangle 51">
            <a:extLst>
              <a:ext uri="{FF2B5EF4-FFF2-40B4-BE49-F238E27FC236}">
                <a16:creationId xmlns:a16="http://schemas.microsoft.com/office/drawing/2014/main" id="{988FDB51-0637-4BFF-A44E-5EDF26A18A29}"/>
              </a:ext>
            </a:extLst>
          </p:cNvPr>
          <p:cNvSpPr/>
          <p:nvPr/>
        </p:nvSpPr>
        <p:spPr>
          <a:xfrm>
            <a:off x="1644767" y="3901122"/>
            <a:ext cx="4079757" cy="974626"/>
          </a:xfrm>
          <a:prstGeom prst="rect">
            <a:avLst/>
          </a:prstGeom>
        </p:spPr>
        <p:txBody>
          <a:bodyPr wrap="square" lIns="0" tIns="0" rIns="0" bIns="0" anchor="t">
            <a:spAutoFit/>
          </a:bodyPr>
          <a:lstStyle/>
          <a:p>
            <a:pPr lvl="0">
              <a:lnSpc>
                <a:spcPts val="1900"/>
              </a:lnSpc>
              <a:defRPr/>
            </a:pPr>
            <a:r>
              <a:rPr lang="en-US" sz="1600" dirty="0">
                <a:latin typeface="Calibri" panose="020F0502020204030204" pitchFamily="34" charset="0"/>
                <a:cs typeface="Calibri" panose="020F0502020204030204" pitchFamily="34" charset="0"/>
              </a:rPr>
              <a:t>The Periodic Interval for the execution of the control is 500us. The frequency is higher than other solution in the market to achieve better performance. </a:t>
            </a:r>
          </a:p>
        </p:txBody>
      </p:sp>
      <p:sp>
        <p:nvSpPr>
          <p:cNvPr id="65" name="Rectangle 47">
            <a:extLst>
              <a:ext uri="{FF2B5EF4-FFF2-40B4-BE49-F238E27FC236}">
                <a16:creationId xmlns:a16="http://schemas.microsoft.com/office/drawing/2014/main" id="{24C177C5-335B-4B3E-8D75-676599C2D8FC}"/>
              </a:ext>
            </a:extLst>
          </p:cNvPr>
          <p:cNvSpPr/>
          <p:nvPr/>
        </p:nvSpPr>
        <p:spPr>
          <a:xfrm>
            <a:off x="1644768" y="5240619"/>
            <a:ext cx="1371600" cy="276999"/>
          </a:xfrm>
          <a:prstGeom prst="rect">
            <a:avLst/>
          </a:prstGeom>
        </p:spPr>
        <p:txBody>
          <a:bodyPr wrap="square" lIns="0" tIns="0" rIns="0" bIns="0">
            <a:spAutoFit/>
          </a:bodyPr>
          <a:lstStyle/>
          <a:p>
            <a:pPr lvl="0">
              <a:defRPr/>
            </a:pPr>
            <a:r>
              <a:rPr lang="en-US" b="1" dirty="0">
                <a:latin typeface="Calibri Light" panose="020F0302020204030204" pitchFamily="34" charset="0"/>
                <a:cs typeface="Calibri Light" panose="020F0302020204030204" pitchFamily="34" charset="0"/>
              </a:rPr>
              <a:t>TIMER ISR</a:t>
            </a:r>
          </a:p>
        </p:txBody>
      </p:sp>
      <p:sp>
        <p:nvSpPr>
          <p:cNvPr id="66" name="Rectangle 52">
            <a:extLst>
              <a:ext uri="{FF2B5EF4-FFF2-40B4-BE49-F238E27FC236}">
                <a16:creationId xmlns:a16="http://schemas.microsoft.com/office/drawing/2014/main" id="{61FEA930-C305-471A-B943-BE08EAE6F2D7}"/>
              </a:ext>
            </a:extLst>
          </p:cNvPr>
          <p:cNvSpPr/>
          <p:nvPr/>
        </p:nvSpPr>
        <p:spPr>
          <a:xfrm>
            <a:off x="1644768" y="5570033"/>
            <a:ext cx="3928748" cy="974626"/>
          </a:xfrm>
          <a:prstGeom prst="rect">
            <a:avLst/>
          </a:prstGeom>
        </p:spPr>
        <p:txBody>
          <a:bodyPr wrap="square" lIns="0" tIns="0" rIns="0" bIns="0" anchor="t">
            <a:spAutoFit/>
          </a:bodyPr>
          <a:lstStyle/>
          <a:p>
            <a:pPr marL="0" marR="0" lvl="0" indent="0" defTabSz="914400" rtl="0" eaLnBrk="1" fontAlgn="auto" latinLnBrk="0" hangingPunct="1">
              <a:lnSpc>
                <a:spcPts val="19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The Periodic Interval is set with </a:t>
            </a:r>
            <a:r>
              <a:rPr lang="en-US" sz="1600" u="sng" dirty="0">
                <a:latin typeface="Calibri" panose="020F0502020204030204" pitchFamily="34" charset="0"/>
                <a:cs typeface="Calibri" panose="020F0502020204030204" pitchFamily="34" charset="0"/>
              </a:rPr>
              <a:t>TIMER Interrupts</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Thus we are </a:t>
            </a:r>
            <a:r>
              <a:rPr kumimoji="0" lang="en-US" sz="1600" b="0" i="0" u="sng" strike="noStrike" kern="1200" cap="none" spc="0" normalizeH="0" baseline="0" noProof="0" dirty="0">
                <a:ln>
                  <a:noFill/>
                </a:ln>
                <a:effectLst/>
                <a:uLnTx/>
                <a:uFillTx/>
                <a:latin typeface="Calibri" panose="020F0502020204030204" pitchFamily="34" charset="0"/>
                <a:cs typeface="Calibri" panose="020F0502020204030204" pitchFamily="34" charset="0"/>
              </a:rPr>
              <a:t>decoupled</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from the </a:t>
            </a:r>
            <a:r>
              <a:rPr kumimoji="0" lang="en-US" sz="1600" b="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FreeRTOS</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structure </a:t>
            </a:r>
            <a:r>
              <a:rPr lang="en-US" sz="1600" dirty="0" err="1">
                <a:latin typeface="Calibri" panose="020F0502020204030204" pitchFamily="34" charset="0"/>
                <a:cs typeface="Calibri" panose="020F0502020204030204" pitchFamily="34" charset="0"/>
              </a:rPr>
              <a:t>increasi</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ng flexibility and Reliability. </a:t>
            </a:r>
          </a:p>
        </p:txBody>
      </p:sp>
      <p:sp>
        <p:nvSpPr>
          <p:cNvPr id="67" name="Oval 12">
            <a:extLst>
              <a:ext uri="{FF2B5EF4-FFF2-40B4-BE49-F238E27FC236}">
                <a16:creationId xmlns:a16="http://schemas.microsoft.com/office/drawing/2014/main" id="{D2C953E2-819E-496F-89C6-DBDCA1754188}"/>
              </a:ext>
            </a:extLst>
          </p:cNvPr>
          <p:cNvSpPr>
            <a:spLocks noChangeArrowheads="1"/>
          </p:cNvSpPr>
          <p:nvPr/>
        </p:nvSpPr>
        <p:spPr bwMode="auto">
          <a:xfrm>
            <a:off x="10460448" y="2844149"/>
            <a:ext cx="879135" cy="880546"/>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8" name="Oval 11">
            <a:extLst>
              <a:ext uri="{FF2B5EF4-FFF2-40B4-BE49-F238E27FC236}">
                <a16:creationId xmlns:a16="http://schemas.microsoft.com/office/drawing/2014/main" id="{EDEABE68-9E3F-4490-A773-3C17BA315EDC}"/>
              </a:ext>
            </a:extLst>
          </p:cNvPr>
          <p:cNvSpPr>
            <a:spLocks noChangeArrowheads="1"/>
          </p:cNvSpPr>
          <p:nvPr/>
        </p:nvSpPr>
        <p:spPr bwMode="auto">
          <a:xfrm>
            <a:off x="10547232" y="2930933"/>
            <a:ext cx="705566" cy="706977"/>
          </a:xfrm>
          <a:prstGeom prst="ellipse">
            <a:avLst/>
          </a:prstGeom>
          <a:solidFill>
            <a:srgbClr val="016AA3"/>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9" name="Oval 12">
            <a:extLst>
              <a:ext uri="{FF2B5EF4-FFF2-40B4-BE49-F238E27FC236}">
                <a16:creationId xmlns:a16="http://schemas.microsoft.com/office/drawing/2014/main" id="{6A4EFE04-3E55-4CD0-8926-49838E6A0F3F}"/>
              </a:ext>
            </a:extLst>
          </p:cNvPr>
          <p:cNvSpPr>
            <a:spLocks noChangeArrowheads="1"/>
          </p:cNvSpPr>
          <p:nvPr/>
        </p:nvSpPr>
        <p:spPr bwMode="auto">
          <a:xfrm>
            <a:off x="10460448" y="4399130"/>
            <a:ext cx="879135" cy="880546"/>
          </a:xfrm>
          <a:prstGeom prst="ellipse">
            <a:avLst/>
          </a:prstGeom>
          <a:solidFill>
            <a:schemeClr val="bg1"/>
          </a:solidFill>
          <a:ln w="15875" cap="flat">
            <a:noFill/>
            <a:prstDash val="solid"/>
            <a:miter lim="800000"/>
            <a:headEnd/>
            <a:tailEnd/>
          </a:ln>
          <a:effectLst>
            <a:outerShdw blurRad="50800" dist="38100" dir="5400000" algn="t" rotWithShape="0">
              <a:prstClr val="black">
                <a:alpha val="46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0" name="Oval 11">
            <a:extLst>
              <a:ext uri="{FF2B5EF4-FFF2-40B4-BE49-F238E27FC236}">
                <a16:creationId xmlns:a16="http://schemas.microsoft.com/office/drawing/2014/main" id="{278CCEC4-49DA-44AE-97F7-30BC37062262}"/>
              </a:ext>
            </a:extLst>
          </p:cNvPr>
          <p:cNvSpPr>
            <a:spLocks noChangeArrowheads="1"/>
          </p:cNvSpPr>
          <p:nvPr/>
        </p:nvSpPr>
        <p:spPr bwMode="auto">
          <a:xfrm>
            <a:off x="10547232" y="4485914"/>
            <a:ext cx="705566" cy="706977"/>
          </a:xfrm>
          <a:prstGeom prst="ellipse">
            <a:avLst/>
          </a:prstGeom>
          <a:solidFill>
            <a:srgbClr val="015685"/>
          </a:solidFill>
          <a:ln w="15875" cap="flat">
            <a:noFill/>
            <a:prstDash val="solid"/>
            <a:miter lim="800000"/>
            <a:headEnd/>
            <a:tailEnd/>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88" name="Rectangle 48">
            <a:extLst>
              <a:ext uri="{FF2B5EF4-FFF2-40B4-BE49-F238E27FC236}">
                <a16:creationId xmlns:a16="http://schemas.microsoft.com/office/drawing/2014/main" id="{70BAC176-7BFC-4B51-B491-29C7E5E07E41}"/>
              </a:ext>
            </a:extLst>
          </p:cNvPr>
          <p:cNvSpPr/>
          <p:nvPr/>
        </p:nvSpPr>
        <p:spPr>
          <a:xfrm>
            <a:off x="8252642" y="2930353"/>
            <a:ext cx="2086889" cy="276999"/>
          </a:xfrm>
          <a:prstGeom prst="rect">
            <a:avLst/>
          </a:prstGeom>
        </p:spPr>
        <p:txBody>
          <a:bodyPr wrap="square" lIns="0" tIns="0" rIns="0" bIns="0">
            <a:spAutoFit/>
          </a:bodyPr>
          <a:lstStyle/>
          <a:p>
            <a:pPr lvl="0" algn="r">
              <a:defRPr/>
            </a:pPr>
            <a:r>
              <a:rPr lang="en-US" b="1" dirty="0">
                <a:latin typeface="Calibri Light" panose="020F0302020204030204" pitchFamily="34" charset="0"/>
                <a:cs typeface="Calibri Light" panose="020F0302020204030204" pitchFamily="34" charset="0"/>
              </a:rPr>
              <a:t>NOTIFICATION SYSTEM</a:t>
            </a:r>
          </a:p>
        </p:txBody>
      </p:sp>
      <p:sp>
        <p:nvSpPr>
          <p:cNvPr id="89" name="Rectangle 53">
            <a:extLst>
              <a:ext uri="{FF2B5EF4-FFF2-40B4-BE49-F238E27FC236}">
                <a16:creationId xmlns:a16="http://schemas.microsoft.com/office/drawing/2014/main" id="{57825EA5-F137-4C73-BBB8-EB44C8E56964}"/>
              </a:ext>
            </a:extLst>
          </p:cNvPr>
          <p:cNvSpPr/>
          <p:nvPr/>
        </p:nvSpPr>
        <p:spPr>
          <a:xfrm>
            <a:off x="6467478" y="3204245"/>
            <a:ext cx="3872053" cy="487313"/>
          </a:xfrm>
          <a:prstGeom prst="rect">
            <a:avLst/>
          </a:prstGeom>
        </p:spPr>
        <p:txBody>
          <a:bodyPr wrap="square" lIns="0" tIns="0" rIns="0" bIns="0" anchor="t">
            <a:spAutoFit/>
          </a:bodyPr>
          <a:lstStyle/>
          <a:p>
            <a:pPr marL="0" marR="0" lvl="0" indent="0" algn="r" defTabSz="914400" rtl="0" eaLnBrk="1" fontAlgn="auto" latinLnBrk="0" hangingPunct="1">
              <a:lnSpc>
                <a:spcPts val="19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The </a:t>
            </a:r>
            <a:r>
              <a:rPr kumimoji="0" lang="en-US" sz="1600" b="0" i="0" u="none" strike="noStrike" kern="1200" cap="none" spc="0" normalizeH="0" baseline="0" noProof="0" dirty="0" err="1">
                <a:ln>
                  <a:noFill/>
                </a:ln>
                <a:effectLst/>
                <a:uLnTx/>
                <a:uFillTx/>
                <a:latin typeface="Calibri" panose="020F0502020204030204" pitchFamily="34" charset="0"/>
                <a:cs typeface="Calibri" panose="020F0502020204030204" pitchFamily="34" charset="0"/>
              </a:rPr>
              <a:t>FreeRTOS</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r>
              <a:rPr kumimoji="0" lang="en-US" sz="1600" b="0" i="0" u="sng" strike="noStrike" kern="1200" cap="none" spc="0" normalizeH="0" baseline="0" noProof="0" dirty="0">
                <a:ln>
                  <a:noFill/>
                </a:ln>
                <a:effectLst/>
                <a:uLnTx/>
                <a:uFillTx/>
                <a:latin typeface="Calibri" panose="020F0502020204030204" pitchFamily="34" charset="0"/>
                <a:cs typeface="Calibri" panose="020F0502020204030204" pitchFamily="34" charset="0"/>
              </a:rPr>
              <a:t>Notification System </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was used to set the periodicity of the Tasks</a:t>
            </a:r>
            <a:r>
              <a:rPr lang="en-US" sz="1600" dirty="0">
                <a:latin typeface="Calibri" panose="020F0502020204030204" pitchFamily="34" charset="0"/>
                <a:cs typeface="Calibri" panose="020F0502020204030204" pitchFamily="34" charset="0"/>
              </a:rPr>
              <a:t>.</a:t>
            </a:r>
            <a:endPar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sp>
        <p:nvSpPr>
          <p:cNvPr id="90" name="Rectangle 49">
            <a:extLst>
              <a:ext uri="{FF2B5EF4-FFF2-40B4-BE49-F238E27FC236}">
                <a16:creationId xmlns:a16="http://schemas.microsoft.com/office/drawing/2014/main" id="{CBD8AF28-D4B3-4879-9D28-534FFA5186EF}"/>
              </a:ext>
            </a:extLst>
          </p:cNvPr>
          <p:cNvSpPr/>
          <p:nvPr/>
        </p:nvSpPr>
        <p:spPr>
          <a:xfrm>
            <a:off x="7947582" y="4492961"/>
            <a:ext cx="2391949" cy="276999"/>
          </a:xfrm>
          <a:prstGeom prst="rect">
            <a:avLst/>
          </a:prstGeom>
        </p:spPr>
        <p:txBody>
          <a:bodyPr wrap="square" lIns="0" tIns="0" rIns="0" bIns="0">
            <a:spAutoFit/>
          </a:bodyPr>
          <a:lstStyle/>
          <a:p>
            <a:pPr lvl="0" algn="r">
              <a:defRPr/>
            </a:pPr>
            <a:r>
              <a:rPr lang="en-US" b="1" dirty="0">
                <a:latin typeface="Calibri Light" panose="020F0302020204030204" pitchFamily="34" charset="0"/>
                <a:cs typeface="Calibri Light" panose="020F0302020204030204" pitchFamily="34" charset="0"/>
              </a:rPr>
              <a:t>SHARED MEMORY ACCESS</a:t>
            </a:r>
          </a:p>
        </p:txBody>
      </p:sp>
      <p:sp>
        <p:nvSpPr>
          <p:cNvPr id="91" name="Rectangle 54">
            <a:extLst>
              <a:ext uri="{FF2B5EF4-FFF2-40B4-BE49-F238E27FC236}">
                <a16:creationId xmlns:a16="http://schemas.microsoft.com/office/drawing/2014/main" id="{00EB3C33-14F6-448B-81D0-574158B143B4}"/>
              </a:ext>
            </a:extLst>
          </p:cNvPr>
          <p:cNvSpPr/>
          <p:nvPr/>
        </p:nvSpPr>
        <p:spPr>
          <a:xfrm>
            <a:off x="6467478" y="4808127"/>
            <a:ext cx="3872053" cy="730969"/>
          </a:xfrm>
          <a:prstGeom prst="rect">
            <a:avLst/>
          </a:prstGeom>
        </p:spPr>
        <p:txBody>
          <a:bodyPr wrap="square" lIns="0" tIns="0" rIns="0" bIns="0" anchor="t">
            <a:spAutoFit/>
          </a:bodyPr>
          <a:lstStyle/>
          <a:p>
            <a:pPr marL="0" marR="0" lvl="0" indent="0" algn="r" defTabSz="914400" rtl="0" eaLnBrk="1" fontAlgn="auto" latinLnBrk="0" hangingPunct="1">
              <a:lnSpc>
                <a:spcPts val="19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The Tasks exchange data through shared memory variables that are accessed through </a:t>
            </a:r>
            <a:r>
              <a:rPr lang="en-US" sz="1600" u="sng" dirty="0">
                <a:latin typeface="Calibri" panose="020F0502020204030204" pitchFamily="34" charset="0"/>
                <a:cs typeface="Calibri" panose="020F0502020204030204" pitchFamily="34" charset="0"/>
              </a:rPr>
              <a:t>Mutexes</a:t>
            </a:r>
            <a:r>
              <a:rPr lang="en-US" sz="1600" dirty="0">
                <a:latin typeface="Calibri" panose="020F0502020204030204" pitchFamily="34" charset="0"/>
                <a:cs typeface="Calibri" panose="020F0502020204030204" pitchFamily="34" charset="0"/>
              </a:rPr>
              <a:t> with </a:t>
            </a:r>
            <a:r>
              <a:rPr lang="en-US" sz="1600" u="sng" dirty="0">
                <a:latin typeface="Calibri" panose="020F0502020204030204" pitchFamily="34" charset="0"/>
                <a:cs typeface="Calibri" panose="020F0502020204030204" pitchFamily="34" charset="0"/>
              </a:rPr>
              <a:t>Priority Inheritance mechanism</a:t>
            </a:r>
            <a:r>
              <a:rPr lang="en-US" sz="1600" dirty="0">
                <a:latin typeface="Calibri" panose="020F0502020204030204" pitchFamily="34" charset="0"/>
                <a:cs typeface="Calibri" panose="020F0502020204030204" pitchFamily="34" charset="0"/>
              </a:rPr>
              <a:t>.</a:t>
            </a:r>
            <a:r>
              <a:rPr kumimoji="0" lang="en-US" sz="1600" b="0" i="0" u="none" strike="noStrike" kern="1200" cap="none" spc="0" normalizeH="0" baseline="0" noProof="0" dirty="0">
                <a:ln>
                  <a:noFill/>
                </a:ln>
                <a:effectLst/>
                <a:uLnTx/>
                <a:uFillTx/>
                <a:latin typeface="Calibri" panose="020F0502020204030204" pitchFamily="34" charset="0"/>
                <a:cs typeface="Calibri" panose="020F0502020204030204" pitchFamily="34" charset="0"/>
              </a:rPr>
              <a:t> </a:t>
            </a:r>
          </a:p>
        </p:txBody>
      </p:sp>
      <p:pic>
        <p:nvPicPr>
          <p:cNvPr id="92" name="Immagine 91" descr="Immagine che contiene disegnando&#10;&#10;Descrizione generata automaticamente">
            <a:extLst>
              <a:ext uri="{FF2B5EF4-FFF2-40B4-BE49-F238E27FC236}">
                <a16:creationId xmlns:a16="http://schemas.microsoft.com/office/drawing/2014/main" id="{10943951-A4A7-4D70-98E7-C1320CDC3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280" y="2165271"/>
            <a:ext cx="409144" cy="409144"/>
          </a:xfrm>
          <a:prstGeom prst="rect">
            <a:avLst/>
          </a:prstGeom>
        </p:spPr>
      </p:pic>
      <p:pic>
        <p:nvPicPr>
          <p:cNvPr id="93" name="Immagine 92" descr="Immagine che contiene disegnando, nero, bianco&#10;&#10;Descrizione generata automaticamente">
            <a:extLst>
              <a:ext uri="{FF2B5EF4-FFF2-40B4-BE49-F238E27FC236}">
                <a16:creationId xmlns:a16="http://schemas.microsoft.com/office/drawing/2014/main" id="{877E875A-F03F-470A-B80F-5741775F7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644" y="3610499"/>
            <a:ext cx="640403" cy="640403"/>
          </a:xfrm>
          <a:prstGeom prst="rect">
            <a:avLst/>
          </a:prstGeom>
        </p:spPr>
      </p:pic>
      <p:pic>
        <p:nvPicPr>
          <p:cNvPr id="94" name="Immagine 93">
            <a:extLst>
              <a:ext uri="{FF2B5EF4-FFF2-40B4-BE49-F238E27FC236}">
                <a16:creationId xmlns:a16="http://schemas.microsoft.com/office/drawing/2014/main" id="{9EE7B903-57B3-4E53-B19F-EE2141EA2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43" y="5322305"/>
            <a:ext cx="543604" cy="543604"/>
          </a:xfrm>
          <a:prstGeom prst="rect">
            <a:avLst/>
          </a:prstGeom>
        </p:spPr>
      </p:pic>
      <p:pic>
        <p:nvPicPr>
          <p:cNvPr id="95" name="Immagine 94" descr="Immagine che contiene pettine&#10;&#10;Descrizione generata automaticamente">
            <a:extLst>
              <a:ext uri="{FF2B5EF4-FFF2-40B4-BE49-F238E27FC236}">
                <a16:creationId xmlns:a16="http://schemas.microsoft.com/office/drawing/2014/main" id="{66194545-37A0-4CF8-A59F-C8A225EC8F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52698" y="3035441"/>
            <a:ext cx="488431" cy="488431"/>
          </a:xfrm>
          <a:prstGeom prst="rect">
            <a:avLst/>
          </a:prstGeom>
        </p:spPr>
      </p:pic>
      <p:pic>
        <p:nvPicPr>
          <p:cNvPr id="96" name="Immagine 95" descr="Immagine che contiene disegnando&#10;&#10;Descrizione generata automaticamente">
            <a:extLst>
              <a:ext uri="{FF2B5EF4-FFF2-40B4-BE49-F238E27FC236}">
                <a16:creationId xmlns:a16="http://schemas.microsoft.com/office/drawing/2014/main" id="{974D5BF7-5A36-49FA-99E2-128393F132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71181" y="4613670"/>
            <a:ext cx="451464" cy="451464"/>
          </a:xfrm>
          <a:prstGeom prst="rect">
            <a:avLst/>
          </a:prstGeom>
        </p:spPr>
      </p:pic>
      <p:sp>
        <p:nvSpPr>
          <p:cNvPr id="43" name="Segnaposto numero diapositiva 1">
            <a:extLst>
              <a:ext uri="{FF2B5EF4-FFF2-40B4-BE49-F238E27FC236}">
                <a16:creationId xmlns:a16="http://schemas.microsoft.com/office/drawing/2014/main" id="{E6B0D779-EBD7-46F1-9ED4-D53986207008}"/>
              </a:ext>
            </a:extLst>
          </p:cNvPr>
          <p:cNvSpPr>
            <a:spLocks noGrp="1"/>
          </p:cNvSpPr>
          <p:nvPr>
            <p:ph type="sldNum" sz="quarter" idx="12"/>
          </p:nvPr>
        </p:nvSpPr>
        <p:spPr>
          <a:xfrm>
            <a:off x="8610600" y="6356350"/>
            <a:ext cx="2743200" cy="365125"/>
          </a:xfrm>
        </p:spPr>
        <p:txBody>
          <a:bodyPr/>
          <a:lstStyle/>
          <a:p>
            <a:fld id="{8EF5A193-A4E6-473A-B405-6AB26308DD15}" type="slidenum">
              <a:rPr lang="it-IT" smtClean="0"/>
              <a:t>7</a:t>
            </a:fld>
            <a:endParaRPr lang="it-IT"/>
          </a:p>
        </p:txBody>
      </p:sp>
    </p:spTree>
    <p:extLst>
      <p:ext uri="{BB962C8B-B14F-4D97-AF65-F5344CB8AC3E}">
        <p14:creationId xmlns:p14="http://schemas.microsoft.com/office/powerpoint/2010/main" val="28736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5853CB-B8B0-493A-B265-AA7795626625}"/>
              </a:ext>
            </a:extLst>
          </p:cNvPr>
          <p:cNvSpPr txBox="1"/>
          <p:nvPr/>
        </p:nvSpPr>
        <p:spPr>
          <a:xfrm>
            <a:off x="381000" y="296858"/>
            <a:ext cx="11430000" cy="677108"/>
          </a:xfrm>
          <a:prstGeom prst="rect">
            <a:avLst/>
          </a:prstGeom>
          <a:noFill/>
        </p:spPr>
        <p:txBody>
          <a:bodyPr wrap="square" lIns="0" tIns="0" rIns="0" bIns="0" rtlCol="0" anchor="t">
            <a:spAutoFit/>
          </a:bodyPr>
          <a:lstStyle/>
          <a:p>
            <a:r>
              <a:rPr lang="en-US" sz="4400" b="1" dirty="0">
                <a:solidFill>
                  <a:schemeClr val="tx1">
                    <a:lumMod val="75000"/>
                    <a:lumOff val="25000"/>
                  </a:schemeClr>
                </a:solidFill>
                <a:latin typeface="+mj-lt"/>
              </a:rPr>
              <a:t>TASKS IMPLEMENTATION</a:t>
            </a:r>
            <a:endParaRPr lang="id-ID" sz="4400" b="1" dirty="0">
              <a:solidFill>
                <a:schemeClr val="tx1">
                  <a:lumMod val="75000"/>
                  <a:lumOff val="25000"/>
                </a:schemeClr>
              </a:solidFill>
              <a:latin typeface="+mj-lt"/>
            </a:endParaRPr>
          </a:p>
        </p:txBody>
      </p:sp>
      <p:sp>
        <p:nvSpPr>
          <p:cNvPr id="3" name="Rectangle 2">
            <a:extLst>
              <a:ext uri="{FF2B5EF4-FFF2-40B4-BE49-F238E27FC236}">
                <a16:creationId xmlns:a16="http://schemas.microsoft.com/office/drawing/2014/main" id="{5F940AB4-727D-477B-96AC-45E6CF3E8291}"/>
              </a:ext>
            </a:extLst>
          </p:cNvPr>
          <p:cNvSpPr/>
          <p:nvPr/>
        </p:nvSpPr>
        <p:spPr>
          <a:xfrm>
            <a:off x="381000" y="225739"/>
            <a:ext cx="18415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9E60AC67-B952-4735-B6D8-5D900C42CF22}"/>
              </a:ext>
            </a:extLst>
          </p:cNvPr>
          <p:cNvGrpSpPr/>
          <p:nvPr/>
        </p:nvGrpSpPr>
        <p:grpSpPr>
          <a:xfrm>
            <a:off x="7499333" y="2079179"/>
            <a:ext cx="287338" cy="277813"/>
            <a:chOff x="4892675" y="787400"/>
            <a:chExt cx="287338" cy="277813"/>
          </a:xfrm>
          <a:solidFill>
            <a:schemeClr val="bg1"/>
          </a:solidFill>
        </p:grpSpPr>
        <p:sp>
          <p:nvSpPr>
            <p:cNvPr id="126" name="Freeform 78">
              <a:extLst>
                <a:ext uri="{FF2B5EF4-FFF2-40B4-BE49-F238E27FC236}">
                  <a16:creationId xmlns:a16="http://schemas.microsoft.com/office/drawing/2014/main" id="{AAFC065F-0725-4003-92CF-3C1641AD205E}"/>
                </a:ext>
              </a:extLst>
            </p:cNvPr>
            <p:cNvSpPr>
              <a:spLocks/>
            </p:cNvSpPr>
            <p:nvPr/>
          </p:nvSpPr>
          <p:spPr bwMode="auto">
            <a:xfrm>
              <a:off x="4892675" y="787400"/>
              <a:ext cx="287338" cy="201613"/>
            </a:xfrm>
            <a:custGeom>
              <a:avLst/>
              <a:gdLst>
                <a:gd name="T0" fmla="*/ 53 w 903"/>
                <a:gd name="T1" fmla="*/ 0 h 633"/>
                <a:gd name="T2" fmla="*/ 36 w 903"/>
                <a:gd name="T3" fmla="*/ 5 h 633"/>
                <a:gd name="T4" fmla="*/ 21 w 903"/>
                <a:gd name="T5" fmla="*/ 14 h 633"/>
                <a:gd name="T6" fmla="*/ 10 w 903"/>
                <a:gd name="T7" fmla="*/ 27 h 633"/>
                <a:gd name="T8" fmla="*/ 2 w 903"/>
                <a:gd name="T9" fmla="*/ 43 h 633"/>
                <a:gd name="T10" fmla="*/ 0 w 903"/>
                <a:gd name="T11" fmla="*/ 60 h 633"/>
                <a:gd name="T12" fmla="*/ 1 w 903"/>
                <a:gd name="T13" fmla="*/ 584 h 633"/>
                <a:gd name="T14" fmla="*/ 6 w 903"/>
                <a:gd name="T15" fmla="*/ 600 h 633"/>
                <a:gd name="T16" fmla="*/ 17 w 903"/>
                <a:gd name="T17" fmla="*/ 614 h 633"/>
                <a:gd name="T18" fmla="*/ 31 w 903"/>
                <a:gd name="T19" fmla="*/ 625 h 633"/>
                <a:gd name="T20" fmla="*/ 47 w 903"/>
                <a:gd name="T21" fmla="*/ 631 h 633"/>
                <a:gd name="T22" fmla="*/ 315 w 903"/>
                <a:gd name="T23" fmla="*/ 633 h 633"/>
                <a:gd name="T24" fmla="*/ 324 w 903"/>
                <a:gd name="T25" fmla="*/ 629 h 633"/>
                <a:gd name="T26" fmla="*/ 329 w 903"/>
                <a:gd name="T27" fmla="*/ 623 h 633"/>
                <a:gd name="T28" fmla="*/ 330 w 903"/>
                <a:gd name="T29" fmla="*/ 614 h 633"/>
                <a:gd name="T30" fmla="*/ 326 w 903"/>
                <a:gd name="T31" fmla="*/ 607 h 633"/>
                <a:gd name="T32" fmla="*/ 318 w 903"/>
                <a:gd name="T33" fmla="*/ 603 h 633"/>
                <a:gd name="T34" fmla="*/ 53 w 903"/>
                <a:gd name="T35" fmla="*/ 601 h 633"/>
                <a:gd name="T36" fmla="*/ 38 w 903"/>
                <a:gd name="T37" fmla="*/ 593 h 633"/>
                <a:gd name="T38" fmla="*/ 30 w 903"/>
                <a:gd name="T39" fmla="*/ 578 h 633"/>
                <a:gd name="T40" fmla="*/ 30 w 903"/>
                <a:gd name="T41" fmla="*/ 54 h 633"/>
                <a:gd name="T42" fmla="*/ 38 w 903"/>
                <a:gd name="T43" fmla="*/ 39 h 633"/>
                <a:gd name="T44" fmla="*/ 53 w 903"/>
                <a:gd name="T45" fmla="*/ 31 h 633"/>
                <a:gd name="T46" fmla="*/ 848 w 903"/>
                <a:gd name="T47" fmla="*/ 31 h 633"/>
                <a:gd name="T48" fmla="*/ 863 w 903"/>
                <a:gd name="T49" fmla="*/ 39 h 633"/>
                <a:gd name="T50" fmla="*/ 872 w 903"/>
                <a:gd name="T51" fmla="*/ 54 h 633"/>
                <a:gd name="T52" fmla="*/ 872 w 903"/>
                <a:gd name="T53" fmla="*/ 578 h 633"/>
                <a:gd name="T54" fmla="*/ 863 w 903"/>
                <a:gd name="T55" fmla="*/ 593 h 633"/>
                <a:gd name="T56" fmla="*/ 848 w 903"/>
                <a:gd name="T57" fmla="*/ 601 h 633"/>
                <a:gd name="T58" fmla="*/ 795 w 903"/>
                <a:gd name="T59" fmla="*/ 603 h 633"/>
                <a:gd name="T60" fmla="*/ 787 w 903"/>
                <a:gd name="T61" fmla="*/ 607 h 633"/>
                <a:gd name="T62" fmla="*/ 783 w 903"/>
                <a:gd name="T63" fmla="*/ 614 h 633"/>
                <a:gd name="T64" fmla="*/ 784 w 903"/>
                <a:gd name="T65" fmla="*/ 623 h 633"/>
                <a:gd name="T66" fmla="*/ 789 w 903"/>
                <a:gd name="T67" fmla="*/ 629 h 633"/>
                <a:gd name="T68" fmla="*/ 798 w 903"/>
                <a:gd name="T69" fmla="*/ 633 h 633"/>
                <a:gd name="T70" fmla="*/ 855 w 903"/>
                <a:gd name="T71" fmla="*/ 631 h 633"/>
                <a:gd name="T72" fmla="*/ 871 w 903"/>
                <a:gd name="T73" fmla="*/ 625 h 633"/>
                <a:gd name="T74" fmla="*/ 885 w 903"/>
                <a:gd name="T75" fmla="*/ 614 h 633"/>
                <a:gd name="T76" fmla="*/ 895 w 903"/>
                <a:gd name="T77" fmla="*/ 600 h 633"/>
                <a:gd name="T78" fmla="*/ 902 w 903"/>
                <a:gd name="T79" fmla="*/ 584 h 633"/>
                <a:gd name="T80" fmla="*/ 903 w 903"/>
                <a:gd name="T81" fmla="*/ 60 h 633"/>
                <a:gd name="T82" fmla="*/ 900 w 903"/>
                <a:gd name="T83" fmla="*/ 43 h 633"/>
                <a:gd name="T84" fmla="*/ 892 w 903"/>
                <a:gd name="T85" fmla="*/ 27 h 633"/>
                <a:gd name="T86" fmla="*/ 880 w 903"/>
                <a:gd name="T87" fmla="*/ 14 h 633"/>
                <a:gd name="T88" fmla="*/ 866 w 903"/>
                <a:gd name="T89" fmla="*/ 5 h 633"/>
                <a:gd name="T90" fmla="*/ 848 w 903"/>
                <a:gd name="T91" fmla="*/ 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3" h="633">
                  <a:moveTo>
                    <a:pt x="843" y="0"/>
                  </a:moveTo>
                  <a:lnTo>
                    <a:pt x="60" y="0"/>
                  </a:lnTo>
                  <a:lnTo>
                    <a:pt x="53" y="0"/>
                  </a:lnTo>
                  <a:lnTo>
                    <a:pt x="48" y="1"/>
                  </a:lnTo>
                  <a:lnTo>
                    <a:pt x="42" y="3"/>
                  </a:lnTo>
                  <a:lnTo>
                    <a:pt x="36" y="5"/>
                  </a:lnTo>
                  <a:lnTo>
                    <a:pt x="31" y="7"/>
                  </a:lnTo>
                  <a:lnTo>
                    <a:pt x="26" y="10"/>
                  </a:lnTo>
                  <a:lnTo>
                    <a:pt x="21" y="14"/>
                  </a:lnTo>
                  <a:lnTo>
                    <a:pt x="17" y="18"/>
                  </a:lnTo>
                  <a:lnTo>
                    <a:pt x="14" y="22"/>
                  </a:lnTo>
                  <a:lnTo>
                    <a:pt x="10" y="27"/>
                  </a:lnTo>
                  <a:lnTo>
                    <a:pt x="6" y="32"/>
                  </a:lnTo>
                  <a:lnTo>
                    <a:pt x="4" y="37"/>
                  </a:lnTo>
                  <a:lnTo>
                    <a:pt x="2" y="43"/>
                  </a:lnTo>
                  <a:lnTo>
                    <a:pt x="1" y="48"/>
                  </a:lnTo>
                  <a:lnTo>
                    <a:pt x="0" y="54"/>
                  </a:lnTo>
                  <a:lnTo>
                    <a:pt x="0" y="60"/>
                  </a:lnTo>
                  <a:lnTo>
                    <a:pt x="0" y="571"/>
                  </a:lnTo>
                  <a:lnTo>
                    <a:pt x="0" y="578"/>
                  </a:lnTo>
                  <a:lnTo>
                    <a:pt x="1" y="584"/>
                  </a:lnTo>
                  <a:lnTo>
                    <a:pt x="2" y="590"/>
                  </a:lnTo>
                  <a:lnTo>
                    <a:pt x="4" y="595"/>
                  </a:lnTo>
                  <a:lnTo>
                    <a:pt x="6" y="600"/>
                  </a:lnTo>
                  <a:lnTo>
                    <a:pt x="10" y="606"/>
                  </a:lnTo>
                  <a:lnTo>
                    <a:pt x="13" y="610"/>
                  </a:lnTo>
                  <a:lnTo>
                    <a:pt x="17" y="614"/>
                  </a:lnTo>
                  <a:lnTo>
                    <a:pt x="21" y="619"/>
                  </a:lnTo>
                  <a:lnTo>
                    <a:pt x="26" y="622"/>
                  </a:lnTo>
                  <a:lnTo>
                    <a:pt x="31" y="625"/>
                  </a:lnTo>
                  <a:lnTo>
                    <a:pt x="36" y="627"/>
                  </a:lnTo>
                  <a:lnTo>
                    <a:pt x="42" y="629"/>
                  </a:lnTo>
                  <a:lnTo>
                    <a:pt x="47" y="631"/>
                  </a:lnTo>
                  <a:lnTo>
                    <a:pt x="53" y="631"/>
                  </a:lnTo>
                  <a:lnTo>
                    <a:pt x="60" y="633"/>
                  </a:lnTo>
                  <a:lnTo>
                    <a:pt x="315" y="633"/>
                  </a:lnTo>
                  <a:lnTo>
                    <a:pt x="318" y="631"/>
                  </a:lnTo>
                  <a:lnTo>
                    <a:pt x="322" y="631"/>
                  </a:lnTo>
                  <a:lnTo>
                    <a:pt x="324" y="629"/>
                  </a:lnTo>
                  <a:lnTo>
                    <a:pt x="326" y="628"/>
                  </a:lnTo>
                  <a:lnTo>
                    <a:pt x="328" y="625"/>
                  </a:lnTo>
                  <a:lnTo>
                    <a:pt x="329" y="623"/>
                  </a:lnTo>
                  <a:lnTo>
                    <a:pt x="330" y="620"/>
                  </a:lnTo>
                  <a:lnTo>
                    <a:pt x="330" y="618"/>
                  </a:lnTo>
                  <a:lnTo>
                    <a:pt x="330" y="614"/>
                  </a:lnTo>
                  <a:lnTo>
                    <a:pt x="329" y="611"/>
                  </a:lnTo>
                  <a:lnTo>
                    <a:pt x="328" y="609"/>
                  </a:lnTo>
                  <a:lnTo>
                    <a:pt x="326" y="607"/>
                  </a:lnTo>
                  <a:lnTo>
                    <a:pt x="324" y="605"/>
                  </a:lnTo>
                  <a:lnTo>
                    <a:pt x="322" y="604"/>
                  </a:lnTo>
                  <a:lnTo>
                    <a:pt x="318" y="603"/>
                  </a:lnTo>
                  <a:lnTo>
                    <a:pt x="315" y="603"/>
                  </a:lnTo>
                  <a:lnTo>
                    <a:pt x="60" y="603"/>
                  </a:lnTo>
                  <a:lnTo>
                    <a:pt x="53" y="601"/>
                  </a:lnTo>
                  <a:lnTo>
                    <a:pt x="48" y="599"/>
                  </a:lnTo>
                  <a:lnTo>
                    <a:pt x="43" y="597"/>
                  </a:lnTo>
                  <a:lnTo>
                    <a:pt x="38" y="593"/>
                  </a:lnTo>
                  <a:lnTo>
                    <a:pt x="35" y="589"/>
                  </a:lnTo>
                  <a:lnTo>
                    <a:pt x="32" y="583"/>
                  </a:lnTo>
                  <a:lnTo>
                    <a:pt x="30" y="578"/>
                  </a:lnTo>
                  <a:lnTo>
                    <a:pt x="30" y="572"/>
                  </a:lnTo>
                  <a:lnTo>
                    <a:pt x="30" y="60"/>
                  </a:lnTo>
                  <a:lnTo>
                    <a:pt x="30" y="54"/>
                  </a:lnTo>
                  <a:lnTo>
                    <a:pt x="32" y="48"/>
                  </a:lnTo>
                  <a:lnTo>
                    <a:pt x="35" y="44"/>
                  </a:lnTo>
                  <a:lnTo>
                    <a:pt x="38" y="39"/>
                  </a:lnTo>
                  <a:lnTo>
                    <a:pt x="43" y="35"/>
                  </a:lnTo>
                  <a:lnTo>
                    <a:pt x="48" y="33"/>
                  </a:lnTo>
                  <a:lnTo>
                    <a:pt x="53" y="31"/>
                  </a:lnTo>
                  <a:lnTo>
                    <a:pt x="60" y="30"/>
                  </a:lnTo>
                  <a:lnTo>
                    <a:pt x="843" y="30"/>
                  </a:lnTo>
                  <a:lnTo>
                    <a:pt x="848" y="31"/>
                  </a:lnTo>
                  <a:lnTo>
                    <a:pt x="855" y="32"/>
                  </a:lnTo>
                  <a:lnTo>
                    <a:pt x="859" y="35"/>
                  </a:lnTo>
                  <a:lnTo>
                    <a:pt x="863" y="39"/>
                  </a:lnTo>
                  <a:lnTo>
                    <a:pt x="868" y="44"/>
                  </a:lnTo>
                  <a:lnTo>
                    <a:pt x="870" y="48"/>
                  </a:lnTo>
                  <a:lnTo>
                    <a:pt x="872" y="54"/>
                  </a:lnTo>
                  <a:lnTo>
                    <a:pt x="873" y="60"/>
                  </a:lnTo>
                  <a:lnTo>
                    <a:pt x="873" y="571"/>
                  </a:lnTo>
                  <a:lnTo>
                    <a:pt x="872" y="578"/>
                  </a:lnTo>
                  <a:lnTo>
                    <a:pt x="871" y="583"/>
                  </a:lnTo>
                  <a:lnTo>
                    <a:pt x="868" y="589"/>
                  </a:lnTo>
                  <a:lnTo>
                    <a:pt x="863" y="593"/>
                  </a:lnTo>
                  <a:lnTo>
                    <a:pt x="859" y="597"/>
                  </a:lnTo>
                  <a:lnTo>
                    <a:pt x="855" y="599"/>
                  </a:lnTo>
                  <a:lnTo>
                    <a:pt x="848" y="601"/>
                  </a:lnTo>
                  <a:lnTo>
                    <a:pt x="843" y="603"/>
                  </a:lnTo>
                  <a:lnTo>
                    <a:pt x="798" y="603"/>
                  </a:lnTo>
                  <a:lnTo>
                    <a:pt x="795" y="603"/>
                  </a:lnTo>
                  <a:lnTo>
                    <a:pt x="791" y="604"/>
                  </a:lnTo>
                  <a:lnTo>
                    <a:pt x="789" y="605"/>
                  </a:lnTo>
                  <a:lnTo>
                    <a:pt x="787" y="607"/>
                  </a:lnTo>
                  <a:lnTo>
                    <a:pt x="785" y="609"/>
                  </a:lnTo>
                  <a:lnTo>
                    <a:pt x="784" y="611"/>
                  </a:lnTo>
                  <a:lnTo>
                    <a:pt x="783" y="614"/>
                  </a:lnTo>
                  <a:lnTo>
                    <a:pt x="783" y="618"/>
                  </a:lnTo>
                  <a:lnTo>
                    <a:pt x="783" y="620"/>
                  </a:lnTo>
                  <a:lnTo>
                    <a:pt x="784" y="623"/>
                  </a:lnTo>
                  <a:lnTo>
                    <a:pt x="785" y="625"/>
                  </a:lnTo>
                  <a:lnTo>
                    <a:pt x="787" y="628"/>
                  </a:lnTo>
                  <a:lnTo>
                    <a:pt x="789" y="629"/>
                  </a:lnTo>
                  <a:lnTo>
                    <a:pt x="791" y="631"/>
                  </a:lnTo>
                  <a:lnTo>
                    <a:pt x="795" y="631"/>
                  </a:lnTo>
                  <a:lnTo>
                    <a:pt x="798" y="633"/>
                  </a:lnTo>
                  <a:lnTo>
                    <a:pt x="843" y="633"/>
                  </a:lnTo>
                  <a:lnTo>
                    <a:pt x="848" y="631"/>
                  </a:lnTo>
                  <a:lnTo>
                    <a:pt x="855" y="631"/>
                  </a:lnTo>
                  <a:lnTo>
                    <a:pt x="860" y="629"/>
                  </a:lnTo>
                  <a:lnTo>
                    <a:pt x="866" y="627"/>
                  </a:lnTo>
                  <a:lnTo>
                    <a:pt x="871" y="625"/>
                  </a:lnTo>
                  <a:lnTo>
                    <a:pt x="876" y="622"/>
                  </a:lnTo>
                  <a:lnTo>
                    <a:pt x="880" y="619"/>
                  </a:lnTo>
                  <a:lnTo>
                    <a:pt x="885" y="614"/>
                  </a:lnTo>
                  <a:lnTo>
                    <a:pt x="889" y="610"/>
                  </a:lnTo>
                  <a:lnTo>
                    <a:pt x="892" y="606"/>
                  </a:lnTo>
                  <a:lnTo>
                    <a:pt x="895" y="600"/>
                  </a:lnTo>
                  <a:lnTo>
                    <a:pt x="898" y="595"/>
                  </a:lnTo>
                  <a:lnTo>
                    <a:pt x="900" y="590"/>
                  </a:lnTo>
                  <a:lnTo>
                    <a:pt x="902" y="584"/>
                  </a:lnTo>
                  <a:lnTo>
                    <a:pt x="902" y="578"/>
                  </a:lnTo>
                  <a:lnTo>
                    <a:pt x="903" y="572"/>
                  </a:lnTo>
                  <a:lnTo>
                    <a:pt x="903" y="60"/>
                  </a:lnTo>
                  <a:lnTo>
                    <a:pt x="903" y="54"/>
                  </a:lnTo>
                  <a:lnTo>
                    <a:pt x="902" y="48"/>
                  </a:lnTo>
                  <a:lnTo>
                    <a:pt x="900" y="43"/>
                  </a:lnTo>
                  <a:lnTo>
                    <a:pt x="898" y="36"/>
                  </a:lnTo>
                  <a:lnTo>
                    <a:pt x="895" y="32"/>
                  </a:lnTo>
                  <a:lnTo>
                    <a:pt x="892" y="27"/>
                  </a:lnTo>
                  <a:lnTo>
                    <a:pt x="889" y="22"/>
                  </a:lnTo>
                  <a:lnTo>
                    <a:pt x="885" y="18"/>
                  </a:lnTo>
                  <a:lnTo>
                    <a:pt x="880" y="14"/>
                  </a:lnTo>
                  <a:lnTo>
                    <a:pt x="876" y="10"/>
                  </a:lnTo>
                  <a:lnTo>
                    <a:pt x="871" y="7"/>
                  </a:lnTo>
                  <a:lnTo>
                    <a:pt x="866" y="5"/>
                  </a:lnTo>
                  <a:lnTo>
                    <a:pt x="860" y="3"/>
                  </a:lnTo>
                  <a:lnTo>
                    <a:pt x="855" y="1"/>
                  </a:lnTo>
                  <a:lnTo>
                    <a:pt x="848" y="1"/>
                  </a:lnTo>
                  <a:lnTo>
                    <a:pt x="843" y="0"/>
                  </a:lnTo>
                  <a:lnTo>
                    <a:pt x="8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a:extLst>
                <a:ext uri="{FF2B5EF4-FFF2-40B4-BE49-F238E27FC236}">
                  <a16:creationId xmlns:a16="http://schemas.microsoft.com/office/drawing/2014/main" id="{FB40D6AC-236A-43ED-B251-7D6713361685}"/>
                </a:ext>
              </a:extLst>
            </p:cNvPr>
            <p:cNvSpPr>
              <a:spLocks/>
            </p:cNvSpPr>
            <p:nvPr/>
          </p:nvSpPr>
          <p:spPr bwMode="auto">
            <a:xfrm>
              <a:off x="4911725" y="806450"/>
              <a:ext cx="249238" cy="161925"/>
            </a:xfrm>
            <a:custGeom>
              <a:avLst/>
              <a:gdLst>
                <a:gd name="T0" fmla="*/ 738 w 783"/>
                <a:gd name="T1" fmla="*/ 481 h 512"/>
                <a:gd name="T2" fmla="*/ 735 w 783"/>
                <a:gd name="T3" fmla="*/ 482 h 512"/>
                <a:gd name="T4" fmla="*/ 731 w 783"/>
                <a:gd name="T5" fmla="*/ 484 h 512"/>
                <a:gd name="T6" fmla="*/ 729 w 783"/>
                <a:gd name="T7" fmla="*/ 485 h 512"/>
                <a:gd name="T8" fmla="*/ 727 w 783"/>
                <a:gd name="T9" fmla="*/ 487 h 512"/>
                <a:gd name="T10" fmla="*/ 725 w 783"/>
                <a:gd name="T11" fmla="*/ 489 h 512"/>
                <a:gd name="T12" fmla="*/ 724 w 783"/>
                <a:gd name="T13" fmla="*/ 491 h 512"/>
                <a:gd name="T14" fmla="*/ 723 w 783"/>
                <a:gd name="T15" fmla="*/ 494 h 512"/>
                <a:gd name="T16" fmla="*/ 723 w 783"/>
                <a:gd name="T17" fmla="*/ 497 h 512"/>
                <a:gd name="T18" fmla="*/ 723 w 783"/>
                <a:gd name="T19" fmla="*/ 500 h 512"/>
                <a:gd name="T20" fmla="*/ 724 w 783"/>
                <a:gd name="T21" fmla="*/ 503 h 512"/>
                <a:gd name="T22" fmla="*/ 725 w 783"/>
                <a:gd name="T23" fmla="*/ 505 h 512"/>
                <a:gd name="T24" fmla="*/ 727 w 783"/>
                <a:gd name="T25" fmla="*/ 507 h 512"/>
                <a:gd name="T26" fmla="*/ 729 w 783"/>
                <a:gd name="T27" fmla="*/ 509 h 512"/>
                <a:gd name="T28" fmla="*/ 731 w 783"/>
                <a:gd name="T29" fmla="*/ 510 h 512"/>
                <a:gd name="T30" fmla="*/ 735 w 783"/>
                <a:gd name="T31" fmla="*/ 511 h 512"/>
                <a:gd name="T32" fmla="*/ 738 w 783"/>
                <a:gd name="T33" fmla="*/ 512 h 512"/>
                <a:gd name="T34" fmla="*/ 783 w 783"/>
                <a:gd name="T35" fmla="*/ 511 h 512"/>
                <a:gd name="T36" fmla="*/ 783 w 783"/>
                <a:gd name="T37" fmla="*/ 0 h 512"/>
                <a:gd name="T38" fmla="*/ 0 w 783"/>
                <a:gd name="T39" fmla="*/ 0 h 512"/>
                <a:gd name="T40" fmla="*/ 0 w 783"/>
                <a:gd name="T41" fmla="*/ 511 h 512"/>
                <a:gd name="T42" fmla="*/ 255 w 783"/>
                <a:gd name="T43" fmla="*/ 511 h 512"/>
                <a:gd name="T44" fmla="*/ 258 w 783"/>
                <a:gd name="T45" fmla="*/ 511 h 512"/>
                <a:gd name="T46" fmla="*/ 262 w 783"/>
                <a:gd name="T47" fmla="*/ 510 h 512"/>
                <a:gd name="T48" fmla="*/ 264 w 783"/>
                <a:gd name="T49" fmla="*/ 509 h 512"/>
                <a:gd name="T50" fmla="*/ 266 w 783"/>
                <a:gd name="T51" fmla="*/ 507 h 512"/>
                <a:gd name="T52" fmla="*/ 268 w 783"/>
                <a:gd name="T53" fmla="*/ 505 h 512"/>
                <a:gd name="T54" fmla="*/ 269 w 783"/>
                <a:gd name="T55" fmla="*/ 503 h 512"/>
                <a:gd name="T56" fmla="*/ 270 w 783"/>
                <a:gd name="T57" fmla="*/ 500 h 512"/>
                <a:gd name="T58" fmla="*/ 270 w 783"/>
                <a:gd name="T59" fmla="*/ 497 h 512"/>
                <a:gd name="T60" fmla="*/ 270 w 783"/>
                <a:gd name="T61" fmla="*/ 494 h 512"/>
                <a:gd name="T62" fmla="*/ 269 w 783"/>
                <a:gd name="T63" fmla="*/ 491 h 512"/>
                <a:gd name="T64" fmla="*/ 268 w 783"/>
                <a:gd name="T65" fmla="*/ 489 h 512"/>
                <a:gd name="T66" fmla="*/ 266 w 783"/>
                <a:gd name="T67" fmla="*/ 487 h 512"/>
                <a:gd name="T68" fmla="*/ 264 w 783"/>
                <a:gd name="T69" fmla="*/ 485 h 512"/>
                <a:gd name="T70" fmla="*/ 262 w 783"/>
                <a:gd name="T71" fmla="*/ 484 h 512"/>
                <a:gd name="T72" fmla="*/ 258 w 783"/>
                <a:gd name="T73" fmla="*/ 482 h 512"/>
                <a:gd name="T74" fmla="*/ 255 w 783"/>
                <a:gd name="T75" fmla="*/ 481 h 512"/>
                <a:gd name="T76" fmla="*/ 30 w 783"/>
                <a:gd name="T77" fmla="*/ 481 h 512"/>
                <a:gd name="T78" fmla="*/ 30 w 783"/>
                <a:gd name="T79" fmla="*/ 30 h 512"/>
                <a:gd name="T80" fmla="*/ 753 w 783"/>
                <a:gd name="T81" fmla="*/ 30 h 512"/>
                <a:gd name="T82" fmla="*/ 753 w 783"/>
                <a:gd name="T83" fmla="*/ 481 h 512"/>
                <a:gd name="T84" fmla="*/ 738 w 783"/>
                <a:gd name="T85" fmla="*/ 4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3" h="512">
                  <a:moveTo>
                    <a:pt x="738" y="481"/>
                  </a:moveTo>
                  <a:lnTo>
                    <a:pt x="735" y="482"/>
                  </a:lnTo>
                  <a:lnTo>
                    <a:pt x="731" y="484"/>
                  </a:lnTo>
                  <a:lnTo>
                    <a:pt x="729" y="485"/>
                  </a:lnTo>
                  <a:lnTo>
                    <a:pt x="727" y="487"/>
                  </a:lnTo>
                  <a:lnTo>
                    <a:pt x="725" y="489"/>
                  </a:lnTo>
                  <a:lnTo>
                    <a:pt x="724" y="491"/>
                  </a:lnTo>
                  <a:lnTo>
                    <a:pt x="723" y="494"/>
                  </a:lnTo>
                  <a:lnTo>
                    <a:pt x="723" y="497"/>
                  </a:lnTo>
                  <a:lnTo>
                    <a:pt x="723" y="500"/>
                  </a:lnTo>
                  <a:lnTo>
                    <a:pt x="724" y="503"/>
                  </a:lnTo>
                  <a:lnTo>
                    <a:pt x="725" y="505"/>
                  </a:lnTo>
                  <a:lnTo>
                    <a:pt x="727" y="507"/>
                  </a:lnTo>
                  <a:lnTo>
                    <a:pt x="729" y="509"/>
                  </a:lnTo>
                  <a:lnTo>
                    <a:pt x="731" y="510"/>
                  </a:lnTo>
                  <a:lnTo>
                    <a:pt x="735" y="511"/>
                  </a:lnTo>
                  <a:lnTo>
                    <a:pt x="738" y="512"/>
                  </a:lnTo>
                  <a:lnTo>
                    <a:pt x="783" y="511"/>
                  </a:lnTo>
                  <a:lnTo>
                    <a:pt x="783" y="0"/>
                  </a:lnTo>
                  <a:lnTo>
                    <a:pt x="0" y="0"/>
                  </a:lnTo>
                  <a:lnTo>
                    <a:pt x="0" y="511"/>
                  </a:lnTo>
                  <a:lnTo>
                    <a:pt x="255" y="511"/>
                  </a:lnTo>
                  <a:lnTo>
                    <a:pt x="258" y="511"/>
                  </a:lnTo>
                  <a:lnTo>
                    <a:pt x="262" y="510"/>
                  </a:lnTo>
                  <a:lnTo>
                    <a:pt x="264" y="509"/>
                  </a:lnTo>
                  <a:lnTo>
                    <a:pt x="266" y="507"/>
                  </a:lnTo>
                  <a:lnTo>
                    <a:pt x="268" y="505"/>
                  </a:lnTo>
                  <a:lnTo>
                    <a:pt x="269" y="503"/>
                  </a:lnTo>
                  <a:lnTo>
                    <a:pt x="270" y="500"/>
                  </a:lnTo>
                  <a:lnTo>
                    <a:pt x="270" y="497"/>
                  </a:lnTo>
                  <a:lnTo>
                    <a:pt x="270" y="494"/>
                  </a:lnTo>
                  <a:lnTo>
                    <a:pt x="269" y="491"/>
                  </a:lnTo>
                  <a:lnTo>
                    <a:pt x="268" y="489"/>
                  </a:lnTo>
                  <a:lnTo>
                    <a:pt x="266" y="487"/>
                  </a:lnTo>
                  <a:lnTo>
                    <a:pt x="264" y="485"/>
                  </a:lnTo>
                  <a:lnTo>
                    <a:pt x="262" y="484"/>
                  </a:lnTo>
                  <a:lnTo>
                    <a:pt x="258" y="482"/>
                  </a:lnTo>
                  <a:lnTo>
                    <a:pt x="255" y="481"/>
                  </a:lnTo>
                  <a:lnTo>
                    <a:pt x="30" y="481"/>
                  </a:lnTo>
                  <a:lnTo>
                    <a:pt x="30" y="30"/>
                  </a:lnTo>
                  <a:lnTo>
                    <a:pt x="753" y="30"/>
                  </a:lnTo>
                  <a:lnTo>
                    <a:pt x="753" y="481"/>
                  </a:lnTo>
                  <a:lnTo>
                    <a:pt x="738"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0">
              <a:extLst>
                <a:ext uri="{FF2B5EF4-FFF2-40B4-BE49-F238E27FC236}">
                  <a16:creationId xmlns:a16="http://schemas.microsoft.com/office/drawing/2014/main" id="{DD9C4ACC-15D3-451C-B1E1-C0F6D5B39B1C}"/>
                </a:ext>
              </a:extLst>
            </p:cNvPr>
            <p:cNvSpPr>
              <a:spLocks noEditPoints="1"/>
            </p:cNvSpPr>
            <p:nvPr/>
          </p:nvSpPr>
          <p:spPr bwMode="auto">
            <a:xfrm>
              <a:off x="5026025" y="930275"/>
              <a:ext cx="87313" cy="134938"/>
            </a:xfrm>
            <a:custGeom>
              <a:avLst/>
              <a:gdLst>
                <a:gd name="T0" fmla="*/ 30 w 271"/>
                <a:gd name="T1" fmla="*/ 30 h 422"/>
                <a:gd name="T2" fmla="*/ 241 w 271"/>
                <a:gd name="T3" fmla="*/ 30 h 422"/>
                <a:gd name="T4" fmla="*/ 241 w 271"/>
                <a:gd name="T5" fmla="*/ 392 h 422"/>
                <a:gd name="T6" fmla="*/ 30 w 271"/>
                <a:gd name="T7" fmla="*/ 392 h 422"/>
                <a:gd name="T8" fmla="*/ 30 w 271"/>
                <a:gd name="T9" fmla="*/ 30 h 422"/>
                <a:gd name="T10" fmla="*/ 0 w 271"/>
                <a:gd name="T11" fmla="*/ 422 h 422"/>
                <a:gd name="T12" fmla="*/ 271 w 271"/>
                <a:gd name="T13" fmla="*/ 422 h 422"/>
                <a:gd name="T14" fmla="*/ 271 w 271"/>
                <a:gd name="T15" fmla="*/ 0 h 422"/>
                <a:gd name="T16" fmla="*/ 0 w 271"/>
                <a:gd name="T17" fmla="*/ 0 h 422"/>
                <a:gd name="T18" fmla="*/ 0 w 271"/>
                <a:gd name="T19"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22">
                  <a:moveTo>
                    <a:pt x="30" y="30"/>
                  </a:moveTo>
                  <a:lnTo>
                    <a:pt x="241" y="30"/>
                  </a:lnTo>
                  <a:lnTo>
                    <a:pt x="241" y="392"/>
                  </a:lnTo>
                  <a:lnTo>
                    <a:pt x="30" y="392"/>
                  </a:lnTo>
                  <a:lnTo>
                    <a:pt x="30" y="30"/>
                  </a:lnTo>
                  <a:close/>
                  <a:moveTo>
                    <a:pt x="0" y="422"/>
                  </a:moveTo>
                  <a:lnTo>
                    <a:pt x="271" y="422"/>
                  </a:lnTo>
                  <a:lnTo>
                    <a:pt x="271" y="0"/>
                  </a:lnTo>
                  <a:lnTo>
                    <a:pt x="0" y="0"/>
                  </a:lnTo>
                  <a:lnTo>
                    <a:pt x="0"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a:extLst>
                <a:ext uri="{FF2B5EF4-FFF2-40B4-BE49-F238E27FC236}">
                  <a16:creationId xmlns:a16="http://schemas.microsoft.com/office/drawing/2014/main" id="{EA8193F8-324E-4852-8718-FEF01104BA4E}"/>
                </a:ext>
              </a:extLst>
            </p:cNvPr>
            <p:cNvSpPr>
              <a:spLocks/>
            </p:cNvSpPr>
            <p:nvPr/>
          </p:nvSpPr>
          <p:spPr bwMode="auto">
            <a:xfrm>
              <a:off x="5045075" y="958850"/>
              <a:ext cx="9525" cy="9525"/>
            </a:xfrm>
            <a:custGeom>
              <a:avLst/>
              <a:gdLst>
                <a:gd name="T0" fmla="*/ 15 w 30"/>
                <a:gd name="T1" fmla="*/ 0 h 31"/>
                <a:gd name="T2" fmla="*/ 12 w 30"/>
                <a:gd name="T3" fmla="*/ 1 h 31"/>
                <a:gd name="T4" fmla="*/ 9 w 30"/>
                <a:gd name="T5" fmla="*/ 3 h 31"/>
                <a:gd name="T6" fmla="*/ 7 w 30"/>
                <a:gd name="T7" fmla="*/ 4 h 31"/>
                <a:gd name="T8" fmla="*/ 5 w 30"/>
                <a:gd name="T9" fmla="*/ 6 h 31"/>
                <a:gd name="T10" fmla="*/ 3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3 w 30"/>
                <a:gd name="T23" fmla="*/ 24 h 31"/>
                <a:gd name="T24" fmla="*/ 5 w 30"/>
                <a:gd name="T25" fmla="*/ 26 h 31"/>
                <a:gd name="T26" fmla="*/ 7 w 30"/>
                <a:gd name="T27" fmla="*/ 28 h 31"/>
                <a:gd name="T28" fmla="*/ 9 w 30"/>
                <a:gd name="T29" fmla="*/ 29 h 31"/>
                <a:gd name="T30" fmla="*/ 12 w 30"/>
                <a:gd name="T31" fmla="*/ 30 h 31"/>
                <a:gd name="T32" fmla="*/ 15 w 30"/>
                <a:gd name="T33" fmla="*/ 31 h 31"/>
                <a:gd name="T34" fmla="*/ 19 w 30"/>
                <a:gd name="T35" fmla="*/ 30 h 31"/>
                <a:gd name="T36" fmla="*/ 21 w 30"/>
                <a:gd name="T37" fmla="*/ 29 h 31"/>
                <a:gd name="T38" fmla="*/ 24 w 30"/>
                <a:gd name="T39" fmla="*/ 28 h 31"/>
                <a:gd name="T40" fmla="*/ 26 w 30"/>
                <a:gd name="T41" fmla="*/ 26 h 31"/>
                <a:gd name="T42" fmla="*/ 27 w 30"/>
                <a:gd name="T43" fmla="*/ 24 h 31"/>
                <a:gd name="T44" fmla="*/ 29 w 30"/>
                <a:gd name="T45" fmla="*/ 22 h 31"/>
                <a:gd name="T46" fmla="*/ 30 w 30"/>
                <a:gd name="T47" fmla="*/ 19 h 31"/>
                <a:gd name="T48" fmla="*/ 30 w 30"/>
                <a:gd name="T49" fmla="*/ 16 h 31"/>
                <a:gd name="T50" fmla="*/ 30 w 30"/>
                <a:gd name="T51" fmla="*/ 13 h 31"/>
                <a:gd name="T52" fmla="*/ 29 w 30"/>
                <a:gd name="T53" fmla="*/ 10 h 31"/>
                <a:gd name="T54" fmla="*/ 27 w 30"/>
                <a:gd name="T55" fmla="*/ 8 h 31"/>
                <a:gd name="T56" fmla="*/ 26 w 30"/>
                <a:gd name="T57" fmla="*/ 6 h 31"/>
                <a:gd name="T58" fmla="*/ 24 w 30"/>
                <a:gd name="T59" fmla="*/ 4 h 31"/>
                <a:gd name="T60" fmla="*/ 21 w 30"/>
                <a:gd name="T61" fmla="*/ 3 h 31"/>
                <a:gd name="T62" fmla="*/ 19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2" y="1"/>
                  </a:lnTo>
                  <a:lnTo>
                    <a:pt x="9" y="3"/>
                  </a:lnTo>
                  <a:lnTo>
                    <a:pt x="7" y="4"/>
                  </a:lnTo>
                  <a:lnTo>
                    <a:pt x="5" y="6"/>
                  </a:lnTo>
                  <a:lnTo>
                    <a:pt x="3" y="8"/>
                  </a:lnTo>
                  <a:lnTo>
                    <a:pt x="1" y="10"/>
                  </a:lnTo>
                  <a:lnTo>
                    <a:pt x="0" y="13"/>
                  </a:lnTo>
                  <a:lnTo>
                    <a:pt x="0" y="16"/>
                  </a:lnTo>
                  <a:lnTo>
                    <a:pt x="0" y="19"/>
                  </a:lnTo>
                  <a:lnTo>
                    <a:pt x="1" y="22"/>
                  </a:lnTo>
                  <a:lnTo>
                    <a:pt x="3" y="24"/>
                  </a:lnTo>
                  <a:lnTo>
                    <a:pt x="5" y="26"/>
                  </a:lnTo>
                  <a:lnTo>
                    <a:pt x="7" y="28"/>
                  </a:lnTo>
                  <a:lnTo>
                    <a:pt x="9" y="29"/>
                  </a:lnTo>
                  <a:lnTo>
                    <a:pt x="12" y="30"/>
                  </a:lnTo>
                  <a:lnTo>
                    <a:pt x="15" y="31"/>
                  </a:lnTo>
                  <a:lnTo>
                    <a:pt x="19" y="30"/>
                  </a:lnTo>
                  <a:lnTo>
                    <a:pt x="21" y="29"/>
                  </a:lnTo>
                  <a:lnTo>
                    <a:pt x="24" y="28"/>
                  </a:lnTo>
                  <a:lnTo>
                    <a:pt x="26" y="26"/>
                  </a:lnTo>
                  <a:lnTo>
                    <a:pt x="27" y="24"/>
                  </a:lnTo>
                  <a:lnTo>
                    <a:pt x="29" y="22"/>
                  </a:lnTo>
                  <a:lnTo>
                    <a:pt x="30" y="19"/>
                  </a:lnTo>
                  <a:lnTo>
                    <a:pt x="30" y="16"/>
                  </a:lnTo>
                  <a:lnTo>
                    <a:pt x="30" y="13"/>
                  </a:lnTo>
                  <a:lnTo>
                    <a:pt x="29" y="10"/>
                  </a:lnTo>
                  <a:lnTo>
                    <a:pt x="27"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a:extLst>
                <a:ext uri="{FF2B5EF4-FFF2-40B4-BE49-F238E27FC236}">
                  <a16:creationId xmlns:a16="http://schemas.microsoft.com/office/drawing/2014/main" id="{80FC791C-2B85-423B-84EE-29B0ED94B4EC}"/>
                </a:ext>
              </a:extLst>
            </p:cNvPr>
            <p:cNvSpPr>
              <a:spLocks/>
            </p:cNvSpPr>
            <p:nvPr/>
          </p:nvSpPr>
          <p:spPr bwMode="auto">
            <a:xfrm>
              <a:off x="5064125" y="958850"/>
              <a:ext cx="11113" cy="9525"/>
            </a:xfrm>
            <a:custGeom>
              <a:avLst/>
              <a:gdLst>
                <a:gd name="T0" fmla="*/ 15 w 31"/>
                <a:gd name="T1" fmla="*/ 0 h 31"/>
                <a:gd name="T2" fmla="*/ 12 w 31"/>
                <a:gd name="T3" fmla="*/ 1 h 31"/>
                <a:gd name="T4" fmla="*/ 10 w 31"/>
                <a:gd name="T5" fmla="*/ 3 h 31"/>
                <a:gd name="T6" fmla="*/ 7 w 31"/>
                <a:gd name="T7" fmla="*/ 4 h 31"/>
                <a:gd name="T8" fmla="*/ 5 w 31"/>
                <a:gd name="T9" fmla="*/ 6 h 31"/>
                <a:gd name="T10" fmla="*/ 3 w 31"/>
                <a:gd name="T11" fmla="*/ 8 h 31"/>
                <a:gd name="T12" fmla="*/ 2 w 31"/>
                <a:gd name="T13" fmla="*/ 10 h 31"/>
                <a:gd name="T14" fmla="*/ 0 w 31"/>
                <a:gd name="T15" fmla="*/ 13 h 31"/>
                <a:gd name="T16" fmla="*/ 0 w 31"/>
                <a:gd name="T17" fmla="*/ 16 h 31"/>
                <a:gd name="T18" fmla="*/ 0 w 31"/>
                <a:gd name="T19" fmla="*/ 19 h 31"/>
                <a:gd name="T20" fmla="*/ 2 w 31"/>
                <a:gd name="T21" fmla="*/ 22 h 31"/>
                <a:gd name="T22" fmla="*/ 3 w 31"/>
                <a:gd name="T23" fmla="*/ 24 h 31"/>
                <a:gd name="T24" fmla="*/ 5 w 31"/>
                <a:gd name="T25" fmla="*/ 26 h 31"/>
                <a:gd name="T26" fmla="*/ 7 w 31"/>
                <a:gd name="T27" fmla="*/ 28 h 31"/>
                <a:gd name="T28" fmla="*/ 10 w 31"/>
                <a:gd name="T29" fmla="*/ 29 h 31"/>
                <a:gd name="T30" fmla="*/ 12 w 31"/>
                <a:gd name="T31" fmla="*/ 30 h 31"/>
                <a:gd name="T32" fmla="*/ 15 w 31"/>
                <a:gd name="T33" fmla="*/ 31 h 31"/>
                <a:gd name="T34" fmla="*/ 19 w 31"/>
                <a:gd name="T35" fmla="*/ 30 h 31"/>
                <a:gd name="T36" fmla="*/ 21 w 31"/>
                <a:gd name="T37" fmla="*/ 29 h 31"/>
                <a:gd name="T38" fmla="*/ 24 w 31"/>
                <a:gd name="T39" fmla="*/ 28 h 31"/>
                <a:gd name="T40" fmla="*/ 26 w 31"/>
                <a:gd name="T41" fmla="*/ 26 h 31"/>
                <a:gd name="T42" fmla="*/ 28 w 31"/>
                <a:gd name="T43" fmla="*/ 24 h 31"/>
                <a:gd name="T44" fmla="*/ 29 w 31"/>
                <a:gd name="T45" fmla="*/ 22 h 31"/>
                <a:gd name="T46" fmla="*/ 31 w 31"/>
                <a:gd name="T47" fmla="*/ 19 h 31"/>
                <a:gd name="T48" fmla="*/ 31 w 31"/>
                <a:gd name="T49" fmla="*/ 16 h 31"/>
                <a:gd name="T50" fmla="*/ 31 w 31"/>
                <a:gd name="T51" fmla="*/ 13 h 31"/>
                <a:gd name="T52" fmla="*/ 29 w 31"/>
                <a:gd name="T53" fmla="*/ 10 h 31"/>
                <a:gd name="T54" fmla="*/ 28 w 31"/>
                <a:gd name="T55" fmla="*/ 8 h 31"/>
                <a:gd name="T56" fmla="*/ 26 w 31"/>
                <a:gd name="T57" fmla="*/ 6 h 31"/>
                <a:gd name="T58" fmla="*/ 24 w 31"/>
                <a:gd name="T59" fmla="*/ 4 h 31"/>
                <a:gd name="T60" fmla="*/ 21 w 31"/>
                <a:gd name="T61" fmla="*/ 3 h 31"/>
                <a:gd name="T62" fmla="*/ 19 w 31"/>
                <a:gd name="T63" fmla="*/ 1 h 31"/>
                <a:gd name="T64" fmla="*/ 15 w 31"/>
                <a:gd name="T65" fmla="*/ 0 h 31"/>
                <a:gd name="T66" fmla="*/ 15 w 31"/>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1">
                  <a:moveTo>
                    <a:pt x="15" y="0"/>
                  </a:moveTo>
                  <a:lnTo>
                    <a:pt x="12" y="1"/>
                  </a:lnTo>
                  <a:lnTo>
                    <a:pt x="10" y="3"/>
                  </a:lnTo>
                  <a:lnTo>
                    <a:pt x="7" y="4"/>
                  </a:lnTo>
                  <a:lnTo>
                    <a:pt x="5" y="6"/>
                  </a:lnTo>
                  <a:lnTo>
                    <a:pt x="3" y="8"/>
                  </a:lnTo>
                  <a:lnTo>
                    <a:pt x="2" y="10"/>
                  </a:lnTo>
                  <a:lnTo>
                    <a:pt x="0" y="13"/>
                  </a:lnTo>
                  <a:lnTo>
                    <a:pt x="0" y="16"/>
                  </a:lnTo>
                  <a:lnTo>
                    <a:pt x="0" y="19"/>
                  </a:lnTo>
                  <a:lnTo>
                    <a:pt x="2" y="22"/>
                  </a:lnTo>
                  <a:lnTo>
                    <a:pt x="3" y="24"/>
                  </a:lnTo>
                  <a:lnTo>
                    <a:pt x="5" y="26"/>
                  </a:lnTo>
                  <a:lnTo>
                    <a:pt x="7" y="28"/>
                  </a:lnTo>
                  <a:lnTo>
                    <a:pt x="10" y="29"/>
                  </a:lnTo>
                  <a:lnTo>
                    <a:pt x="12" y="30"/>
                  </a:lnTo>
                  <a:lnTo>
                    <a:pt x="15" y="31"/>
                  </a:lnTo>
                  <a:lnTo>
                    <a:pt x="19" y="30"/>
                  </a:lnTo>
                  <a:lnTo>
                    <a:pt x="21" y="29"/>
                  </a:lnTo>
                  <a:lnTo>
                    <a:pt x="24" y="28"/>
                  </a:lnTo>
                  <a:lnTo>
                    <a:pt x="26" y="26"/>
                  </a:lnTo>
                  <a:lnTo>
                    <a:pt x="28" y="24"/>
                  </a:lnTo>
                  <a:lnTo>
                    <a:pt x="29" y="22"/>
                  </a:lnTo>
                  <a:lnTo>
                    <a:pt x="31" y="19"/>
                  </a:lnTo>
                  <a:lnTo>
                    <a:pt x="31" y="16"/>
                  </a:lnTo>
                  <a:lnTo>
                    <a:pt x="31" y="13"/>
                  </a:lnTo>
                  <a:lnTo>
                    <a:pt x="29" y="10"/>
                  </a:lnTo>
                  <a:lnTo>
                    <a:pt x="28"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3">
              <a:extLst>
                <a:ext uri="{FF2B5EF4-FFF2-40B4-BE49-F238E27FC236}">
                  <a16:creationId xmlns:a16="http://schemas.microsoft.com/office/drawing/2014/main" id="{43F3EBE8-6594-41E3-BEDD-6E5D73519D43}"/>
                </a:ext>
              </a:extLst>
            </p:cNvPr>
            <p:cNvSpPr>
              <a:spLocks/>
            </p:cNvSpPr>
            <p:nvPr/>
          </p:nvSpPr>
          <p:spPr bwMode="auto">
            <a:xfrm>
              <a:off x="5045075" y="989013"/>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6 h 30"/>
                <a:gd name="T28" fmla="*/ 9 w 30"/>
                <a:gd name="T29" fmla="*/ 28 h 30"/>
                <a:gd name="T30" fmla="*/ 12 w 30"/>
                <a:gd name="T31" fmla="*/ 28 h 30"/>
                <a:gd name="T32" fmla="*/ 15 w 30"/>
                <a:gd name="T33" fmla="*/ 30 h 30"/>
                <a:gd name="T34" fmla="*/ 19 w 30"/>
                <a:gd name="T35" fmla="*/ 28 h 30"/>
                <a:gd name="T36" fmla="*/ 21 w 30"/>
                <a:gd name="T37" fmla="*/ 28 h 30"/>
                <a:gd name="T38" fmla="*/ 24 w 30"/>
                <a:gd name="T39" fmla="*/ 26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6"/>
                  </a:lnTo>
                  <a:lnTo>
                    <a:pt x="9" y="28"/>
                  </a:lnTo>
                  <a:lnTo>
                    <a:pt x="12" y="28"/>
                  </a:lnTo>
                  <a:lnTo>
                    <a:pt x="15" y="30"/>
                  </a:lnTo>
                  <a:lnTo>
                    <a:pt x="19" y="28"/>
                  </a:lnTo>
                  <a:lnTo>
                    <a:pt x="21" y="28"/>
                  </a:lnTo>
                  <a:lnTo>
                    <a:pt x="24" y="26"/>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4">
              <a:extLst>
                <a:ext uri="{FF2B5EF4-FFF2-40B4-BE49-F238E27FC236}">
                  <a16:creationId xmlns:a16="http://schemas.microsoft.com/office/drawing/2014/main" id="{FB75307C-5CE0-45E2-B715-E787B11F08EE}"/>
                </a:ext>
              </a:extLst>
            </p:cNvPr>
            <p:cNvSpPr>
              <a:spLocks/>
            </p:cNvSpPr>
            <p:nvPr/>
          </p:nvSpPr>
          <p:spPr bwMode="auto">
            <a:xfrm>
              <a:off x="5064125" y="989013"/>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6 h 30"/>
                <a:gd name="T28" fmla="*/ 10 w 31"/>
                <a:gd name="T29" fmla="*/ 28 h 30"/>
                <a:gd name="T30" fmla="*/ 12 w 31"/>
                <a:gd name="T31" fmla="*/ 28 h 30"/>
                <a:gd name="T32" fmla="*/ 15 w 31"/>
                <a:gd name="T33" fmla="*/ 30 h 30"/>
                <a:gd name="T34" fmla="*/ 19 w 31"/>
                <a:gd name="T35" fmla="*/ 28 h 30"/>
                <a:gd name="T36" fmla="*/ 21 w 31"/>
                <a:gd name="T37" fmla="*/ 28 h 30"/>
                <a:gd name="T38" fmla="*/ 24 w 31"/>
                <a:gd name="T39" fmla="*/ 26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6"/>
                  </a:lnTo>
                  <a:lnTo>
                    <a:pt x="10" y="28"/>
                  </a:lnTo>
                  <a:lnTo>
                    <a:pt x="12" y="28"/>
                  </a:lnTo>
                  <a:lnTo>
                    <a:pt x="15" y="30"/>
                  </a:lnTo>
                  <a:lnTo>
                    <a:pt x="19" y="28"/>
                  </a:lnTo>
                  <a:lnTo>
                    <a:pt x="21" y="28"/>
                  </a:lnTo>
                  <a:lnTo>
                    <a:pt x="24" y="26"/>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658C7B0F-6FE4-4FBD-ABB6-1AEBDCC730AC}"/>
                </a:ext>
              </a:extLst>
            </p:cNvPr>
            <p:cNvSpPr>
              <a:spLocks/>
            </p:cNvSpPr>
            <p:nvPr/>
          </p:nvSpPr>
          <p:spPr bwMode="auto">
            <a:xfrm>
              <a:off x="5045075" y="1017588"/>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8 h 30"/>
                <a:gd name="T28" fmla="*/ 9 w 30"/>
                <a:gd name="T29" fmla="*/ 29 h 30"/>
                <a:gd name="T30" fmla="*/ 12 w 30"/>
                <a:gd name="T31" fmla="*/ 30 h 30"/>
                <a:gd name="T32" fmla="*/ 15 w 30"/>
                <a:gd name="T33" fmla="*/ 30 h 30"/>
                <a:gd name="T34" fmla="*/ 19 w 30"/>
                <a:gd name="T35" fmla="*/ 30 h 30"/>
                <a:gd name="T36" fmla="*/ 21 w 30"/>
                <a:gd name="T37" fmla="*/ 29 h 30"/>
                <a:gd name="T38" fmla="*/ 24 w 30"/>
                <a:gd name="T39" fmla="*/ 28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8"/>
                  </a:lnTo>
                  <a:lnTo>
                    <a:pt x="9" y="29"/>
                  </a:lnTo>
                  <a:lnTo>
                    <a:pt x="12" y="30"/>
                  </a:lnTo>
                  <a:lnTo>
                    <a:pt x="15" y="30"/>
                  </a:lnTo>
                  <a:lnTo>
                    <a:pt x="19" y="30"/>
                  </a:lnTo>
                  <a:lnTo>
                    <a:pt x="21" y="29"/>
                  </a:lnTo>
                  <a:lnTo>
                    <a:pt x="24" y="28"/>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6">
              <a:extLst>
                <a:ext uri="{FF2B5EF4-FFF2-40B4-BE49-F238E27FC236}">
                  <a16:creationId xmlns:a16="http://schemas.microsoft.com/office/drawing/2014/main" id="{7858645B-91C4-4BB2-93F0-EE78B6F54755}"/>
                </a:ext>
              </a:extLst>
            </p:cNvPr>
            <p:cNvSpPr>
              <a:spLocks/>
            </p:cNvSpPr>
            <p:nvPr/>
          </p:nvSpPr>
          <p:spPr bwMode="auto">
            <a:xfrm>
              <a:off x="5064125" y="1017588"/>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8 h 30"/>
                <a:gd name="T28" fmla="*/ 10 w 31"/>
                <a:gd name="T29" fmla="*/ 29 h 30"/>
                <a:gd name="T30" fmla="*/ 12 w 31"/>
                <a:gd name="T31" fmla="*/ 30 h 30"/>
                <a:gd name="T32" fmla="*/ 15 w 31"/>
                <a:gd name="T33" fmla="*/ 30 h 30"/>
                <a:gd name="T34" fmla="*/ 19 w 31"/>
                <a:gd name="T35" fmla="*/ 30 h 30"/>
                <a:gd name="T36" fmla="*/ 21 w 31"/>
                <a:gd name="T37" fmla="*/ 29 h 30"/>
                <a:gd name="T38" fmla="*/ 24 w 31"/>
                <a:gd name="T39" fmla="*/ 28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 name="T66" fmla="*/ 15 w 31"/>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8"/>
                  </a:lnTo>
                  <a:lnTo>
                    <a:pt x="10" y="29"/>
                  </a:lnTo>
                  <a:lnTo>
                    <a:pt x="12" y="30"/>
                  </a:lnTo>
                  <a:lnTo>
                    <a:pt x="15" y="30"/>
                  </a:lnTo>
                  <a:lnTo>
                    <a:pt x="19" y="30"/>
                  </a:lnTo>
                  <a:lnTo>
                    <a:pt x="21" y="29"/>
                  </a:lnTo>
                  <a:lnTo>
                    <a:pt x="24" y="28"/>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2D8F7509-1240-464D-9ECC-45D6EA442254}"/>
                </a:ext>
              </a:extLst>
            </p:cNvPr>
            <p:cNvSpPr>
              <a:spLocks/>
            </p:cNvSpPr>
            <p:nvPr/>
          </p:nvSpPr>
          <p:spPr bwMode="auto">
            <a:xfrm>
              <a:off x="5084763" y="958850"/>
              <a:ext cx="9525" cy="9525"/>
            </a:xfrm>
            <a:custGeom>
              <a:avLst/>
              <a:gdLst>
                <a:gd name="T0" fmla="*/ 15 w 30"/>
                <a:gd name="T1" fmla="*/ 0 h 31"/>
                <a:gd name="T2" fmla="*/ 11 w 30"/>
                <a:gd name="T3" fmla="*/ 1 h 31"/>
                <a:gd name="T4" fmla="*/ 9 w 30"/>
                <a:gd name="T5" fmla="*/ 3 h 31"/>
                <a:gd name="T6" fmla="*/ 6 w 30"/>
                <a:gd name="T7" fmla="*/ 4 h 31"/>
                <a:gd name="T8" fmla="*/ 4 w 30"/>
                <a:gd name="T9" fmla="*/ 6 h 31"/>
                <a:gd name="T10" fmla="*/ 2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2 w 30"/>
                <a:gd name="T23" fmla="*/ 24 h 31"/>
                <a:gd name="T24" fmla="*/ 4 w 30"/>
                <a:gd name="T25" fmla="*/ 26 h 31"/>
                <a:gd name="T26" fmla="*/ 6 w 30"/>
                <a:gd name="T27" fmla="*/ 28 h 31"/>
                <a:gd name="T28" fmla="*/ 9 w 30"/>
                <a:gd name="T29" fmla="*/ 29 h 31"/>
                <a:gd name="T30" fmla="*/ 11 w 30"/>
                <a:gd name="T31" fmla="*/ 30 h 31"/>
                <a:gd name="T32" fmla="*/ 15 w 30"/>
                <a:gd name="T33" fmla="*/ 31 h 31"/>
                <a:gd name="T34" fmla="*/ 18 w 30"/>
                <a:gd name="T35" fmla="*/ 30 h 31"/>
                <a:gd name="T36" fmla="*/ 21 w 30"/>
                <a:gd name="T37" fmla="*/ 29 h 31"/>
                <a:gd name="T38" fmla="*/ 23 w 30"/>
                <a:gd name="T39" fmla="*/ 28 h 31"/>
                <a:gd name="T40" fmla="*/ 25 w 30"/>
                <a:gd name="T41" fmla="*/ 26 h 31"/>
                <a:gd name="T42" fmla="*/ 27 w 30"/>
                <a:gd name="T43" fmla="*/ 24 h 31"/>
                <a:gd name="T44" fmla="*/ 28 w 30"/>
                <a:gd name="T45" fmla="*/ 22 h 31"/>
                <a:gd name="T46" fmla="*/ 30 w 30"/>
                <a:gd name="T47" fmla="*/ 19 h 31"/>
                <a:gd name="T48" fmla="*/ 30 w 30"/>
                <a:gd name="T49" fmla="*/ 16 h 31"/>
                <a:gd name="T50" fmla="*/ 30 w 30"/>
                <a:gd name="T51" fmla="*/ 13 h 31"/>
                <a:gd name="T52" fmla="*/ 28 w 30"/>
                <a:gd name="T53" fmla="*/ 10 h 31"/>
                <a:gd name="T54" fmla="*/ 27 w 30"/>
                <a:gd name="T55" fmla="*/ 8 h 31"/>
                <a:gd name="T56" fmla="*/ 25 w 30"/>
                <a:gd name="T57" fmla="*/ 6 h 31"/>
                <a:gd name="T58" fmla="*/ 23 w 30"/>
                <a:gd name="T59" fmla="*/ 4 h 31"/>
                <a:gd name="T60" fmla="*/ 21 w 30"/>
                <a:gd name="T61" fmla="*/ 3 h 31"/>
                <a:gd name="T62" fmla="*/ 18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1" y="1"/>
                  </a:lnTo>
                  <a:lnTo>
                    <a:pt x="9" y="3"/>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1" y="30"/>
                  </a:lnTo>
                  <a:lnTo>
                    <a:pt x="15" y="31"/>
                  </a:lnTo>
                  <a:lnTo>
                    <a:pt x="18" y="30"/>
                  </a:lnTo>
                  <a:lnTo>
                    <a:pt x="21" y="29"/>
                  </a:lnTo>
                  <a:lnTo>
                    <a:pt x="23" y="28"/>
                  </a:lnTo>
                  <a:lnTo>
                    <a:pt x="25" y="26"/>
                  </a:lnTo>
                  <a:lnTo>
                    <a:pt x="27" y="24"/>
                  </a:lnTo>
                  <a:lnTo>
                    <a:pt x="28" y="22"/>
                  </a:lnTo>
                  <a:lnTo>
                    <a:pt x="30" y="19"/>
                  </a:lnTo>
                  <a:lnTo>
                    <a:pt x="30" y="16"/>
                  </a:lnTo>
                  <a:lnTo>
                    <a:pt x="30" y="13"/>
                  </a:lnTo>
                  <a:lnTo>
                    <a:pt x="28" y="10"/>
                  </a:lnTo>
                  <a:lnTo>
                    <a:pt x="27" y="8"/>
                  </a:lnTo>
                  <a:lnTo>
                    <a:pt x="25" y="6"/>
                  </a:lnTo>
                  <a:lnTo>
                    <a:pt x="23" y="4"/>
                  </a:lnTo>
                  <a:lnTo>
                    <a:pt x="21"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8">
              <a:extLst>
                <a:ext uri="{FF2B5EF4-FFF2-40B4-BE49-F238E27FC236}">
                  <a16:creationId xmlns:a16="http://schemas.microsoft.com/office/drawing/2014/main" id="{AB292BF7-FA8E-45FE-99D7-08526F3FAD14}"/>
                </a:ext>
              </a:extLst>
            </p:cNvPr>
            <p:cNvSpPr>
              <a:spLocks/>
            </p:cNvSpPr>
            <p:nvPr/>
          </p:nvSpPr>
          <p:spPr bwMode="auto">
            <a:xfrm>
              <a:off x="5084763" y="989013"/>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6 h 30"/>
                <a:gd name="T28" fmla="*/ 9 w 30"/>
                <a:gd name="T29" fmla="*/ 28 h 30"/>
                <a:gd name="T30" fmla="*/ 11 w 30"/>
                <a:gd name="T31" fmla="*/ 28 h 30"/>
                <a:gd name="T32" fmla="*/ 15 w 30"/>
                <a:gd name="T33" fmla="*/ 30 h 30"/>
                <a:gd name="T34" fmla="*/ 18 w 30"/>
                <a:gd name="T35" fmla="*/ 28 h 30"/>
                <a:gd name="T36" fmla="*/ 21 w 30"/>
                <a:gd name="T37" fmla="*/ 28 h 30"/>
                <a:gd name="T38" fmla="*/ 23 w 30"/>
                <a:gd name="T39" fmla="*/ 26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6"/>
                  </a:lnTo>
                  <a:lnTo>
                    <a:pt x="9" y="28"/>
                  </a:lnTo>
                  <a:lnTo>
                    <a:pt x="11" y="28"/>
                  </a:lnTo>
                  <a:lnTo>
                    <a:pt x="15" y="30"/>
                  </a:lnTo>
                  <a:lnTo>
                    <a:pt x="18" y="28"/>
                  </a:lnTo>
                  <a:lnTo>
                    <a:pt x="21" y="28"/>
                  </a:lnTo>
                  <a:lnTo>
                    <a:pt x="23" y="26"/>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9">
              <a:extLst>
                <a:ext uri="{FF2B5EF4-FFF2-40B4-BE49-F238E27FC236}">
                  <a16:creationId xmlns:a16="http://schemas.microsoft.com/office/drawing/2014/main" id="{12785C70-D98A-4C3F-BE7E-27E457B29B83}"/>
                </a:ext>
              </a:extLst>
            </p:cNvPr>
            <p:cNvSpPr>
              <a:spLocks/>
            </p:cNvSpPr>
            <p:nvPr/>
          </p:nvSpPr>
          <p:spPr bwMode="auto">
            <a:xfrm>
              <a:off x="5084763" y="1017588"/>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8"/>
                  </a:lnTo>
                  <a:lnTo>
                    <a:pt x="9" y="29"/>
                  </a:lnTo>
                  <a:lnTo>
                    <a:pt x="11" y="30"/>
                  </a:lnTo>
                  <a:lnTo>
                    <a:pt x="15" y="30"/>
                  </a:lnTo>
                  <a:lnTo>
                    <a:pt x="18" y="30"/>
                  </a:lnTo>
                  <a:lnTo>
                    <a:pt x="21" y="29"/>
                  </a:lnTo>
                  <a:lnTo>
                    <a:pt x="23" y="28"/>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0">
              <a:extLst>
                <a:ext uri="{FF2B5EF4-FFF2-40B4-BE49-F238E27FC236}">
                  <a16:creationId xmlns:a16="http://schemas.microsoft.com/office/drawing/2014/main" id="{7E1E6AB3-7CB8-40BE-AE16-19C87C3296F5}"/>
                </a:ext>
              </a:extLst>
            </p:cNvPr>
            <p:cNvSpPr>
              <a:spLocks/>
            </p:cNvSpPr>
            <p:nvPr/>
          </p:nvSpPr>
          <p:spPr bwMode="auto">
            <a:xfrm>
              <a:off x="5035550" y="873125"/>
              <a:ext cx="68263" cy="19050"/>
            </a:xfrm>
            <a:custGeom>
              <a:avLst/>
              <a:gdLst>
                <a:gd name="T0" fmla="*/ 204 w 215"/>
                <a:gd name="T1" fmla="*/ 58 h 58"/>
                <a:gd name="T2" fmla="*/ 210 w 215"/>
                <a:gd name="T3" fmla="*/ 55 h 58"/>
                <a:gd name="T4" fmla="*/ 214 w 215"/>
                <a:gd name="T5" fmla="*/ 49 h 58"/>
                <a:gd name="T6" fmla="*/ 215 w 215"/>
                <a:gd name="T7" fmla="*/ 43 h 58"/>
                <a:gd name="T8" fmla="*/ 214 w 215"/>
                <a:gd name="T9" fmla="*/ 38 h 58"/>
                <a:gd name="T10" fmla="*/ 210 w 215"/>
                <a:gd name="T11" fmla="*/ 33 h 58"/>
                <a:gd name="T12" fmla="*/ 197 w 215"/>
                <a:gd name="T13" fmla="*/ 24 h 58"/>
                <a:gd name="T14" fmla="*/ 173 w 215"/>
                <a:gd name="T15" fmla="*/ 12 h 58"/>
                <a:gd name="T16" fmla="*/ 147 w 215"/>
                <a:gd name="T17" fmla="*/ 4 h 58"/>
                <a:gd name="T18" fmla="*/ 120 w 215"/>
                <a:gd name="T19" fmla="*/ 1 h 58"/>
                <a:gd name="T20" fmla="*/ 95 w 215"/>
                <a:gd name="T21" fmla="*/ 1 h 58"/>
                <a:gd name="T22" fmla="*/ 68 w 215"/>
                <a:gd name="T23" fmla="*/ 4 h 58"/>
                <a:gd name="T24" fmla="*/ 42 w 215"/>
                <a:gd name="T25" fmla="*/ 12 h 58"/>
                <a:gd name="T26" fmla="*/ 17 w 215"/>
                <a:gd name="T27" fmla="*/ 24 h 58"/>
                <a:gd name="T28" fmla="*/ 5 w 215"/>
                <a:gd name="T29" fmla="*/ 33 h 58"/>
                <a:gd name="T30" fmla="*/ 1 w 215"/>
                <a:gd name="T31" fmla="*/ 38 h 58"/>
                <a:gd name="T32" fmla="*/ 0 w 215"/>
                <a:gd name="T33" fmla="*/ 43 h 58"/>
                <a:gd name="T34" fmla="*/ 1 w 215"/>
                <a:gd name="T35" fmla="*/ 49 h 58"/>
                <a:gd name="T36" fmla="*/ 5 w 215"/>
                <a:gd name="T37" fmla="*/ 54 h 58"/>
                <a:gd name="T38" fmla="*/ 9 w 215"/>
                <a:gd name="T39" fmla="*/ 57 h 58"/>
                <a:gd name="T40" fmla="*/ 15 w 215"/>
                <a:gd name="T41" fmla="*/ 58 h 58"/>
                <a:gd name="T42" fmla="*/ 21 w 215"/>
                <a:gd name="T43" fmla="*/ 57 h 58"/>
                <a:gd name="T44" fmla="*/ 32 w 215"/>
                <a:gd name="T45" fmla="*/ 49 h 58"/>
                <a:gd name="T46" fmla="*/ 53 w 215"/>
                <a:gd name="T47" fmla="*/ 40 h 58"/>
                <a:gd name="T48" fmla="*/ 74 w 215"/>
                <a:gd name="T49" fmla="*/ 33 h 58"/>
                <a:gd name="T50" fmla="*/ 97 w 215"/>
                <a:gd name="T51" fmla="*/ 30 h 58"/>
                <a:gd name="T52" fmla="*/ 118 w 215"/>
                <a:gd name="T53" fmla="*/ 30 h 58"/>
                <a:gd name="T54" fmla="*/ 141 w 215"/>
                <a:gd name="T55" fmla="*/ 33 h 58"/>
                <a:gd name="T56" fmla="*/ 162 w 215"/>
                <a:gd name="T57" fmla="*/ 40 h 58"/>
                <a:gd name="T58" fmla="*/ 183 w 215"/>
                <a:gd name="T59" fmla="*/ 49 h 58"/>
                <a:gd name="T60" fmla="*/ 195 w 215"/>
                <a:gd name="T61" fmla="*/ 58 h 58"/>
                <a:gd name="T62" fmla="*/ 200 w 215"/>
                <a:gd name="T6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8">
                  <a:moveTo>
                    <a:pt x="200" y="58"/>
                  </a:moveTo>
                  <a:lnTo>
                    <a:pt x="204" y="58"/>
                  </a:lnTo>
                  <a:lnTo>
                    <a:pt x="207" y="57"/>
                  </a:lnTo>
                  <a:lnTo>
                    <a:pt x="210" y="55"/>
                  </a:lnTo>
                  <a:lnTo>
                    <a:pt x="213" y="52"/>
                  </a:lnTo>
                  <a:lnTo>
                    <a:pt x="214" y="49"/>
                  </a:lnTo>
                  <a:lnTo>
                    <a:pt x="215" y="46"/>
                  </a:lnTo>
                  <a:lnTo>
                    <a:pt x="215" y="43"/>
                  </a:lnTo>
                  <a:lnTo>
                    <a:pt x="215" y="41"/>
                  </a:lnTo>
                  <a:lnTo>
                    <a:pt x="214" y="38"/>
                  </a:lnTo>
                  <a:lnTo>
                    <a:pt x="213" y="35"/>
                  </a:lnTo>
                  <a:lnTo>
                    <a:pt x="210" y="33"/>
                  </a:lnTo>
                  <a:lnTo>
                    <a:pt x="208" y="31"/>
                  </a:lnTo>
                  <a:lnTo>
                    <a:pt x="197" y="24"/>
                  </a:lnTo>
                  <a:lnTo>
                    <a:pt x="185" y="17"/>
                  </a:lnTo>
                  <a:lnTo>
                    <a:pt x="173" y="12"/>
                  </a:lnTo>
                  <a:lnTo>
                    <a:pt x="160" y="8"/>
                  </a:lnTo>
                  <a:lnTo>
                    <a:pt x="147" y="4"/>
                  </a:lnTo>
                  <a:lnTo>
                    <a:pt x="134" y="2"/>
                  </a:lnTo>
                  <a:lnTo>
                    <a:pt x="120" y="1"/>
                  </a:lnTo>
                  <a:lnTo>
                    <a:pt x="107" y="0"/>
                  </a:lnTo>
                  <a:lnTo>
                    <a:pt x="95" y="1"/>
                  </a:lnTo>
                  <a:lnTo>
                    <a:pt x="81" y="2"/>
                  </a:lnTo>
                  <a:lnTo>
                    <a:pt x="68" y="4"/>
                  </a:lnTo>
                  <a:lnTo>
                    <a:pt x="55" y="8"/>
                  </a:lnTo>
                  <a:lnTo>
                    <a:pt x="42" y="12"/>
                  </a:lnTo>
                  <a:lnTo>
                    <a:pt x="30" y="17"/>
                  </a:lnTo>
                  <a:lnTo>
                    <a:pt x="17" y="24"/>
                  </a:lnTo>
                  <a:lnTo>
                    <a:pt x="7" y="31"/>
                  </a:lnTo>
                  <a:lnTo>
                    <a:pt x="5" y="33"/>
                  </a:lnTo>
                  <a:lnTo>
                    <a:pt x="2" y="35"/>
                  </a:lnTo>
                  <a:lnTo>
                    <a:pt x="1" y="38"/>
                  </a:lnTo>
                  <a:lnTo>
                    <a:pt x="0" y="41"/>
                  </a:lnTo>
                  <a:lnTo>
                    <a:pt x="0" y="43"/>
                  </a:lnTo>
                  <a:lnTo>
                    <a:pt x="0" y="46"/>
                  </a:lnTo>
                  <a:lnTo>
                    <a:pt x="1" y="49"/>
                  </a:lnTo>
                  <a:lnTo>
                    <a:pt x="2" y="52"/>
                  </a:lnTo>
                  <a:lnTo>
                    <a:pt x="5" y="54"/>
                  </a:lnTo>
                  <a:lnTo>
                    <a:pt x="7" y="56"/>
                  </a:lnTo>
                  <a:lnTo>
                    <a:pt x="9" y="57"/>
                  </a:lnTo>
                  <a:lnTo>
                    <a:pt x="12" y="58"/>
                  </a:lnTo>
                  <a:lnTo>
                    <a:pt x="15" y="58"/>
                  </a:lnTo>
                  <a:lnTo>
                    <a:pt x="17" y="58"/>
                  </a:lnTo>
                  <a:lnTo>
                    <a:pt x="21" y="57"/>
                  </a:lnTo>
                  <a:lnTo>
                    <a:pt x="23" y="56"/>
                  </a:lnTo>
                  <a:lnTo>
                    <a:pt x="32" y="49"/>
                  </a:lnTo>
                  <a:lnTo>
                    <a:pt x="43" y="44"/>
                  </a:lnTo>
                  <a:lnTo>
                    <a:pt x="53" y="40"/>
                  </a:lnTo>
                  <a:lnTo>
                    <a:pt x="64" y="37"/>
                  </a:lnTo>
                  <a:lnTo>
                    <a:pt x="74" y="33"/>
                  </a:lnTo>
                  <a:lnTo>
                    <a:pt x="85" y="32"/>
                  </a:lnTo>
                  <a:lnTo>
                    <a:pt x="97" y="30"/>
                  </a:lnTo>
                  <a:lnTo>
                    <a:pt x="107" y="30"/>
                  </a:lnTo>
                  <a:lnTo>
                    <a:pt x="118" y="30"/>
                  </a:lnTo>
                  <a:lnTo>
                    <a:pt x="130" y="32"/>
                  </a:lnTo>
                  <a:lnTo>
                    <a:pt x="141" y="33"/>
                  </a:lnTo>
                  <a:lnTo>
                    <a:pt x="151" y="37"/>
                  </a:lnTo>
                  <a:lnTo>
                    <a:pt x="162" y="40"/>
                  </a:lnTo>
                  <a:lnTo>
                    <a:pt x="172" y="45"/>
                  </a:lnTo>
                  <a:lnTo>
                    <a:pt x="183" y="49"/>
                  </a:lnTo>
                  <a:lnTo>
                    <a:pt x="192" y="56"/>
                  </a:lnTo>
                  <a:lnTo>
                    <a:pt x="195" y="58"/>
                  </a:lnTo>
                  <a:lnTo>
                    <a:pt x="200" y="58"/>
                  </a:lnTo>
                  <a:lnTo>
                    <a:pt x="20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1">
              <a:extLst>
                <a:ext uri="{FF2B5EF4-FFF2-40B4-BE49-F238E27FC236}">
                  <a16:creationId xmlns:a16="http://schemas.microsoft.com/office/drawing/2014/main" id="{C01CB2A4-22C6-4ED1-A89F-84962BEA3CF4}"/>
                </a:ext>
              </a:extLst>
            </p:cNvPr>
            <p:cNvSpPr>
              <a:spLocks/>
            </p:cNvSpPr>
            <p:nvPr/>
          </p:nvSpPr>
          <p:spPr bwMode="auto">
            <a:xfrm>
              <a:off x="5021263" y="844550"/>
              <a:ext cx="96838" cy="23813"/>
            </a:xfrm>
            <a:custGeom>
              <a:avLst/>
              <a:gdLst>
                <a:gd name="T0" fmla="*/ 7 w 307"/>
                <a:gd name="T1" fmla="*/ 46 h 74"/>
                <a:gd name="T2" fmla="*/ 4 w 307"/>
                <a:gd name="T3" fmla="*/ 48 h 74"/>
                <a:gd name="T4" fmla="*/ 2 w 307"/>
                <a:gd name="T5" fmla="*/ 50 h 74"/>
                <a:gd name="T6" fmla="*/ 1 w 307"/>
                <a:gd name="T7" fmla="*/ 53 h 74"/>
                <a:gd name="T8" fmla="*/ 0 w 307"/>
                <a:gd name="T9" fmla="*/ 56 h 74"/>
                <a:gd name="T10" fmla="*/ 0 w 307"/>
                <a:gd name="T11" fmla="*/ 59 h 74"/>
                <a:gd name="T12" fmla="*/ 0 w 307"/>
                <a:gd name="T13" fmla="*/ 62 h 74"/>
                <a:gd name="T14" fmla="*/ 1 w 307"/>
                <a:gd name="T15" fmla="*/ 64 h 74"/>
                <a:gd name="T16" fmla="*/ 3 w 307"/>
                <a:gd name="T17" fmla="*/ 68 h 74"/>
                <a:gd name="T18" fmla="*/ 5 w 307"/>
                <a:gd name="T19" fmla="*/ 70 h 74"/>
                <a:gd name="T20" fmla="*/ 9 w 307"/>
                <a:gd name="T21" fmla="*/ 72 h 74"/>
                <a:gd name="T22" fmla="*/ 12 w 307"/>
                <a:gd name="T23" fmla="*/ 73 h 74"/>
                <a:gd name="T24" fmla="*/ 15 w 307"/>
                <a:gd name="T25" fmla="*/ 74 h 74"/>
                <a:gd name="T26" fmla="*/ 19 w 307"/>
                <a:gd name="T27" fmla="*/ 73 h 74"/>
                <a:gd name="T28" fmla="*/ 24 w 307"/>
                <a:gd name="T29" fmla="*/ 71 h 74"/>
                <a:gd name="T30" fmla="*/ 39 w 307"/>
                <a:gd name="T31" fmla="*/ 61 h 74"/>
                <a:gd name="T32" fmla="*/ 54 w 307"/>
                <a:gd name="T33" fmla="*/ 53 h 74"/>
                <a:gd name="T34" fmla="*/ 70 w 307"/>
                <a:gd name="T35" fmla="*/ 46 h 74"/>
                <a:gd name="T36" fmla="*/ 86 w 307"/>
                <a:gd name="T37" fmla="*/ 40 h 74"/>
                <a:gd name="T38" fmla="*/ 103 w 307"/>
                <a:gd name="T39" fmla="*/ 35 h 74"/>
                <a:gd name="T40" fmla="*/ 119 w 307"/>
                <a:gd name="T41" fmla="*/ 32 h 74"/>
                <a:gd name="T42" fmla="*/ 136 w 307"/>
                <a:gd name="T43" fmla="*/ 31 h 74"/>
                <a:gd name="T44" fmla="*/ 153 w 307"/>
                <a:gd name="T45" fmla="*/ 30 h 74"/>
                <a:gd name="T46" fmla="*/ 171 w 307"/>
                <a:gd name="T47" fmla="*/ 31 h 74"/>
                <a:gd name="T48" fmla="*/ 188 w 307"/>
                <a:gd name="T49" fmla="*/ 32 h 74"/>
                <a:gd name="T50" fmla="*/ 204 w 307"/>
                <a:gd name="T51" fmla="*/ 35 h 74"/>
                <a:gd name="T52" fmla="*/ 221 w 307"/>
                <a:gd name="T53" fmla="*/ 40 h 74"/>
                <a:gd name="T54" fmla="*/ 237 w 307"/>
                <a:gd name="T55" fmla="*/ 46 h 74"/>
                <a:gd name="T56" fmla="*/ 253 w 307"/>
                <a:gd name="T57" fmla="*/ 53 h 74"/>
                <a:gd name="T58" fmla="*/ 268 w 307"/>
                <a:gd name="T59" fmla="*/ 61 h 74"/>
                <a:gd name="T60" fmla="*/ 283 w 307"/>
                <a:gd name="T61" fmla="*/ 71 h 74"/>
                <a:gd name="T62" fmla="*/ 285 w 307"/>
                <a:gd name="T63" fmla="*/ 72 h 74"/>
                <a:gd name="T64" fmla="*/ 289 w 307"/>
                <a:gd name="T65" fmla="*/ 73 h 74"/>
                <a:gd name="T66" fmla="*/ 292 w 307"/>
                <a:gd name="T67" fmla="*/ 74 h 74"/>
                <a:gd name="T68" fmla="*/ 294 w 307"/>
                <a:gd name="T69" fmla="*/ 73 h 74"/>
                <a:gd name="T70" fmla="*/ 297 w 307"/>
                <a:gd name="T71" fmla="*/ 73 h 74"/>
                <a:gd name="T72" fmla="*/ 299 w 307"/>
                <a:gd name="T73" fmla="*/ 71 h 74"/>
                <a:gd name="T74" fmla="*/ 301 w 307"/>
                <a:gd name="T75" fmla="*/ 70 h 74"/>
                <a:gd name="T76" fmla="*/ 304 w 307"/>
                <a:gd name="T77" fmla="*/ 68 h 74"/>
                <a:gd name="T78" fmla="*/ 306 w 307"/>
                <a:gd name="T79" fmla="*/ 64 h 74"/>
                <a:gd name="T80" fmla="*/ 307 w 307"/>
                <a:gd name="T81" fmla="*/ 62 h 74"/>
                <a:gd name="T82" fmla="*/ 307 w 307"/>
                <a:gd name="T83" fmla="*/ 59 h 74"/>
                <a:gd name="T84" fmla="*/ 307 w 307"/>
                <a:gd name="T85" fmla="*/ 56 h 74"/>
                <a:gd name="T86" fmla="*/ 306 w 307"/>
                <a:gd name="T87" fmla="*/ 54 h 74"/>
                <a:gd name="T88" fmla="*/ 305 w 307"/>
                <a:gd name="T89" fmla="*/ 50 h 74"/>
                <a:gd name="T90" fmla="*/ 303 w 307"/>
                <a:gd name="T91" fmla="*/ 48 h 74"/>
                <a:gd name="T92" fmla="*/ 300 w 307"/>
                <a:gd name="T93" fmla="*/ 46 h 74"/>
                <a:gd name="T94" fmla="*/ 283 w 307"/>
                <a:gd name="T95" fmla="*/ 35 h 74"/>
                <a:gd name="T96" fmla="*/ 266 w 307"/>
                <a:gd name="T97" fmla="*/ 26 h 74"/>
                <a:gd name="T98" fmla="*/ 248 w 307"/>
                <a:gd name="T99" fmla="*/ 18 h 74"/>
                <a:gd name="T100" fmla="*/ 230 w 307"/>
                <a:gd name="T101" fmla="*/ 12 h 74"/>
                <a:gd name="T102" fmla="*/ 211 w 307"/>
                <a:gd name="T103" fmla="*/ 6 h 74"/>
                <a:gd name="T104" fmla="*/ 192 w 307"/>
                <a:gd name="T105" fmla="*/ 3 h 74"/>
                <a:gd name="T106" fmla="*/ 173 w 307"/>
                <a:gd name="T107" fmla="*/ 0 h 74"/>
                <a:gd name="T108" fmla="*/ 153 w 307"/>
                <a:gd name="T109" fmla="*/ 0 h 74"/>
                <a:gd name="T110" fmla="*/ 134 w 307"/>
                <a:gd name="T111" fmla="*/ 1 h 74"/>
                <a:gd name="T112" fmla="*/ 115 w 307"/>
                <a:gd name="T113" fmla="*/ 3 h 74"/>
                <a:gd name="T114" fmla="*/ 96 w 307"/>
                <a:gd name="T115" fmla="*/ 6 h 74"/>
                <a:gd name="T116" fmla="*/ 77 w 307"/>
                <a:gd name="T117" fmla="*/ 12 h 74"/>
                <a:gd name="T118" fmla="*/ 59 w 307"/>
                <a:gd name="T119" fmla="*/ 18 h 74"/>
                <a:gd name="T120" fmla="*/ 41 w 307"/>
                <a:gd name="T121" fmla="*/ 26 h 74"/>
                <a:gd name="T122" fmla="*/ 24 w 307"/>
                <a:gd name="T123" fmla="*/ 35 h 74"/>
                <a:gd name="T124" fmla="*/ 7 w 307"/>
                <a:gd name="T125"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4">
                  <a:moveTo>
                    <a:pt x="7" y="46"/>
                  </a:moveTo>
                  <a:lnTo>
                    <a:pt x="4" y="48"/>
                  </a:lnTo>
                  <a:lnTo>
                    <a:pt x="2" y="50"/>
                  </a:lnTo>
                  <a:lnTo>
                    <a:pt x="1" y="53"/>
                  </a:lnTo>
                  <a:lnTo>
                    <a:pt x="0" y="56"/>
                  </a:lnTo>
                  <a:lnTo>
                    <a:pt x="0" y="59"/>
                  </a:lnTo>
                  <a:lnTo>
                    <a:pt x="0" y="62"/>
                  </a:lnTo>
                  <a:lnTo>
                    <a:pt x="1" y="64"/>
                  </a:lnTo>
                  <a:lnTo>
                    <a:pt x="3" y="68"/>
                  </a:lnTo>
                  <a:lnTo>
                    <a:pt x="5" y="70"/>
                  </a:lnTo>
                  <a:lnTo>
                    <a:pt x="9" y="72"/>
                  </a:lnTo>
                  <a:lnTo>
                    <a:pt x="12" y="73"/>
                  </a:lnTo>
                  <a:lnTo>
                    <a:pt x="15" y="74"/>
                  </a:lnTo>
                  <a:lnTo>
                    <a:pt x="19" y="73"/>
                  </a:lnTo>
                  <a:lnTo>
                    <a:pt x="24" y="71"/>
                  </a:lnTo>
                  <a:lnTo>
                    <a:pt x="39" y="61"/>
                  </a:lnTo>
                  <a:lnTo>
                    <a:pt x="54" y="53"/>
                  </a:lnTo>
                  <a:lnTo>
                    <a:pt x="70" y="46"/>
                  </a:lnTo>
                  <a:lnTo>
                    <a:pt x="86" y="40"/>
                  </a:lnTo>
                  <a:lnTo>
                    <a:pt x="103" y="35"/>
                  </a:lnTo>
                  <a:lnTo>
                    <a:pt x="119" y="32"/>
                  </a:lnTo>
                  <a:lnTo>
                    <a:pt x="136" y="31"/>
                  </a:lnTo>
                  <a:lnTo>
                    <a:pt x="153" y="30"/>
                  </a:lnTo>
                  <a:lnTo>
                    <a:pt x="171" y="31"/>
                  </a:lnTo>
                  <a:lnTo>
                    <a:pt x="188" y="32"/>
                  </a:lnTo>
                  <a:lnTo>
                    <a:pt x="204" y="35"/>
                  </a:lnTo>
                  <a:lnTo>
                    <a:pt x="221" y="40"/>
                  </a:lnTo>
                  <a:lnTo>
                    <a:pt x="237" y="46"/>
                  </a:lnTo>
                  <a:lnTo>
                    <a:pt x="253" y="53"/>
                  </a:lnTo>
                  <a:lnTo>
                    <a:pt x="268" y="61"/>
                  </a:lnTo>
                  <a:lnTo>
                    <a:pt x="283" y="71"/>
                  </a:lnTo>
                  <a:lnTo>
                    <a:pt x="285" y="72"/>
                  </a:lnTo>
                  <a:lnTo>
                    <a:pt x="289" y="73"/>
                  </a:lnTo>
                  <a:lnTo>
                    <a:pt x="292" y="74"/>
                  </a:lnTo>
                  <a:lnTo>
                    <a:pt x="294" y="73"/>
                  </a:lnTo>
                  <a:lnTo>
                    <a:pt x="297" y="73"/>
                  </a:lnTo>
                  <a:lnTo>
                    <a:pt x="299" y="71"/>
                  </a:lnTo>
                  <a:lnTo>
                    <a:pt x="301" y="70"/>
                  </a:lnTo>
                  <a:lnTo>
                    <a:pt x="304" y="68"/>
                  </a:lnTo>
                  <a:lnTo>
                    <a:pt x="306" y="64"/>
                  </a:lnTo>
                  <a:lnTo>
                    <a:pt x="307" y="62"/>
                  </a:lnTo>
                  <a:lnTo>
                    <a:pt x="307" y="59"/>
                  </a:lnTo>
                  <a:lnTo>
                    <a:pt x="307" y="56"/>
                  </a:lnTo>
                  <a:lnTo>
                    <a:pt x="306" y="54"/>
                  </a:lnTo>
                  <a:lnTo>
                    <a:pt x="305" y="50"/>
                  </a:lnTo>
                  <a:lnTo>
                    <a:pt x="303" y="48"/>
                  </a:lnTo>
                  <a:lnTo>
                    <a:pt x="300" y="46"/>
                  </a:lnTo>
                  <a:lnTo>
                    <a:pt x="283" y="35"/>
                  </a:lnTo>
                  <a:lnTo>
                    <a:pt x="266" y="26"/>
                  </a:lnTo>
                  <a:lnTo>
                    <a:pt x="248" y="18"/>
                  </a:lnTo>
                  <a:lnTo>
                    <a:pt x="230" y="12"/>
                  </a:lnTo>
                  <a:lnTo>
                    <a:pt x="211" y="6"/>
                  </a:lnTo>
                  <a:lnTo>
                    <a:pt x="192" y="3"/>
                  </a:lnTo>
                  <a:lnTo>
                    <a:pt x="173" y="0"/>
                  </a:lnTo>
                  <a:lnTo>
                    <a:pt x="153" y="0"/>
                  </a:lnTo>
                  <a:lnTo>
                    <a:pt x="134" y="1"/>
                  </a:lnTo>
                  <a:lnTo>
                    <a:pt x="115" y="3"/>
                  </a:lnTo>
                  <a:lnTo>
                    <a:pt x="96" y="6"/>
                  </a:lnTo>
                  <a:lnTo>
                    <a:pt x="77" y="12"/>
                  </a:lnTo>
                  <a:lnTo>
                    <a:pt x="59" y="18"/>
                  </a:lnTo>
                  <a:lnTo>
                    <a:pt x="41" y="26"/>
                  </a:lnTo>
                  <a:lnTo>
                    <a:pt x="24" y="35"/>
                  </a:lnTo>
                  <a:lnTo>
                    <a:pt x="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122C5CCB-D326-4C2A-B571-0E1EB5C0B2C1}"/>
                </a:ext>
              </a:extLst>
            </p:cNvPr>
            <p:cNvSpPr>
              <a:spLocks/>
            </p:cNvSpPr>
            <p:nvPr/>
          </p:nvSpPr>
          <p:spPr bwMode="auto">
            <a:xfrm>
              <a:off x="5049838" y="901700"/>
              <a:ext cx="39688" cy="14288"/>
            </a:xfrm>
            <a:custGeom>
              <a:avLst/>
              <a:gdLst>
                <a:gd name="T0" fmla="*/ 8 w 125"/>
                <a:gd name="T1" fmla="*/ 15 h 44"/>
                <a:gd name="T2" fmla="*/ 6 w 125"/>
                <a:gd name="T3" fmla="*/ 17 h 44"/>
                <a:gd name="T4" fmla="*/ 4 w 125"/>
                <a:gd name="T5" fmla="*/ 19 h 44"/>
                <a:gd name="T6" fmla="*/ 2 w 125"/>
                <a:gd name="T7" fmla="*/ 23 h 44"/>
                <a:gd name="T8" fmla="*/ 1 w 125"/>
                <a:gd name="T9" fmla="*/ 25 h 44"/>
                <a:gd name="T10" fmla="*/ 0 w 125"/>
                <a:gd name="T11" fmla="*/ 28 h 44"/>
                <a:gd name="T12" fmla="*/ 0 w 125"/>
                <a:gd name="T13" fmla="*/ 31 h 44"/>
                <a:gd name="T14" fmla="*/ 1 w 125"/>
                <a:gd name="T15" fmla="*/ 33 h 44"/>
                <a:gd name="T16" fmla="*/ 2 w 125"/>
                <a:gd name="T17" fmla="*/ 37 h 44"/>
                <a:gd name="T18" fmla="*/ 6 w 125"/>
                <a:gd name="T19" fmla="*/ 40 h 44"/>
                <a:gd name="T20" fmla="*/ 9 w 125"/>
                <a:gd name="T21" fmla="*/ 42 h 44"/>
                <a:gd name="T22" fmla="*/ 12 w 125"/>
                <a:gd name="T23" fmla="*/ 43 h 44"/>
                <a:gd name="T24" fmla="*/ 15 w 125"/>
                <a:gd name="T25" fmla="*/ 44 h 44"/>
                <a:gd name="T26" fmla="*/ 20 w 125"/>
                <a:gd name="T27" fmla="*/ 43 h 44"/>
                <a:gd name="T28" fmla="*/ 24 w 125"/>
                <a:gd name="T29" fmla="*/ 42 h 44"/>
                <a:gd name="T30" fmla="*/ 32 w 125"/>
                <a:gd name="T31" fmla="*/ 37 h 44"/>
                <a:gd name="T32" fmla="*/ 42 w 125"/>
                <a:gd name="T33" fmla="*/ 33 h 44"/>
                <a:gd name="T34" fmla="*/ 53 w 125"/>
                <a:gd name="T35" fmla="*/ 31 h 44"/>
                <a:gd name="T36" fmla="*/ 62 w 125"/>
                <a:gd name="T37" fmla="*/ 30 h 44"/>
                <a:gd name="T38" fmla="*/ 72 w 125"/>
                <a:gd name="T39" fmla="*/ 31 h 44"/>
                <a:gd name="T40" fmla="*/ 83 w 125"/>
                <a:gd name="T41" fmla="*/ 33 h 44"/>
                <a:gd name="T42" fmla="*/ 93 w 125"/>
                <a:gd name="T43" fmla="*/ 37 h 44"/>
                <a:gd name="T44" fmla="*/ 101 w 125"/>
                <a:gd name="T45" fmla="*/ 42 h 44"/>
                <a:gd name="T46" fmla="*/ 104 w 125"/>
                <a:gd name="T47" fmla="*/ 43 h 44"/>
                <a:gd name="T48" fmla="*/ 108 w 125"/>
                <a:gd name="T49" fmla="*/ 43 h 44"/>
                <a:gd name="T50" fmla="*/ 110 w 125"/>
                <a:gd name="T51" fmla="*/ 44 h 44"/>
                <a:gd name="T52" fmla="*/ 113 w 125"/>
                <a:gd name="T53" fmla="*/ 43 h 44"/>
                <a:gd name="T54" fmla="*/ 116 w 125"/>
                <a:gd name="T55" fmla="*/ 42 h 44"/>
                <a:gd name="T56" fmla="*/ 118 w 125"/>
                <a:gd name="T57" fmla="*/ 41 h 44"/>
                <a:gd name="T58" fmla="*/ 120 w 125"/>
                <a:gd name="T59" fmla="*/ 39 h 44"/>
                <a:gd name="T60" fmla="*/ 123 w 125"/>
                <a:gd name="T61" fmla="*/ 37 h 44"/>
                <a:gd name="T62" fmla="*/ 124 w 125"/>
                <a:gd name="T63" fmla="*/ 33 h 44"/>
                <a:gd name="T64" fmla="*/ 125 w 125"/>
                <a:gd name="T65" fmla="*/ 31 h 44"/>
                <a:gd name="T66" fmla="*/ 125 w 125"/>
                <a:gd name="T67" fmla="*/ 28 h 44"/>
                <a:gd name="T68" fmla="*/ 124 w 125"/>
                <a:gd name="T69" fmla="*/ 25 h 44"/>
                <a:gd name="T70" fmla="*/ 123 w 125"/>
                <a:gd name="T71" fmla="*/ 23 h 44"/>
                <a:gd name="T72" fmla="*/ 121 w 125"/>
                <a:gd name="T73" fmla="*/ 19 h 44"/>
                <a:gd name="T74" fmla="*/ 119 w 125"/>
                <a:gd name="T75" fmla="*/ 17 h 44"/>
                <a:gd name="T76" fmla="*/ 117 w 125"/>
                <a:gd name="T77" fmla="*/ 16 h 44"/>
                <a:gd name="T78" fmla="*/ 104 w 125"/>
                <a:gd name="T79" fmla="*/ 9 h 44"/>
                <a:gd name="T80" fmla="*/ 90 w 125"/>
                <a:gd name="T81" fmla="*/ 4 h 44"/>
                <a:gd name="T82" fmla="*/ 76 w 125"/>
                <a:gd name="T83" fmla="*/ 1 h 44"/>
                <a:gd name="T84" fmla="*/ 62 w 125"/>
                <a:gd name="T85" fmla="*/ 0 h 44"/>
                <a:gd name="T86" fmla="*/ 49 w 125"/>
                <a:gd name="T87" fmla="*/ 1 h 44"/>
                <a:gd name="T88" fmla="*/ 35 w 125"/>
                <a:gd name="T89" fmla="*/ 4 h 44"/>
                <a:gd name="T90" fmla="*/ 21 w 125"/>
                <a:gd name="T91" fmla="*/ 9 h 44"/>
                <a:gd name="T92" fmla="*/ 8 w 125"/>
                <a:gd name="T93" fmla="*/ 16 h 44"/>
                <a:gd name="T94" fmla="*/ 8 w 125"/>
                <a:gd name="T9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 h="44">
                  <a:moveTo>
                    <a:pt x="8" y="15"/>
                  </a:moveTo>
                  <a:lnTo>
                    <a:pt x="6" y="17"/>
                  </a:lnTo>
                  <a:lnTo>
                    <a:pt x="4" y="19"/>
                  </a:lnTo>
                  <a:lnTo>
                    <a:pt x="2" y="23"/>
                  </a:lnTo>
                  <a:lnTo>
                    <a:pt x="1" y="25"/>
                  </a:lnTo>
                  <a:lnTo>
                    <a:pt x="0" y="28"/>
                  </a:lnTo>
                  <a:lnTo>
                    <a:pt x="0" y="31"/>
                  </a:lnTo>
                  <a:lnTo>
                    <a:pt x="1" y="33"/>
                  </a:lnTo>
                  <a:lnTo>
                    <a:pt x="2" y="37"/>
                  </a:lnTo>
                  <a:lnTo>
                    <a:pt x="6" y="40"/>
                  </a:lnTo>
                  <a:lnTo>
                    <a:pt x="9" y="42"/>
                  </a:lnTo>
                  <a:lnTo>
                    <a:pt x="12" y="43"/>
                  </a:lnTo>
                  <a:lnTo>
                    <a:pt x="15" y="44"/>
                  </a:lnTo>
                  <a:lnTo>
                    <a:pt x="20" y="43"/>
                  </a:lnTo>
                  <a:lnTo>
                    <a:pt x="24" y="42"/>
                  </a:lnTo>
                  <a:lnTo>
                    <a:pt x="32" y="37"/>
                  </a:lnTo>
                  <a:lnTo>
                    <a:pt x="42" y="33"/>
                  </a:lnTo>
                  <a:lnTo>
                    <a:pt x="53" y="31"/>
                  </a:lnTo>
                  <a:lnTo>
                    <a:pt x="62" y="30"/>
                  </a:lnTo>
                  <a:lnTo>
                    <a:pt x="72" y="31"/>
                  </a:lnTo>
                  <a:lnTo>
                    <a:pt x="83" y="33"/>
                  </a:lnTo>
                  <a:lnTo>
                    <a:pt x="93" y="37"/>
                  </a:lnTo>
                  <a:lnTo>
                    <a:pt x="101" y="42"/>
                  </a:lnTo>
                  <a:lnTo>
                    <a:pt x="104" y="43"/>
                  </a:lnTo>
                  <a:lnTo>
                    <a:pt x="108" y="43"/>
                  </a:lnTo>
                  <a:lnTo>
                    <a:pt x="110" y="44"/>
                  </a:lnTo>
                  <a:lnTo>
                    <a:pt x="113" y="43"/>
                  </a:lnTo>
                  <a:lnTo>
                    <a:pt x="116" y="42"/>
                  </a:lnTo>
                  <a:lnTo>
                    <a:pt x="118" y="41"/>
                  </a:lnTo>
                  <a:lnTo>
                    <a:pt x="120" y="39"/>
                  </a:lnTo>
                  <a:lnTo>
                    <a:pt x="123" y="37"/>
                  </a:lnTo>
                  <a:lnTo>
                    <a:pt x="124" y="33"/>
                  </a:lnTo>
                  <a:lnTo>
                    <a:pt x="125" y="31"/>
                  </a:lnTo>
                  <a:lnTo>
                    <a:pt x="125" y="28"/>
                  </a:lnTo>
                  <a:lnTo>
                    <a:pt x="124" y="25"/>
                  </a:lnTo>
                  <a:lnTo>
                    <a:pt x="123" y="23"/>
                  </a:lnTo>
                  <a:lnTo>
                    <a:pt x="121" y="19"/>
                  </a:lnTo>
                  <a:lnTo>
                    <a:pt x="119" y="17"/>
                  </a:lnTo>
                  <a:lnTo>
                    <a:pt x="117" y="16"/>
                  </a:lnTo>
                  <a:lnTo>
                    <a:pt x="104" y="9"/>
                  </a:lnTo>
                  <a:lnTo>
                    <a:pt x="90" y="4"/>
                  </a:lnTo>
                  <a:lnTo>
                    <a:pt x="76" y="1"/>
                  </a:lnTo>
                  <a:lnTo>
                    <a:pt x="62" y="0"/>
                  </a:lnTo>
                  <a:lnTo>
                    <a:pt x="49" y="1"/>
                  </a:lnTo>
                  <a:lnTo>
                    <a:pt x="35" y="4"/>
                  </a:lnTo>
                  <a:lnTo>
                    <a:pt x="21" y="9"/>
                  </a:lnTo>
                  <a:lnTo>
                    <a:pt x="8" y="16"/>
                  </a:ln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48">
            <a:extLst>
              <a:ext uri="{FF2B5EF4-FFF2-40B4-BE49-F238E27FC236}">
                <a16:creationId xmlns:a16="http://schemas.microsoft.com/office/drawing/2014/main" id="{7E291EF8-8DFB-4E89-938A-2D1B5BC32FEC}"/>
              </a:ext>
            </a:extLst>
          </p:cNvPr>
          <p:cNvSpPr>
            <a:spLocks noEditPoints="1"/>
          </p:cNvSpPr>
          <p:nvPr/>
        </p:nvSpPr>
        <p:spPr bwMode="auto">
          <a:xfrm>
            <a:off x="7766376" y="3335995"/>
            <a:ext cx="285750" cy="236538"/>
          </a:xfrm>
          <a:custGeom>
            <a:avLst/>
            <a:gdLst>
              <a:gd name="T0" fmla="*/ 855 w 900"/>
              <a:gd name="T1" fmla="*/ 363 h 748"/>
              <a:gd name="T2" fmla="*/ 810 w 900"/>
              <a:gd name="T3" fmla="*/ 373 h 748"/>
              <a:gd name="T4" fmla="*/ 849 w 900"/>
              <a:gd name="T5" fmla="*/ 261 h 748"/>
              <a:gd name="T6" fmla="*/ 870 w 900"/>
              <a:gd name="T7" fmla="*/ 299 h 748"/>
              <a:gd name="T8" fmla="*/ 682 w 900"/>
              <a:gd name="T9" fmla="*/ 548 h 748"/>
              <a:gd name="T10" fmla="*/ 550 w 900"/>
              <a:gd name="T11" fmla="*/ 497 h 748"/>
              <a:gd name="T12" fmla="*/ 382 w 900"/>
              <a:gd name="T13" fmla="*/ 461 h 748"/>
              <a:gd name="T14" fmla="*/ 383 w 900"/>
              <a:gd name="T15" fmla="*/ 166 h 748"/>
              <a:gd name="T16" fmla="*/ 552 w 900"/>
              <a:gd name="T17" fmla="*/ 133 h 748"/>
              <a:gd name="T18" fmla="*/ 685 w 900"/>
              <a:gd name="T19" fmla="*/ 83 h 748"/>
              <a:gd name="T20" fmla="*/ 780 w 900"/>
              <a:gd name="T21" fmla="*/ 595 h 748"/>
              <a:gd name="T22" fmla="*/ 83 w 900"/>
              <a:gd name="T23" fmla="*/ 442 h 748"/>
              <a:gd name="T24" fmla="*/ 49 w 900"/>
              <a:gd name="T25" fmla="*/ 417 h 748"/>
              <a:gd name="T26" fmla="*/ 32 w 900"/>
              <a:gd name="T27" fmla="*/ 378 h 748"/>
              <a:gd name="T28" fmla="*/ 32 w 900"/>
              <a:gd name="T29" fmla="*/ 264 h 748"/>
              <a:gd name="T30" fmla="*/ 48 w 900"/>
              <a:gd name="T31" fmla="*/ 219 h 748"/>
              <a:gd name="T32" fmla="*/ 82 w 900"/>
              <a:gd name="T33" fmla="*/ 187 h 748"/>
              <a:gd name="T34" fmla="*/ 165 w 900"/>
              <a:gd name="T35" fmla="*/ 179 h 748"/>
              <a:gd name="T36" fmla="*/ 270 w 900"/>
              <a:gd name="T37" fmla="*/ 450 h 748"/>
              <a:gd name="T38" fmla="*/ 120 w 900"/>
              <a:gd name="T39" fmla="*/ 448 h 748"/>
              <a:gd name="T40" fmla="*/ 808 w 900"/>
              <a:gd name="T41" fmla="*/ 8 h 748"/>
              <a:gd name="T42" fmla="*/ 792 w 900"/>
              <a:gd name="T43" fmla="*/ 0 h 748"/>
              <a:gd name="T44" fmla="*/ 638 w 900"/>
              <a:gd name="T45" fmla="*/ 72 h 748"/>
              <a:gd name="T46" fmla="*/ 464 w 900"/>
              <a:gd name="T47" fmla="*/ 122 h 748"/>
              <a:gd name="T48" fmla="*/ 225 w 900"/>
              <a:gd name="T49" fmla="*/ 148 h 748"/>
              <a:gd name="T50" fmla="*/ 85 w 900"/>
              <a:gd name="T51" fmla="*/ 154 h 748"/>
              <a:gd name="T52" fmla="*/ 35 w 900"/>
              <a:gd name="T53" fmla="*/ 187 h 748"/>
              <a:gd name="T54" fmla="*/ 5 w 900"/>
              <a:gd name="T55" fmla="*/ 243 h 748"/>
              <a:gd name="T56" fmla="*/ 1 w 900"/>
              <a:gd name="T57" fmla="*/ 371 h 748"/>
              <a:gd name="T58" fmla="*/ 19 w 900"/>
              <a:gd name="T59" fmla="*/ 427 h 748"/>
              <a:gd name="T60" fmla="*/ 61 w 900"/>
              <a:gd name="T61" fmla="*/ 464 h 748"/>
              <a:gd name="T62" fmla="*/ 120 w 900"/>
              <a:gd name="T63" fmla="*/ 478 h 748"/>
              <a:gd name="T64" fmla="*/ 270 w 900"/>
              <a:gd name="T65" fmla="*/ 480 h 748"/>
              <a:gd name="T66" fmla="*/ 288 w 900"/>
              <a:gd name="T67" fmla="*/ 584 h 748"/>
              <a:gd name="T68" fmla="*/ 335 w 900"/>
              <a:gd name="T69" fmla="*/ 672 h 748"/>
              <a:gd name="T70" fmla="*/ 408 w 900"/>
              <a:gd name="T71" fmla="*/ 737 h 748"/>
              <a:gd name="T72" fmla="*/ 439 w 900"/>
              <a:gd name="T73" fmla="*/ 746 h 748"/>
              <a:gd name="T74" fmla="*/ 446 w 900"/>
              <a:gd name="T75" fmla="*/ 731 h 748"/>
              <a:gd name="T76" fmla="*/ 438 w 900"/>
              <a:gd name="T77" fmla="*/ 719 h 748"/>
              <a:gd name="T78" fmla="*/ 370 w 900"/>
              <a:gd name="T79" fmla="*/ 666 h 748"/>
              <a:gd name="T80" fmla="*/ 323 w 900"/>
              <a:gd name="T81" fmla="*/ 592 h 748"/>
              <a:gd name="T82" fmla="*/ 301 w 900"/>
              <a:gd name="T83" fmla="*/ 502 h 748"/>
              <a:gd name="T84" fmla="*/ 448 w 900"/>
              <a:gd name="T85" fmla="*/ 503 h 748"/>
              <a:gd name="T86" fmla="*/ 595 w 900"/>
              <a:gd name="T87" fmla="*/ 543 h 748"/>
              <a:gd name="T88" fmla="*/ 761 w 900"/>
              <a:gd name="T89" fmla="*/ 619 h 748"/>
              <a:gd name="T90" fmla="*/ 802 w 900"/>
              <a:gd name="T91" fmla="*/ 632 h 748"/>
              <a:gd name="T92" fmla="*/ 810 w 900"/>
              <a:gd name="T93" fmla="*/ 403 h 748"/>
              <a:gd name="T94" fmla="*/ 854 w 900"/>
              <a:gd name="T95" fmla="*/ 398 h 748"/>
              <a:gd name="T96" fmla="*/ 883 w 900"/>
              <a:gd name="T97" fmla="*/ 379 h 748"/>
              <a:gd name="T98" fmla="*/ 897 w 900"/>
              <a:gd name="T99" fmla="*/ 350 h 748"/>
              <a:gd name="T100" fmla="*/ 897 w 900"/>
              <a:gd name="T101" fmla="*/ 284 h 748"/>
              <a:gd name="T102" fmla="*/ 881 w 900"/>
              <a:gd name="T103" fmla="*/ 251 h 748"/>
              <a:gd name="T104" fmla="*/ 853 w 900"/>
              <a:gd name="T105" fmla="*/ 22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748">
                <a:moveTo>
                  <a:pt x="870" y="336"/>
                </a:moveTo>
                <a:lnTo>
                  <a:pt x="869" y="345"/>
                </a:lnTo>
                <a:lnTo>
                  <a:pt x="865" y="352"/>
                </a:lnTo>
                <a:lnTo>
                  <a:pt x="861" y="357"/>
                </a:lnTo>
                <a:lnTo>
                  <a:pt x="855" y="363"/>
                </a:lnTo>
                <a:lnTo>
                  <a:pt x="848" y="367"/>
                </a:lnTo>
                <a:lnTo>
                  <a:pt x="841" y="370"/>
                </a:lnTo>
                <a:lnTo>
                  <a:pt x="832" y="372"/>
                </a:lnTo>
                <a:lnTo>
                  <a:pt x="825" y="373"/>
                </a:lnTo>
                <a:lnTo>
                  <a:pt x="810" y="373"/>
                </a:lnTo>
                <a:lnTo>
                  <a:pt x="810" y="254"/>
                </a:lnTo>
                <a:lnTo>
                  <a:pt x="825" y="254"/>
                </a:lnTo>
                <a:lnTo>
                  <a:pt x="833" y="254"/>
                </a:lnTo>
                <a:lnTo>
                  <a:pt x="841" y="257"/>
                </a:lnTo>
                <a:lnTo>
                  <a:pt x="849" y="261"/>
                </a:lnTo>
                <a:lnTo>
                  <a:pt x="856" y="267"/>
                </a:lnTo>
                <a:lnTo>
                  <a:pt x="861" y="274"/>
                </a:lnTo>
                <a:lnTo>
                  <a:pt x="865" y="281"/>
                </a:lnTo>
                <a:lnTo>
                  <a:pt x="869" y="290"/>
                </a:lnTo>
                <a:lnTo>
                  <a:pt x="870" y="299"/>
                </a:lnTo>
                <a:lnTo>
                  <a:pt x="870" y="336"/>
                </a:lnTo>
                <a:close/>
                <a:moveTo>
                  <a:pt x="780" y="595"/>
                </a:moveTo>
                <a:lnTo>
                  <a:pt x="774" y="593"/>
                </a:lnTo>
                <a:lnTo>
                  <a:pt x="730" y="570"/>
                </a:lnTo>
                <a:lnTo>
                  <a:pt x="682" y="548"/>
                </a:lnTo>
                <a:lnTo>
                  <a:pt x="658" y="537"/>
                </a:lnTo>
                <a:lnTo>
                  <a:pt x="632" y="526"/>
                </a:lnTo>
                <a:lnTo>
                  <a:pt x="607" y="517"/>
                </a:lnTo>
                <a:lnTo>
                  <a:pt x="579" y="507"/>
                </a:lnTo>
                <a:lnTo>
                  <a:pt x="550" y="497"/>
                </a:lnTo>
                <a:lnTo>
                  <a:pt x="520" y="489"/>
                </a:lnTo>
                <a:lnTo>
                  <a:pt x="488" y="480"/>
                </a:lnTo>
                <a:lnTo>
                  <a:pt x="455" y="474"/>
                </a:lnTo>
                <a:lnTo>
                  <a:pt x="419" y="468"/>
                </a:lnTo>
                <a:lnTo>
                  <a:pt x="382" y="461"/>
                </a:lnTo>
                <a:lnTo>
                  <a:pt x="342" y="457"/>
                </a:lnTo>
                <a:lnTo>
                  <a:pt x="300" y="453"/>
                </a:lnTo>
                <a:lnTo>
                  <a:pt x="300" y="174"/>
                </a:lnTo>
                <a:lnTo>
                  <a:pt x="342" y="170"/>
                </a:lnTo>
                <a:lnTo>
                  <a:pt x="383" y="166"/>
                </a:lnTo>
                <a:lnTo>
                  <a:pt x="420" y="161"/>
                </a:lnTo>
                <a:lnTo>
                  <a:pt x="456" y="155"/>
                </a:lnTo>
                <a:lnTo>
                  <a:pt x="490" y="148"/>
                </a:lnTo>
                <a:lnTo>
                  <a:pt x="521" y="140"/>
                </a:lnTo>
                <a:lnTo>
                  <a:pt x="552" y="133"/>
                </a:lnTo>
                <a:lnTo>
                  <a:pt x="581" y="123"/>
                </a:lnTo>
                <a:lnTo>
                  <a:pt x="609" y="115"/>
                </a:lnTo>
                <a:lnTo>
                  <a:pt x="634" y="105"/>
                </a:lnTo>
                <a:lnTo>
                  <a:pt x="660" y="94"/>
                </a:lnTo>
                <a:lnTo>
                  <a:pt x="685" y="83"/>
                </a:lnTo>
                <a:lnTo>
                  <a:pt x="733" y="62"/>
                </a:lnTo>
                <a:lnTo>
                  <a:pt x="780" y="39"/>
                </a:lnTo>
                <a:lnTo>
                  <a:pt x="780" y="239"/>
                </a:lnTo>
                <a:lnTo>
                  <a:pt x="780" y="388"/>
                </a:lnTo>
                <a:lnTo>
                  <a:pt x="780" y="595"/>
                </a:lnTo>
                <a:close/>
                <a:moveTo>
                  <a:pt x="120" y="448"/>
                </a:moveTo>
                <a:lnTo>
                  <a:pt x="110" y="447"/>
                </a:lnTo>
                <a:lnTo>
                  <a:pt x="101" y="446"/>
                </a:lnTo>
                <a:lnTo>
                  <a:pt x="92" y="444"/>
                </a:lnTo>
                <a:lnTo>
                  <a:pt x="83" y="442"/>
                </a:lnTo>
                <a:lnTo>
                  <a:pt x="75" y="438"/>
                </a:lnTo>
                <a:lnTo>
                  <a:pt x="67" y="434"/>
                </a:lnTo>
                <a:lnTo>
                  <a:pt x="61" y="429"/>
                </a:lnTo>
                <a:lnTo>
                  <a:pt x="55" y="424"/>
                </a:lnTo>
                <a:lnTo>
                  <a:pt x="49" y="417"/>
                </a:lnTo>
                <a:lnTo>
                  <a:pt x="44" y="411"/>
                </a:lnTo>
                <a:lnTo>
                  <a:pt x="40" y="403"/>
                </a:lnTo>
                <a:lnTo>
                  <a:pt x="36" y="395"/>
                </a:lnTo>
                <a:lnTo>
                  <a:pt x="34" y="386"/>
                </a:lnTo>
                <a:lnTo>
                  <a:pt x="32" y="378"/>
                </a:lnTo>
                <a:lnTo>
                  <a:pt x="31" y="368"/>
                </a:lnTo>
                <a:lnTo>
                  <a:pt x="30" y="358"/>
                </a:lnTo>
                <a:lnTo>
                  <a:pt x="30" y="284"/>
                </a:lnTo>
                <a:lnTo>
                  <a:pt x="31" y="274"/>
                </a:lnTo>
                <a:lnTo>
                  <a:pt x="32" y="264"/>
                </a:lnTo>
                <a:lnTo>
                  <a:pt x="33" y="255"/>
                </a:lnTo>
                <a:lnTo>
                  <a:pt x="36" y="245"/>
                </a:lnTo>
                <a:lnTo>
                  <a:pt x="40" y="236"/>
                </a:lnTo>
                <a:lnTo>
                  <a:pt x="44" y="227"/>
                </a:lnTo>
                <a:lnTo>
                  <a:pt x="48" y="219"/>
                </a:lnTo>
                <a:lnTo>
                  <a:pt x="55" y="212"/>
                </a:lnTo>
                <a:lnTo>
                  <a:pt x="60" y="204"/>
                </a:lnTo>
                <a:lnTo>
                  <a:pt x="67" y="198"/>
                </a:lnTo>
                <a:lnTo>
                  <a:pt x="74" y="193"/>
                </a:lnTo>
                <a:lnTo>
                  <a:pt x="82" y="187"/>
                </a:lnTo>
                <a:lnTo>
                  <a:pt x="91" y="183"/>
                </a:lnTo>
                <a:lnTo>
                  <a:pt x="101" y="181"/>
                </a:lnTo>
                <a:lnTo>
                  <a:pt x="110" y="179"/>
                </a:lnTo>
                <a:lnTo>
                  <a:pt x="120" y="179"/>
                </a:lnTo>
                <a:lnTo>
                  <a:pt x="165" y="179"/>
                </a:lnTo>
                <a:lnTo>
                  <a:pt x="193" y="178"/>
                </a:lnTo>
                <a:lnTo>
                  <a:pt x="219" y="178"/>
                </a:lnTo>
                <a:lnTo>
                  <a:pt x="245" y="177"/>
                </a:lnTo>
                <a:lnTo>
                  <a:pt x="270" y="175"/>
                </a:lnTo>
                <a:lnTo>
                  <a:pt x="270" y="450"/>
                </a:lnTo>
                <a:lnTo>
                  <a:pt x="245" y="449"/>
                </a:lnTo>
                <a:lnTo>
                  <a:pt x="219" y="448"/>
                </a:lnTo>
                <a:lnTo>
                  <a:pt x="193" y="448"/>
                </a:lnTo>
                <a:lnTo>
                  <a:pt x="165" y="448"/>
                </a:lnTo>
                <a:lnTo>
                  <a:pt x="120" y="448"/>
                </a:lnTo>
                <a:close/>
                <a:moveTo>
                  <a:pt x="825" y="224"/>
                </a:moveTo>
                <a:lnTo>
                  <a:pt x="810" y="224"/>
                </a:lnTo>
                <a:lnTo>
                  <a:pt x="810" y="15"/>
                </a:lnTo>
                <a:lnTo>
                  <a:pt x="809" y="11"/>
                </a:lnTo>
                <a:lnTo>
                  <a:pt x="808" y="8"/>
                </a:lnTo>
                <a:lnTo>
                  <a:pt x="805" y="4"/>
                </a:lnTo>
                <a:lnTo>
                  <a:pt x="802" y="2"/>
                </a:lnTo>
                <a:lnTo>
                  <a:pt x="799" y="0"/>
                </a:lnTo>
                <a:lnTo>
                  <a:pt x="795" y="0"/>
                </a:lnTo>
                <a:lnTo>
                  <a:pt x="792" y="0"/>
                </a:lnTo>
                <a:lnTo>
                  <a:pt x="787" y="1"/>
                </a:lnTo>
                <a:lnTo>
                  <a:pt x="779" y="5"/>
                </a:lnTo>
                <a:lnTo>
                  <a:pt x="724" y="33"/>
                </a:lnTo>
                <a:lnTo>
                  <a:pt x="668" y="59"/>
                </a:lnTo>
                <a:lnTo>
                  <a:pt x="638" y="72"/>
                </a:lnTo>
                <a:lnTo>
                  <a:pt x="607" y="83"/>
                </a:lnTo>
                <a:lnTo>
                  <a:pt x="574" y="94"/>
                </a:lnTo>
                <a:lnTo>
                  <a:pt x="539" y="105"/>
                </a:lnTo>
                <a:lnTo>
                  <a:pt x="503" y="113"/>
                </a:lnTo>
                <a:lnTo>
                  <a:pt x="464" y="122"/>
                </a:lnTo>
                <a:lnTo>
                  <a:pt x="423" y="129"/>
                </a:lnTo>
                <a:lnTo>
                  <a:pt x="379" y="136"/>
                </a:lnTo>
                <a:lnTo>
                  <a:pt x="331" y="141"/>
                </a:lnTo>
                <a:lnTo>
                  <a:pt x="279" y="146"/>
                </a:lnTo>
                <a:lnTo>
                  <a:pt x="225" y="148"/>
                </a:lnTo>
                <a:lnTo>
                  <a:pt x="165" y="149"/>
                </a:lnTo>
                <a:lnTo>
                  <a:pt x="120" y="149"/>
                </a:lnTo>
                <a:lnTo>
                  <a:pt x="108" y="149"/>
                </a:lnTo>
                <a:lnTo>
                  <a:pt x="95" y="151"/>
                </a:lnTo>
                <a:lnTo>
                  <a:pt x="85" y="154"/>
                </a:lnTo>
                <a:lnTo>
                  <a:pt x="73" y="158"/>
                </a:lnTo>
                <a:lnTo>
                  <a:pt x="62" y="165"/>
                </a:lnTo>
                <a:lnTo>
                  <a:pt x="52" y="171"/>
                </a:lnTo>
                <a:lnTo>
                  <a:pt x="44" y="179"/>
                </a:lnTo>
                <a:lnTo>
                  <a:pt x="35" y="187"/>
                </a:lnTo>
                <a:lnTo>
                  <a:pt x="27" y="197"/>
                </a:lnTo>
                <a:lnTo>
                  <a:pt x="20" y="208"/>
                </a:lnTo>
                <a:lnTo>
                  <a:pt x="15" y="218"/>
                </a:lnTo>
                <a:lnTo>
                  <a:pt x="10" y="230"/>
                </a:lnTo>
                <a:lnTo>
                  <a:pt x="5" y="243"/>
                </a:lnTo>
                <a:lnTo>
                  <a:pt x="2" y="256"/>
                </a:lnTo>
                <a:lnTo>
                  <a:pt x="1" y="270"/>
                </a:lnTo>
                <a:lnTo>
                  <a:pt x="0" y="284"/>
                </a:lnTo>
                <a:lnTo>
                  <a:pt x="0" y="358"/>
                </a:lnTo>
                <a:lnTo>
                  <a:pt x="1" y="371"/>
                </a:lnTo>
                <a:lnTo>
                  <a:pt x="2" y="383"/>
                </a:lnTo>
                <a:lnTo>
                  <a:pt x="5" y="396"/>
                </a:lnTo>
                <a:lnTo>
                  <a:pt x="9" y="407"/>
                </a:lnTo>
                <a:lnTo>
                  <a:pt x="14" y="417"/>
                </a:lnTo>
                <a:lnTo>
                  <a:pt x="19" y="427"/>
                </a:lnTo>
                <a:lnTo>
                  <a:pt x="26" y="436"/>
                </a:lnTo>
                <a:lnTo>
                  <a:pt x="33" y="444"/>
                </a:lnTo>
                <a:lnTo>
                  <a:pt x="42" y="451"/>
                </a:lnTo>
                <a:lnTo>
                  <a:pt x="51" y="459"/>
                </a:lnTo>
                <a:lnTo>
                  <a:pt x="61" y="464"/>
                </a:lnTo>
                <a:lnTo>
                  <a:pt x="72" y="470"/>
                </a:lnTo>
                <a:lnTo>
                  <a:pt x="82" y="473"/>
                </a:lnTo>
                <a:lnTo>
                  <a:pt x="95" y="476"/>
                </a:lnTo>
                <a:lnTo>
                  <a:pt x="107" y="477"/>
                </a:lnTo>
                <a:lnTo>
                  <a:pt x="120" y="478"/>
                </a:lnTo>
                <a:lnTo>
                  <a:pt x="165" y="478"/>
                </a:lnTo>
                <a:lnTo>
                  <a:pt x="193" y="478"/>
                </a:lnTo>
                <a:lnTo>
                  <a:pt x="219" y="478"/>
                </a:lnTo>
                <a:lnTo>
                  <a:pt x="245" y="479"/>
                </a:lnTo>
                <a:lnTo>
                  <a:pt x="270" y="480"/>
                </a:lnTo>
                <a:lnTo>
                  <a:pt x="271" y="502"/>
                </a:lnTo>
                <a:lnTo>
                  <a:pt x="273" y="523"/>
                </a:lnTo>
                <a:lnTo>
                  <a:pt x="277" y="543"/>
                </a:lnTo>
                <a:lnTo>
                  <a:pt x="281" y="564"/>
                </a:lnTo>
                <a:lnTo>
                  <a:pt x="288" y="584"/>
                </a:lnTo>
                <a:lnTo>
                  <a:pt x="295" y="603"/>
                </a:lnTo>
                <a:lnTo>
                  <a:pt x="303" y="622"/>
                </a:lnTo>
                <a:lnTo>
                  <a:pt x="312" y="639"/>
                </a:lnTo>
                <a:lnTo>
                  <a:pt x="323" y="656"/>
                </a:lnTo>
                <a:lnTo>
                  <a:pt x="335" y="672"/>
                </a:lnTo>
                <a:lnTo>
                  <a:pt x="348" y="687"/>
                </a:lnTo>
                <a:lnTo>
                  <a:pt x="362" y="701"/>
                </a:lnTo>
                <a:lnTo>
                  <a:pt x="375" y="715"/>
                </a:lnTo>
                <a:lnTo>
                  <a:pt x="390" y="726"/>
                </a:lnTo>
                <a:lnTo>
                  <a:pt x="408" y="737"/>
                </a:lnTo>
                <a:lnTo>
                  <a:pt x="425" y="746"/>
                </a:lnTo>
                <a:lnTo>
                  <a:pt x="428" y="748"/>
                </a:lnTo>
                <a:lnTo>
                  <a:pt x="431" y="748"/>
                </a:lnTo>
                <a:lnTo>
                  <a:pt x="435" y="747"/>
                </a:lnTo>
                <a:lnTo>
                  <a:pt x="439" y="746"/>
                </a:lnTo>
                <a:lnTo>
                  <a:pt x="442" y="742"/>
                </a:lnTo>
                <a:lnTo>
                  <a:pt x="444" y="739"/>
                </a:lnTo>
                <a:lnTo>
                  <a:pt x="445" y="737"/>
                </a:lnTo>
                <a:lnTo>
                  <a:pt x="446" y="734"/>
                </a:lnTo>
                <a:lnTo>
                  <a:pt x="446" y="731"/>
                </a:lnTo>
                <a:lnTo>
                  <a:pt x="445" y="727"/>
                </a:lnTo>
                <a:lnTo>
                  <a:pt x="444" y="725"/>
                </a:lnTo>
                <a:lnTo>
                  <a:pt x="442" y="723"/>
                </a:lnTo>
                <a:lnTo>
                  <a:pt x="440" y="721"/>
                </a:lnTo>
                <a:lnTo>
                  <a:pt x="438" y="719"/>
                </a:lnTo>
                <a:lnTo>
                  <a:pt x="423" y="711"/>
                </a:lnTo>
                <a:lnTo>
                  <a:pt x="409" y="702"/>
                </a:lnTo>
                <a:lnTo>
                  <a:pt x="395" y="691"/>
                </a:lnTo>
                <a:lnTo>
                  <a:pt x="382" y="679"/>
                </a:lnTo>
                <a:lnTo>
                  <a:pt x="370" y="666"/>
                </a:lnTo>
                <a:lnTo>
                  <a:pt x="359" y="654"/>
                </a:lnTo>
                <a:lnTo>
                  <a:pt x="349" y="639"/>
                </a:lnTo>
                <a:lnTo>
                  <a:pt x="339" y="624"/>
                </a:lnTo>
                <a:lnTo>
                  <a:pt x="331" y="608"/>
                </a:lnTo>
                <a:lnTo>
                  <a:pt x="323" y="592"/>
                </a:lnTo>
                <a:lnTo>
                  <a:pt x="317" y="574"/>
                </a:lnTo>
                <a:lnTo>
                  <a:pt x="311" y="556"/>
                </a:lnTo>
                <a:lnTo>
                  <a:pt x="306" y="539"/>
                </a:lnTo>
                <a:lnTo>
                  <a:pt x="303" y="520"/>
                </a:lnTo>
                <a:lnTo>
                  <a:pt x="301" y="502"/>
                </a:lnTo>
                <a:lnTo>
                  <a:pt x="301" y="482"/>
                </a:lnTo>
                <a:lnTo>
                  <a:pt x="340" y="487"/>
                </a:lnTo>
                <a:lnTo>
                  <a:pt x="379" y="491"/>
                </a:lnTo>
                <a:lnTo>
                  <a:pt x="415" y="496"/>
                </a:lnTo>
                <a:lnTo>
                  <a:pt x="448" y="503"/>
                </a:lnTo>
                <a:lnTo>
                  <a:pt x="480" y="509"/>
                </a:lnTo>
                <a:lnTo>
                  <a:pt x="511" y="517"/>
                </a:lnTo>
                <a:lnTo>
                  <a:pt x="540" y="525"/>
                </a:lnTo>
                <a:lnTo>
                  <a:pt x="568" y="534"/>
                </a:lnTo>
                <a:lnTo>
                  <a:pt x="595" y="543"/>
                </a:lnTo>
                <a:lnTo>
                  <a:pt x="620" y="553"/>
                </a:lnTo>
                <a:lnTo>
                  <a:pt x="645" y="564"/>
                </a:lnTo>
                <a:lnTo>
                  <a:pt x="669" y="574"/>
                </a:lnTo>
                <a:lnTo>
                  <a:pt x="716" y="597"/>
                </a:lnTo>
                <a:lnTo>
                  <a:pt x="761" y="619"/>
                </a:lnTo>
                <a:lnTo>
                  <a:pt x="787" y="632"/>
                </a:lnTo>
                <a:lnTo>
                  <a:pt x="792" y="634"/>
                </a:lnTo>
                <a:lnTo>
                  <a:pt x="795" y="634"/>
                </a:lnTo>
                <a:lnTo>
                  <a:pt x="799" y="633"/>
                </a:lnTo>
                <a:lnTo>
                  <a:pt x="802" y="632"/>
                </a:lnTo>
                <a:lnTo>
                  <a:pt x="805" y="630"/>
                </a:lnTo>
                <a:lnTo>
                  <a:pt x="808" y="627"/>
                </a:lnTo>
                <a:lnTo>
                  <a:pt x="809" y="623"/>
                </a:lnTo>
                <a:lnTo>
                  <a:pt x="810" y="619"/>
                </a:lnTo>
                <a:lnTo>
                  <a:pt x="810" y="403"/>
                </a:lnTo>
                <a:lnTo>
                  <a:pt x="825" y="403"/>
                </a:lnTo>
                <a:lnTo>
                  <a:pt x="832" y="402"/>
                </a:lnTo>
                <a:lnTo>
                  <a:pt x="840" y="401"/>
                </a:lnTo>
                <a:lnTo>
                  <a:pt x="847" y="400"/>
                </a:lnTo>
                <a:lnTo>
                  <a:pt x="854" y="398"/>
                </a:lnTo>
                <a:lnTo>
                  <a:pt x="860" y="395"/>
                </a:lnTo>
                <a:lnTo>
                  <a:pt x="866" y="392"/>
                </a:lnTo>
                <a:lnTo>
                  <a:pt x="873" y="388"/>
                </a:lnTo>
                <a:lnTo>
                  <a:pt x="877" y="384"/>
                </a:lnTo>
                <a:lnTo>
                  <a:pt x="883" y="379"/>
                </a:lnTo>
                <a:lnTo>
                  <a:pt x="887" y="373"/>
                </a:lnTo>
                <a:lnTo>
                  <a:pt x="890" y="368"/>
                </a:lnTo>
                <a:lnTo>
                  <a:pt x="893" y="363"/>
                </a:lnTo>
                <a:lnTo>
                  <a:pt x="896" y="356"/>
                </a:lnTo>
                <a:lnTo>
                  <a:pt x="897" y="350"/>
                </a:lnTo>
                <a:lnTo>
                  <a:pt x="899" y="342"/>
                </a:lnTo>
                <a:lnTo>
                  <a:pt x="900" y="336"/>
                </a:lnTo>
                <a:lnTo>
                  <a:pt x="900" y="299"/>
                </a:lnTo>
                <a:lnTo>
                  <a:pt x="899" y="291"/>
                </a:lnTo>
                <a:lnTo>
                  <a:pt x="897" y="284"/>
                </a:lnTo>
                <a:lnTo>
                  <a:pt x="895" y="276"/>
                </a:lnTo>
                <a:lnTo>
                  <a:pt x="893" y="270"/>
                </a:lnTo>
                <a:lnTo>
                  <a:pt x="890" y="263"/>
                </a:lnTo>
                <a:lnTo>
                  <a:pt x="886" y="257"/>
                </a:lnTo>
                <a:lnTo>
                  <a:pt x="881" y="251"/>
                </a:lnTo>
                <a:lnTo>
                  <a:pt x="877" y="246"/>
                </a:lnTo>
                <a:lnTo>
                  <a:pt x="872" y="241"/>
                </a:lnTo>
                <a:lnTo>
                  <a:pt x="865" y="236"/>
                </a:lnTo>
                <a:lnTo>
                  <a:pt x="859" y="232"/>
                </a:lnTo>
                <a:lnTo>
                  <a:pt x="853" y="229"/>
                </a:lnTo>
                <a:lnTo>
                  <a:pt x="846" y="227"/>
                </a:lnTo>
                <a:lnTo>
                  <a:pt x="839" y="225"/>
                </a:lnTo>
                <a:lnTo>
                  <a:pt x="832" y="224"/>
                </a:lnTo>
                <a:lnTo>
                  <a:pt x="825"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8593C0B2-FADD-4438-8A8C-AFE7D8FAD365}"/>
              </a:ext>
            </a:extLst>
          </p:cNvPr>
          <p:cNvGrpSpPr/>
          <p:nvPr/>
        </p:nvGrpSpPr>
        <p:grpSpPr>
          <a:xfrm>
            <a:off x="7766376" y="4552719"/>
            <a:ext cx="285750" cy="285750"/>
            <a:chOff x="9882188" y="1354138"/>
            <a:chExt cx="285750" cy="285750"/>
          </a:xfrm>
          <a:solidFill>
            <a:schemeClr val="bg1"/>
          </a:solidFill>
        </p:grpSpPr>
        <p:sp>
          <p:nvSpPr>
            <p:cNvPr id="209" name="Freeform 186">
              <a:extLst>
                <a:ext uri="{FF2B5EF4-FFF2-40B4-BE49-F238E27FC236}">
                  <a16:creationId xmlns:a16="http://schemas.microsoft.com/office/drawing/2014/main" id="{DDBF349B-448E-46C1-A496-523CD652E948}"/>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7">
              <a:extLst>
                <a:ext uri="{FF2B5EF4-FFF2-40B4-BE49-F238E27FC236}">
                  <a16:creationId xmlns:a16="http://schemas.microsoft.com/office/drawing/2014/main" id="{D9945783-1B36-46A1-A435-3F72F4469A2E}"/>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8">
              <a:extLst>
                <a:ext uri="{FF2B5EF4-FFF2-40B4-BE49-F238E27FC236}">
                  <a16:creationId xmlns:a16="http://schemas.microsoft.com/office/drawing/2014/main" id="{92598D3E-C116-42A5-B31F-A3DC1ED9D823}"/>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89">
              <a:extLst>
                <a:ext uri="{FF2B5EF4-FFF2-40B4-BE49-F238E27FC236}">
                  <a16:creationId xmlns:a16="http://schemas.microsoft.com/office/drawing/2014/main" id="{A8ADD9A7-1EEC-4F7A-89A5-90EBD41CFF88}"/>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0">
              <a:extLst>
                <a:ext uri="{FF2B5EF4-FFF2-40B4-BE49-F238E27FC236}">
                  <a16:creationId xmlns:a16="http://schemas.microsoft.com/office/drawing/2014/main" id="{D23A8743-2EC8-4BEC-8EA9-E3E0E44B37D8}"/>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1">
              <a:extLst>
                <a:ext uri="{FF2B5EF4-FFF2-40B4-BE49-F238E27FC236}">
                  <a16:creationId xmlns:a16="http://schemas.microsoft.com/office/drawing/2014/main" id="{3542CEB7-638E-49A7-BBCE-D3910B07658D}"/>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95FEE3E6-3AC7-449D-BDCD-E87B15267A70}"/>
              </a:ext>
            </a:extLst>
          </p:cNvPr>
          <p:cNvGrpSpPr/>
          <p:nvPr/>
        </p:nvGrpSpPr>
        <p:grpSpPr>
          <a:xfrm>
            <a:off x="7765582" y="5812304"/>
            <a:ext cx="287338" cy="249238"/>
            <a:chOff x="8736013" y="2536825"/>
            <a:chExt cx="287338" cy="249238"/>
          </a:xfrm>
          <a:solidFill>
            <a:schemeClr val="bg1"/>
          </a:solidFill>
        </p:grpSpPr>
        <p:sp>
          <p:nvSpPr>
            <p:cNvPr id="216" name="Freeform 219">
              <a:extLst>
                <a:ext uri="{FF2B5EF4-FFF2-40B4-BE49-F238E27FC236}">
                  <a16:creationId xmlns:a16="http://schemas.microsoft.com/office/drawing/2014/main" id="{64500202-DC6B-4F6C-BC84-E548B0E05D17}"/>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0">
              <a:extLst>
                <a:ext uri="{FF2B5EF4-FFF2-40B4-BE49-F238E27FC236}">
                  <a16:creationId xmlns:a16="http://schemas.microsoft.com/office/drawing/2014/main" id="{6C2BE889-22F7-4BB2-ADA8-CD1C74AE6D98}"/>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1">
              <a:extLst>
                <a:ext uri="{FF2B5EF4-FFF2-40B4-BE49-F238E27FC236}">
                  <a16:creationId xmlns:a16="http://schemas.microsoft.com/office/drawing/2014/main" id="{C8D217FA-1D09-4CF9-AB7D-8CA91BD787C2}"/>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2">
              <a:extLst>
                <a:ext uri="{FF2B5EF4-FFF2-40B4-BE49-F238E27FC236}">
                  <a16:creationId xmlns:a16="http://schemas.microsoft.com/office/drawing/2014/main" id="{0843EE03-FE9B-4218-A6CF-1F1F7CE4E55F}"/>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3">
              <a:extLst>
                <a:ext uri="{FF2B5EF4-FFF2-40B4-BE49-F238E27FC236}">
                  <a16:creationId xmlns:a16="http://schemas.microsoft.com/office/drawing/2014/main" id="{4AB4DB9D-D1DE-4C15-8A05-07DA7A513B1D}"/>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4">
              <a:extLst>
                <a:ext uri="{FF2B5EF4-FFF2-40B4-BE49-F238E27FC236}">
                  <a16:creationId xmlns:a16="http://schemas.microsoft.com/office/drawing/2014/main" id="{08BACB0E-E182-4A58-84D2-91E052768663}"/>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993A2164-7A05-4719-984E-2FCB12DE6C8F}"/>
              </a:ext>
            </a:extLst>
          </p:cNvPr>
          <p:cNvGrpSpPr/>
          <p:nvPr/>
        </p:nvGrpSpPr>
        <p:grpSpPr>
          <a:xfrm>
            <a:off x="760854" y="1545238"/>
            <a:ext cx="4236479" cy="1386090"/>
            <a:chOff x="6591168" y="1654410"/>
            <a:chExt cx="4236479" cy="1386090"/>
          </a:xfrm>
        </p:grpSpPr>
        <p:sp>
          <p:nvSpPr>
            <p:cNvPr id="223" name="TextBox 222">
              <a:extLst>
                <a:ext uri="{FF2B5EF4-FFF2-40B4-BE49-F238E27FC236}">
                  <a16:creationId xmlns:a16="http://schemas.microsoft.com/office/drawing/2014/main" id="{585E9D8C-9479-4D5E-8AD5-04A12A575C68}"/>
                </a:ext>
              </a:extLst>
            </p:cNvPr>
            <p:cNvSpPr txBox="1"/>
            <p:nvPr/>
          </p:nvSpPr>
          <p:spPr>
            <a:xfrm>
              <a:off x="6591168" y="2143880"/>
              <a:ext cx="4236479" cy="896620"/>
            </a:xfrm>
            <a:prstGeom prst="rect">
              <a:avLst/>
            </a:prstGeom>
            <a:noFill/>
            <a:ln w="6350">
              <a:noFill/>
              <a:prstDash val="dash"/>
            </a:ln>
          </p:spPr>
          <p:txBody>
            <a:bodyPr wrap="square" lIns="0" tIns="0" rIns="0" bIns="0" rtlCol="0" anchor="t" anchorCtr="0">
              <a:noAutofit/>
            </a:bodyPr>
            <a:lstStyle/>
            <a:p>
              <a:pPr marL="285750" lvl="0" indent="-285750">
                <a:buFont typeface="Arial" panose="020B0604020202020204" pitchFamily="34" charset="0"/>
                <a:buChar char="•"/>
                <a:defRPr/>
              </a:pPr>
              <a:r>
                <a:rPr lang="en-US" sz="1400" kern="0" dirty="0">
                  <a:solidFill>
                    <a:schemeClr val="tx1">
                      <a:lumMod val="75000"/>
                      <a:lumOff val="25000"/>
                    </a:schemeClr>
                  </a:solidFill>
                </a:rPr>
                <a:t>Thermal Control</a:t>
              </a:r>
            </a:p>
            <a:p>
              <a:pPr marL="285750" lvl="0" indent="-285750">
                <a:buFont typeface="Arial" panose="020B0604020202020204" pitchFamily="34" charset="0"/>
                <a:buChar char="•"/>
                <a:defRPr/>
              </a:pPr>
              <a:r>
                <a:rPr lang="en-US" sz="1400" kern="0" dirty="0">
                  <a:solidFill>
                    <a:schemeClr val="tx1">
                      <a:lumMod val="75000"/>
                      <a:lumOff val="25000"/>
                    </a:schemeClr>
                  </a:solidFill>
                </a:rPr>
                <a:t>Power Capping</a:t>
              </a:r>
            </a:p>
            <a:p>
              <a:pPr marL="285750" lvl="0" indent="-285750">
                <a:buFont typeface="Arial" panose="020B0604020202020204" pitchFamily="34" charset="0"/>
                <a:buChar char="•"/>
                <a:defRPr/>
              </a:pPr>
              <a:r>
                <a:rPr lang="en-US" sz="1400" kern="0" dirty="0">
                  <a:solidFill>
                    <a:schemeClr val="tx1">
                      <a:lumMod val="75000"/>
                      <a:lumOff val="25000"/>
                    </a:schemeClr>
                  </a:solidFill>
                </a:rPr>
                <a:t>Telemetry Collecting</a:t>
              </a:r>
            </a:p>
            <a:p>
              <a:pPr marL="285750" lvl="0" indent="-285750">
                <a:buFont typeface="Arial" panose="020B0604020202020204" pitchFamily="34" charset="0"/>
                <a:buChar char="•"/>
                <a:defRPr/>
              </a:pPr>
              <a:r>
                <a:rPr lang="en-US" sz="1400" kern="0" dirty="0">
                  <a:solidFill>
                    <a:schemeClr val="tx1">
                      <a:lumMod val="75000"/>
                      <a:lumOff val="25000"/>
                    </a:schemeClr>
                  </a:solidFill>
                </a:rPr>
                <a:t>500us Periodicity</a:t>
              </a:r>
            </a:p>
            <a:p>
              <a:pPr marL="285750" lvl="0" indent="-285750">
                <a:buFont typeface="Arial" panose="020B0604020202020204" pitchFamily="34" charset="0"/>
                <a:buChar char="•"/>
                <a:defRPr/>
              </a:pPr>
              <a:r>
                <a:rPr lang="en-US" sz="1400" kern="0" dirty="0">
                  <a:solidFill>
                    <a:schemeClr val="tx1">
                      <a:lumMod val="75000"/>
                      <a:lumOff val="25000"/>
                    </a:schemeClr>
                  </a:solidFill>
                </a:rPr>
                <a:t>Highest Priority to meet hard real-time deadline</a:t>
              </a:r>
            </a:p>
          </p:txBody>
        </p:sp>
        <p:sp>
          <p:nvSpPr>
            <p:cNvPr id="224" name="TextBox 223">
              <a:extLst>
                <a:ext uri="{FF2B5EF4-FFF2-40B4-BE49-F238E27FC236}">
                  <a16:creationId xmlns:a16="http://schemas.microsoft.com/office/drawing/2014/main" id="{4246FF37-E501-4BCA-9EF1-858C0A222308}"/>
                </a:ext>
              </a:extLst>
            </p:cNvPr>
            <p:cNvSpPr txBox="1"/>
            <p:nvPr/>
          </p:nvSpPr>
          <p:spPr>
            <a:xfrm>
              <a:off x="6591168" y="1654410"/>
              <a:ext cx="4236479" cy="369332"/>
            </a:xfrm>
            <a:prstGeom prst="rect">
              <a:avLst/>
            </a:prstGeom>
            <a:noFill/>
            <a:ln w="6350">
              <a:noFill/>
              <a:prstDash val="dash"/>
            </a:ln>
          </p:spPr>
          <p:txBody>
            <a:bodyPr wrap="square" lIns="0" tIns="0" rIns="0" bIns="0" rtlCol="0" anchor="ctr">
              <a:spAutoFit/>
            </a:bodyPr>
            <a:lstStyle/>
            <a:p>
              <a:pPr lvl="0">
                <a:defRPr/>
              </a:pPr>
              <a:r>
                <a:rPr lang="en-US" sz="2400" b="1" kern="0" dirty="0">
                  <a:solidFill>
                    <a:srgbClr val="FF0000"/>
                  </a:solidFill>
                  <a:latin typeface="+mj-lt"/>
                </a:rPr>
                <a:t>Control Task:</a:t>
              </a:r>
            </a:p>
          </p:txBody>
        </p:sp>
      </p:grpSp>
      <p:sp>
        <p:nvSpPr>
          <p:cNvPr id="61" name="TextBox 229">
            <a:extLst>
              <a:ext uri="{FF2B5EF4-FFF2-40B4-BE49-F238E27FC236}">
                <a16:creationId xmlns:a16="http://schemas.microsoft.com/office/drawing/2014/main" id="{62252449-2B76-4E35-9417-A4610DFD62E1}"/>
              </a:ext>
            </a:extLst>
          </p:cNvPr>
          <p:cNvSpPr txBox="1"/>
          <p:nvPr/>
        </p:nvSpPr>
        <p:spPr>
          <a:xfrm>
            <a:off x="8290382" y="3458071"/>
            <a:ext cx="4236479" cy="369332"/>
          </a:xfrm>
          <a:prstGeom prst="rect">
            <a:avLst/>
          </a:prstGeom>
          <a:noFill/>
          <a:ln w="6350">
            <a:noFill/>
            <a:prstDash val="dash"/>
          </a:ln>
        </p:spPr>
        <p:txBody>
          <a:bodyPr wrap="square" lIns="0" tIns="0" rIns="0" bIns="0" rtlCol="0" anchor="ctr">
            <a:noAutofit/>
          </a:bodyPr>
          <a:lstStyle/>
          <a:p>
            <a:pPr lvl="0">
              <a:defRPr/>
            </a:pPr>
            <a:r>
              <a:rPr lang="en-US" sz="2400" b="1" kern="0" dirty="0">
                <a:solidFill>
                  <a:srgbClr val="38906C"/>
                </a:solidFill>
                <a:latin typeface="+mj-lt"/>
              </a:rPr>
              <a:t>Telemetry Task</a:t>
            </a:r>
          </a:p>
        </p:txBody>
      </p:sp>
      <p:cxnSp>
        <p:nvCxnSpPr>
          <p:cNvPr id="42" name="Connettore diritto 41">
            <a:extLst>
              <a:ext uri="{FF2B5EF4-FFF2-40B4-BE49-F238E27FC236}">
                <a16:creationId xmlns:a16="http://schemas.microsoft.com/office/drawing/2014/main" id="{62C65EA5-4C08-4A97-A11D-183282C71443}"/>
              </a:ext>
            </a:extLst>
          </p:cNvPr>
          <p:cNvCxnSpPr>
            <a:cxnSpLocks/>
          </p:cNvCxnSpPr>
          <p:nvPr/>
        </p:nvCxnSpPr>
        <p:spPr>
          <a:xfrm>
            <a:off x="1135895" y="5872822"/>
            <a:ext cx="6394116" cy="0"/>
          </a:xfrm>
          <a:prstGeom prst="line">
            <a:avLst/>
          </a:prstGeom>
        </p:spPr>
        <p:style>
          <a:lnRef idx="1">
            <a:schemeClr val="dk1"/>
          </a:lnRef>
          <a:fillRef idx="0">
            <a:schemeClr val="dk1"/>
          </a:fillRef>
          <a:effectRef idx="0">
            <a:schemeClr val="dk1"/>
          </a:effectRef>
          <a:fontRef idx="minor">
            <a:schemeClr val="tx1"/>
          </a:fontRef>
        </p:style>
      </p:cxnSp>
      <p:cxnSp>
        <p:nvCxnSpPr>
          <p:cNvPr id="43" name="Connettore 2 42">
            <a:extLst>
              <a:ext uri="{FF2B5EF4-FFF2-40B4-BE49-F238E27FC236}">
                <a16:creationId xmlns:a16="http://schemas.microsoft.com/office/drawing/2014/main" id="{9F90446B-ED26-4F5B-8C23-D3B5961ACB3C}"/>
              </a:ext>
            </a:extLst>
          </p:cNvPr>
          <p:cNvCxnSpPr>
            <a:cxnSpLocks/>
          </p:cNvCxnSpPr>
          <p:nvPr/>
        </p:nvCxnSpPr>
        <p:spPr>
          <a:xfrm>
            <a:off x="1027103" y="6208652"/>
            <a:ext cx="664686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Saetta 43">
            <a:extLst>
              <a:ext uri="{FF2B5EF4-FFF2-40B4-BE49-F238E27FC236}">
                <a16:creationId xmlns:a16="http://schemas.microsoft.com/office/drawing/2014/main" id="{47E4FAA8-E513-4D05-9B88-D4F2C0C6F886}"/>
              </a:ext>
            </a:extLst>
          </p:cNvPr>
          <p:cNvSpPr/>
          <p:nvPr/>
        </p:nvSpPr>
        <p:spPr>
          <a:xfrm>
            <a:off x="1453754" y="5855276"/>
            <a:ext cx="239724" cy="29567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cxnSp>
        <p:nvCxnSpPr>
          <p:cNvPr id="45" name="Connettore 2 44">
            <a:extLst>
              <a:ext uri="{FF2B5EF4-FFF2-40B4-BE49-F238E27FC236}">
                <a16:creationId xmlns:a16="http://schemas.microsoft.com/office/drawing/2014/main" id="{33A056B0-160A-4FAA-A441-8A692B771C83}"/>
              </a:ext>
            </a:extLst>
          </p:cNvPr>
          <p:cNvCxnSpPr>
            <a:cxnSpLocks/>
          </p:cNvCxnSpPr>
          <p:nvPr/>
        </p:nvCxnSpPr>
        <p:spPr>
          <a:xfrm flipV="1">
            <a:off x="1729452" y="4116116"/>
            <a:ext cx="0" cy="2092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ttangolo 46">
            <a:extLst>
              <a:ext uri="{FF2B5EF4-FFF2-40B4-BE49-F238E27FC236}">
                <a16:creationId xmlns:a16="http://schemas.microsoft.com/office/drawing/2014/main" id="{2D8DA167-90FF-46D1-896E-5931E711D780}"/>
              </a:ext>
            </a:extLst>
          </p:cNvPr>
          <p:cNvSpPr/>
          <p:nvPr/>
        </p:nvSpPr>
        <p:spPr>
          <a:xfrm>
            <a:off x="1342253" y="3772784"/>
            <a:ext cx="774393" cy="307777"/>
          </a:xfrm>
          <a:prstGeom prst="rect">
            <a:avLst/>
          </a:prstGeom>
        </p:spPr>
        <p:txBody>
          <a:bodyPr wrap="square">
            <a:spAutoFit/>
          </a:bodyPr>
          <a:lstStyle/>
          <a:p>
            <a:r>
              <a:rPr lang="it-IT" sz="1400" u="sng" dirty="0">
                <a:effectLst>
                  <a:outerShdw blurRad="38100" dist="38100" dir="2700000" algn="tl">
                    <a:srgbClr val="000000">
                      <a:alpha val="43137"/>
                    </a:srgbClr>
                  </a:outerShdw>
                </a:effectLst>
                <a:latin typeface="Bahnschrift SemiLight Condensed" panose="020B0502040204020203" pitchFamily="34" charset="0"/>
              </a:rPr>
              <a:t>Timer ISR</a:t>
            </a:r>
          </a:p>
        </p:txBody>
      </p:sp>
      <p:sp>
        <p:nvSpPr>
          <p:cNvPr id="48" name="Rettangolo 47">
            <a:extLst>
              <a:ext uri="{FF2B5EF4-FFF2-40B4-BE49-F238E27FC236}">
                <a16:creationId xmlns:a16="http://schemas.microsoft.com/office/drawing/2014/main" id="{3CE303F7-20FF-4A3F-8EB5-115503D3605B}"/>
              </a:ext>
            </a:extLst>
          </p:cNvPr>
          <p:cNvSpPr/>
          <p:nvPr/>
        </p:nvSpPr>
        <p:spPr>
          <a:xfrm>
            <a:off x="1203824" y="5587322"/>
            <a:ext cx="525626" cy="24859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dirty="0"/>
          </a:p>
        </p:txBody>
      </p:sp>
      <p:sp>
        <p:nvSpPr>
          <p:cNvPr id="49" name="Rettangolo 48">
            <a:extLst>
              <a:ext uri="{FF2B5EF4-FFF2-40B4-BE49-F238E27FC236}">
                <a16:creationId xmlns:a16="http://schemas.microsoft.com/office/drawing/2014/main" id="{A68DA14F-0884-48F0-8CA0-3826F7237BB7}"/>
              </a:ext>
            </a:extLst>
          </p:cNvPr>
          <p:cNvSpPr/>
          <p:nvPr/>
        </p:nvSpPr>
        <p:spPr>
          <a:xfrm>
            <a:off x="1729449" y="4636088"/>
            <a:ext cx="1169824" cy="2434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0" name="Rettangolo 49">
            <a:extLst>
              <a:ext uri="{FF2B5EF4-FFF2-40B4-BE49-F238E27FC236}">
                <a16:creationId xmlns:a16="http://schemas.microsoft.com/office/drawing/2014/main" id="{92415272-133C-42AD-92A1-E696FFAD0078}"/>
              </a:ext>
            </a:extLst>
          </p:cNvPr>
          <p:cNvSpPr/>
          <p:nvPr/>
        </p:nvSpPr>
        <p:spPr>
          <a:xfrm>
            <a:off x="2899275" y="4963579"/>
            <a:ext cx="952498" cy="2434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cxnSp>
        <p:nvCxnSpPr>
          <p:cNvPr id="51" name="Connettore diritto 50">
            <a:extLst>
              <a:ext uri="{FF2B5EF4-FFF2-40B4-BE49-F238E27FC236}">
                <a16:creationId xmlns:a16="http://schemas.microsoft.com/office/drawing/2014/main" id="{20F8F2FF-07BE-485C-ADAC-669673BBDFC1}"/>
              </a:ext>
            </a:extLst>
          </p:cNvPr>
          <p:cNvCxnSpPr>
            <a:cxnSpLocks/>
          </p:cNvCxnSpPr>
          <p:nvPr/>
        </p:nvCxnSpPr>
        <p:spPr>
          <a:xfrm>
            <a:off x="1135890" y="5534685"/>
            <a:ext cx="6394116" cy="0"/>
          </a:xfrm>
          <a:prstGeom prst="line">
            <a:avLst/>
          </a:prstGeom>
        </p:spPr>
        <p:style>
          <a:lnRef idx="1">
            <a:schemeClr val="dk1"/>
          </a:lnRef>
          <a:fillRef idx="0">
            <a:schemeClr val="dk1"/>
          </a:fillRef>
          <a:effectRef idx="0">
            <a:schemeClr val="dk1"/>
          </a:effectRef>
          <a:fontRef idx="minor">
            <a:schemeClr val="tx1"/>
          </a:fontRef>
        </p:style>
      </p:cxnSp>
      <p:cxnSp>
        <p:nvCxnSpPr>
          <p:cNvPr id="52" name="Connettore diritto 51">
            <a:extLst>
              <a:ext uri="{FF2B5EF4-FFF2-40B4-BE49-F238E27FC236}">
                <a16:creationId xmlns:a16="http://schemas.microsoft.com/office/drawing/2014/main" id="{E5A030D2-ECFC-4260-A770-9DCB0C552177}"/>
              </a:ext>
            </a:extLst>
          </p:cNvPr>
          <p:cNvCxnSpPr>
            <a:cxnSpLocks/>
          </p:cNvCxnSpPr>
          <p:nvPr/>
        </p:nvCxnSpPr>
        <p:spPr>
          <a:xfrm>
            <a:off x="1135895" y="4925741"/>
            <a:ext cx="6394116" cy="0"/>
          </a:xfrm>
          <a:prstGeom prst="line">
            <a:avLst/>
          </a:prstGeom>
        </p:spPr>
        <p:style>
          <a:lnRef idx="1">
            <a:schemeClr val="dk1"/>
          </a:lnRef>
          <a:fillRef idx="0">
            <a:schemeClr val="dk1"/>
          </a:fillRef>
          <a:effectRef idx="0">
            <a:schemeClr val="dk1"/>
          </a:effectRef>
          <a:fontRef idx="minor">
            <a:schemeClr val="tx1"/>
          </a:fontRef>
        </p:style>
      </p:cxnSp>
      <p:sp>
        <p:nvSpPr>
          <p:cNvPr id="53" name="Saetta 52">
            <a:extLst>
              <a:ext uri="{FF2B5EF4-FFF2-40B4-BE49-F238E27FC236}">
                <a16:creationId xmlns:a16="http://schemas.microsoft.com/office/drawing/2014/main" id="{AA04EDBC-CE3B-4175-8E05-BF05F18D6FDA}"/>
              </a:ext>
            </a:extLst>
          </p:cNvPr>
          <p:cNvSpPr/>
          <p:nvPr/>
        </p:nvSpPr>
        <p:spPr>
          <a:xfrm>
            <a:off x="3576076" y="5855276"/>
            <a:ext cx="239724" cy="29567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cxnSp>
        <p:nvCxnSpPr>
          <p:cNvPr id="54" name="Connettore 2 53">
            <a:extLst>
              <a:ext uri="{FF2B5EF4-FFF2-40B4-BE49-F238E27FC236}">
                <a16:creationId xmlns:a16="http://schemas.microsoft.com/office/drawing/2014/main" id="{68B3B5AC-F505-4175-BA3D-6656BAB8886C}"/>
              </a:ext>
            </a:extLst>
          </p:cNvPr>
          <p:cNvCxnSpPr>
            <a:cxnSpLocks/>
          </p:cNvCxnSpPr>
          <p:nvPr/>
        </p:nvCxnSpPr>
        <p:spPr>
          <a:xfrm flipV="1">
            <a:off x="3851774" y="4116116"/>
            <a:ext cx="0" cy="2092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ttangolo 54">
            <a:extLst>
              <a:ext uri="{FF2B5EF4-FFF2-40B4-BE49-F238E27FC236}">
                <a16:creationId xmlns:a16="http://schemas.microsoft.com/office/drawing/2014/main" id="{1C7A1EC4-5FBB-4D9C-873D-CB23B1E41430}"/>
              </a:ext>
            </a:extLst>
          </p:cNvPr>
          <p:cNvSpPr/>
          <p:nvPr/>
        </p:nvSpPr>
        <p:spPr>
          <a:xfrm>
            <a:off x="3464577" y="3779052"/>
            <a:ext cx="774393" cy="307777"/>
          </a:xfrm>
          <a:prstGeom prst="rect">
            <a:avLst/>
          </a:prstGeom>
        </p:spPr>
        <p:txBody>
          <a:bodyPr wrap="square">
            <a:spAutoFit/>
          </a:bodyPr>
          <a:lstStyle/>
          <a:p>
            <a:r>
              <a:rPr lang="it-IT" sz="1400" u="sng" dirty="0">
                <a:effectLst>
                  <a:outerShdw blurRad="38100" dist="38100" dir="2700000" algn="tl">
                    <a:srgbClr val="000000">
                      <a:alpha val="43137"/>
                    </a:srgbClr>
                  </a:outerShdw>
                </a:effectLst>
                <a:latin typeface="Bahnschrift SemiLight Condensed" panose="020B0502040204020203" pitchFamily="34" charset="0"/>
              </a:rPr>
              <a:t>Timer ISR</a:t>
            </a:r>
          </a:p>
        </p:txBody>
      </p:sp>
      <p:sp>
        <p:nvSpPr>
          <p:cNvPr id="56" name="Rettangolo 55">
            <a:extLst>
              <a:ext uri="{FF2B5EF4-FFF2-40B4-BE49-F238E27FC236}">
                <a16:creationId xmlns:a16="http://schemas.microsoft.com/office/drawing/2014/main" id="{1617D0A1-275C-45F7-A53B-1A120C9E436A}"/>
              </a:ext>
            </a:extLst>
          </p:cNvPr>
          <p:cNvSpPr/>
          <p:nvPr/>
        </p:nvSpPr>
        <p:spPr>
          <a:xfrm>
            <a:off x="3851773" y="4636088"/>
            <a:ext cx="1169824" cy="2434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7" name="Rettangolo 56">
            <a:extLst>
              <a:ext uri="{FF2B5EF4-FFF2-40B4-BE49-F238E27FC236}">
                <a16:creationId xmlns:a16="http://schemas.microsoft.com/office/drawing/2014/main" id="{D3647AE3-E844-4621-87DF-9DE4A5A27E41}"/>
              </a:ext>
            </a:extLst>
          </p:cNvPr>
          <p:cNvSpPr/>
          <p:nvPr/>
        </p:nvSpPr>
        <p:spPr>
          <a:xfrm>
            <a:off x="5021595" y="4963579"/>
            <a:ext cx="563727" cy="2434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8" name="Rettangolo 57">
            <a:extLst>
              <a:ext uri="{FF2B5EF4-FFF2-40B4-BE49-F238E27FC236}">
                <a16:creationId xmlns:a16="http://schemas.microsoft.com/office/drawing/2014/main" id="{94E21CC7-06FA-4400-8681-F4E617A5B746}"/>
              </a:ext>
            </a:extLst>
          </p:cNvPr>
          <p:cNvSpPr/>
          <p:nvPr/>
        </p:nvSpPr>
        <p:spPr>
          <a:xfrm>
            <a:off x="5839140" y="5577146"/>
            <a:ext cx="270057" cy="24859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9" name="Saetta 58">
            <a:extLst>
              <a:ext uri="{FF2B5EF4-FFF2-40B4-BE49-F238E27FC236}">
                <a16:creationId xmlns:a16="http://schemas.microsoft.com/office/drawing/2014/main" id="{C532A9FE-8271-4BCD-B4CC-797BAB22560A}"/>
              </a:ext>
            </a:extLst>
          </p:cNvPr>
          <p:cNvSpPr/>
          <p:nvPr/>
        </p:nvSpPr>
        <p:spPr>
          <a:xfrm>
            <a:off x="5820304" y="5855276"/>
            <a:ext cx="239724" cy="295677"/>
          </a:xfrm>
          <a:prstGeom prst="lightningBol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it-IT"/>
          </a:p>
        </p:txBody>
      </p:sp>
      <p:cxnSp>
        <p:nvCxnSpPr>
          <p:cNvPr id="62" name="Connettore 2 61">
            <a:extLst>
              <a:ext uri="{FF2B5EF4-FFF2-40B4-BE49-F238E27FC236}">
                <a16:creationId xmlns:a16="http://schemas.microsoft.com/office/drawing/2014/main" id="{276EC711-7BA8-4846-A408-87B2EA61E82A}"/>
              </a:ext>
            </a:extLst>
          </p:cNvPr>
          <p:cNvCxnSpPr>
            <a:cxnSpLocks/>
          </p:cNvCxnSpPr>
          <p:nvPr/>
        </p:nvCxnSpPr>
        <p:spPr>
          <a:xfrm flipV="1">
            <a:off x="6096002" y="4116117"/>
            <a:ext cx="0" cy="2092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ttangolo 62">
            <a:extLst>
              <a:ext uri="{FF2B5EF4-FFF2-40B4-BE49-F238E27FC236}">
                <a16:creationId xmlns:a16="http://schemas.microsoft.com/office/drawing/2014/main" id="{08BD260E-D361-46BE-A377-67E692E28FA4}"/>
              </a:ext>
            </a:extLst>
          </p:cNvPr>
          <p:cNvSpPr/>
          <p:nvPr/>
        </p:nvSpPr>
        <p:spPr>
          <a:xfrm>
            <a:off x="5708803" y="3772784"/>
            <a:ext cx="774393" cy="307777"/>
          </a:xfrm>
          <a:prstGeom prst="rect">
            <a:avLst/>
          </a:prstGeom>
        </p:spPr>
        <p:txBody>
          <a:bodyPr wrap="square">
            <a:spAutoFit/>
          </a:bodyPr>
          <a:lstStyle/>
          <a:p>
            <a:r>
              <a:rPr lang="it-IT" sz="1400" u="sng" dirty="0">
                <a:effectLst>
                  <a:outerShdw blurRad="38100" dist="38100" dir="2700000" algn="tl">
                    <a:srgbClr val="000000">
                      <a:alpha val="43137"/>
                    </a:srgbClr>
                  </a:outerShdw>
                </a:effectLst>
                <a:latin typeface="Bahnschrift SemiLight Condensed" panose="020B0502040204020203" pitchFamily="34" charset="0"/>
              </a:rPr>
              <a:t>Timer ISR</a:t>
            </a:r>
          </a:p>
        </p:txBody>
      </p:sp>
      <p:sp>
        <p:nvSpPr>
          <p:cNvPr id="64" name="Rettangolo 63">
            <a:extLst>
              <a:ext uri="{FF2B5EF4-FFF2-40B4-BE49-F238E27FC236}">
                <a16:creationId xmlns:a16="http://schemas.microsoft.com/office/drawing/2014/main" id="{0372DF0A-15D6-456E-8004-9B0012138A9A}"/>
              </a:ext>
            </a:extLst>
          </p:cNvPr>
          <p:cNvSpPr/>
          <p:nvPr/>
        </p:nvSpPr>
        <p:spPr>
          <a:xfrm>
            <a:off x="1614053" y="6273384"/>
            <a:ext cx="277399" cy="276999"/>
          </a:xfrm>
          <a:prstGeom prst="rect">
            <a:avLst/>
          </a:prstGeom>
        </p:spPr>
        <p:txBody>
          <a:bodyPr wrap="square">
            <a:spAutoFit/>
          </a:bodyPr>
          <a:lstStyle/>
          <a:p>
            <a:r>
              <a:rPr lang="it-IT" sz="1200" dirty="0">
                <a:effectLst>
                  <a:outerShdw blurRad="38100" dist="38100" dir="2700000" algn="tl">
                    <a:srgbClr val="000000">
                      <a:alpha val="43137"/>
                    </a:srgbClr>
                  </a:outerShdw>
                </a:effectLst>
              </a:rPr>
              <a:t>0</a:t>
            </a:r>
          </a:p>
        </p:txBody>
      </p:sp>
      <p:sp>
        <p:nvSpPr>
          <p:cNvPr id="65" name="Rettangolo 64">
            <a:extLst>
              <a:ext uri="{FF2B5EF4-FFF2-40B4-BE49-F238E27FC236}">
                <a16:creationId xmlns:a16="http://schemas.microsoft.com/office/drawing/2014/main" id="{D74A4DD9-856A-472B-99B6-134715943371}"/>
              </a:ext>
            </a:extLst>
          </p:cNvPr>
          <p:cNvSpPr/>
          <p:nvPr/>
        </p:nvSpPr>
        <p:spPr>
          <a:xfrm>
            <a:off x="3618748" y="6277737"/>
            <a:ext cx="643526" cy="276999"/>
          </a:xfrm>
          <a:prstGeom prst="rect">
            <a:avLst/>
          </a:prstGeom>
        </p:spPr>
        <p:txBody>
          <a:bodyPr wrap="square">
            <a:spAutoFit/>
          </a:bodyPr>
          <a:lstStyle/>
          <a:p>
            <a:r>
              <a:rPr lang="it-IT" sz="1200" dirty="0">
                <a:effectLst>
                  <a:outerShdw blurRad="38100" dist="38100" dir="2700000" algn="tl">
                    <a:srgbClr val="000000">
                      <a:alpha val="43137"/>
                    </a:srgbClr>
                  </a:outerShdw>
                </a:effectLst>
              </a:rPr>
              <a:t>500 us</a:t>
            </a:r>
          </a:p>
        </p:txBody>
      </p:sp>
      <p:sp>
        <p:nvSpPr>
          <p:cNvPr id="66" name="Rettangolo 65">
            <a:extLst>
              <a:ext uri="{FF2B5EF4-FFF2-40B4-BE49-F238E27FC236}">
                <a16:creationId xmlns:a16="http://schemas.microsoft.com/office/drawing/2014/main" id="{F413C844-D811-4D97-9B70-991B4CD4BEB6}"/>
              </a:ext>
            </a:extLst>
          </p:cNvPr>
          <p:cNvSpPr/>
          <p:nvPr/>
        </p:nvSpPr>
        <p:spPr>
          <a:xfrm>
            <a:off x="5797540" y="6277736"/>
            <a:ext cx="763588" cy="276999"/>
          </a:xfrm>
          <a:prstGeom prst="rect">
            <a:avLst/>
          </a:prstGeom>
        </p:spPr>
        <p:txBody>
          <a:bodyPr wrap="square">
            <a:spAutoFit/>
          </a:bodyPr>
          <a:lstStyle/>
          <a:p>
            <a:r>
              <a:rPr lang="it-IT" sz="1200" dirty="0">
                <a:effectLst>
                  <a:outerShdw blurRad="38100" dist="38100" dir="2700000" algn="tl">
                    <a:srgbClr val="000000">
                      <a:alpha val="43137"/>
                    </a:srgbClr>
                  </a:outerShdw>
                </a:effectLst>
              </a:rPr>
              <a:t>1000 </a:t>
            </a:r>
            <a:r>
              <a:rPr lang="it-IT" sz="1200" dirty="0" err="1">
                <a:effectLst>
                  <a:outerShdw blurRad="38100" dist="38100" dir="2700000" algn="tl">
                    <a:srgbClr val="000000">
                      <a:alpha val="43137"/>
                    </a:srgbClr>
                  </a:outerShdw>
                </a:effectLst>
              </a:rPr>
              <a:t>ms</a:t>
            </a:r>
            <a:endParaRPr lang="it-IT" sz="1200" dirty="0">
              <a:effectLst>
                <a:outerShdw blurRad="38100" dist="38100" dir="2700000" algn="tl">
                  <a:srgbClr val="000000">
                    <a:alpha val="43137"/>
                  </a:srgbClr>
                </a:outerShdw>
              </a:effectLst>
            </a:endParaRPr>
          </a:p>
        </p:txBody>
      </p:sp>
      <p:cxnSp>
        <p:nvCxnSpPr>
          <p:cNvPr id="67" name="Connettore 2 66">
            <a:extLst>
              <a:ext uri="{FF2B5EF4-FFF2-40B4-BE49-F238E27FC236}">
                <a16:creationId xmlns:a16="http://schemas.microsoft.com/office/drawing/2014/main" id="{8CFC38A7-C4CA-4541-B320-20DEBADA3E9E}"/>
              </a:ext>
            </a:extLst>
          </p:cNvPr>
          <p:cNvCxnSpPr>
            <a:cxnSpLocks/>
          </p:cNvCxnSpPr>
          <p:nvPr/>
        </p:nvCxnSpPr>
        <p:spPr>
          <a:xfrm flipV="1">
            <a:off x="1203824" y="3806554"/>
            <a:ext cx="0" cy="25098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Rettangolo 67">
            <a:extLst>
              <a:ext uri="{FF2B5EF4-FFF2-40B4-BE49-F238E27FC236}">
                <a16:creationId xmlns:a16="http://schemas.microsoft.com/office/drawing/2014/main" id="{7F2BE614-A48A-4080-9A07-E04AE5FA214A}"/>
              </a:ext>
            </a:extLst>
          </p:cNvPr>
          <p:cNvSpPr/>
          <p:nvPr/>
        </p:nvSpPr>
        <p:spPr>
          <a:xfrm>
            <a:off x="88365" y="4928454"/>
            <a:ext cx="1305503" cy="276999"/>
          </a:xfrm>
          <a:prstGeom prst="rect">
            <a:avLst/>
          </a:prstGeom>
        </p:spPr>
        <p:txBody>
          <a:bodyPr wrap="square">
            <a:spAutoFit/>
          </a:bodyPr>
          <a:lstStyle/>
          <a:p>
            <a:r>
              <a:rPr lang="it-IT" sz="1200" dirty="0">
                <a:solidFill>
                  <a:schemeClr val="accent1">
                    <a:lumMod val="75000"/>
                  </a:schemeClr>
                </a:solidFill>
              </a:rPr>
              <a:t>PM </a:t>
            </a:r>
            <a:r>
              <a:rPr lang="it-IT" sz="1200" dirty="0" err="1">
                <a:solidFill>
                  <a:schemeClr val="accent1">
                    <a:lumMod val="75000"/>
                  </a:schemeClr>
                </a:solidFill>
              </a:rPr>
              <a:t>Adapt</a:t>
            </a:r>
            <a:r>
              <a:rPr lang="it-IT" sz="1200" dirty="0">
                <a:solidFill>
                  <a:schemeClr val="accent1">
                    <a:lumMod val="75000"/>
                  </a:schemeClr>
                </a:solidFill>
              </a:rPr>
              <a:t>. Task</a:t>
            </a:r>
          </a:p>
        </p:txBody>
      </p:sp>
      <p:sp>
        <p:nvSpPr>
          <p:cNvPr id="69" name="Rettangolo 68">
            <a:extLst>
              <a:ext uri="{FF2B5EF4-FFF2-40B4-BE49-F238E27FC236}">
                <a16:creationId xmlns:a16="http://schemas.microsoft.com/office/drawing/2014/main" id="{E46AC559-6A79-41B7-B025-8F8919D70502}"/>
              </a:ext>
            </a:extLst>
          </p:cNvPr>
          <p:cNvSpPr/>
          <p:nvPr/>
        </p:nvSpPr>
        <p:spPr>
          <a:xfrm>
            <a:off x="291892" y="4600344"/>
            <a:ext cx="986949" cy="276999"/>
          </a:xfrm>
          <a:prstGeom prst="rect">
            <a:avLst/>
          </a:prstGeom>
        </p:spPr>
        <p:txBody>
          <a:bodyPr wrap="square">
            <a:spAutoFit/>
          </a:bodyPr>
          <a:lstStyle/>
          <a:p>
            <a:r>
              <a:rPr lang="it-IT" sz="1200" dirty="0">
                <a:solidFill>
                  <a:srgbClr val="FF0000"/>
                </a:solidFill>
              </a:rPr>
              <a:t>Control Task</a:t>
            </a:r>
          </a:p>
        </p:txBody>
      </p:sp>
      <p:sp>
        <p:nvSpPr>
          <p:cNvPr id="70" name="Rettangolo 69">
            <a:extLst>
              <a:ext uri="{FF2B5EF4-FFF2-40B4-BE49-F238E27FC236}">
                <a16:creationId xmlns:a16="http://schemas.microsoft.com/office/drawing/2014/main" id="{C26B66CA-FB57-47F7-BDB7-ADC0A59E5361}"/>
              </a:ext>
            </a:extLst>
          </p:cNvPr>
          <p:cNvSpPr/>
          <p:nvPr/>
        </p:nvSpPr>
        <p:spPr>
          <a:xfrm>
            <a:off x="538224" y="5579375"/>
            <a:ext cx="774393" cy="276999"/>
          </a:xfrm>
          <a:prstGeom prst="rect">
            <a:avLst/>
          </a:prstGeom>
        </p:spPr>
        <p:txBody>
          <a:bodyPr wrap="square">
            <a:spAutoFit/>
          </a:bodyPr>
          <a:lstStyle/>
          <a:p>
            <a:r>
              <a:rPr lang="it-IT" sz="1200" dirty="0" err="1">
                <a:solidFill>
                  <a:srgbClr val="FFC000"/>
                </a:solidFill>
              </a:rPr>
              <a:t>Idle</a:t>
            </a:r>
            <a:r>
              <a:rPr lang="it-IT" sz="1200" dirty="0">
                <a:solidFill>
                  <a:srgbClr val="FFC000"/>
                </a:solidFill>
              </a:rPr>
              <a:t> Task</a:t>
            </a:r>
          </a:p>
        </p:txBody>
      </p:sp>
      <p:sp>
        <p:nvSpPr>
          <p:cNvPr id="71" name="Rettangolo 70">
            <a:extLst>
              <a:ext uri="{FF2B5EF4-FFF2-40B4-BE49-F238E27FC236}">
                <a16:creationId xmlns:a16="http://schemas.microsoft.com/office/drawing/2014/main" id="{EFD53649-9945-4CEC-B5BF-F63E0B833724}"/>
              </a:ext>
            </a:extLst>
          </p:cNvPr>
          <p:cNvSpPr/>
          <p:nvPr/>
        </p:nvSpPr>
        <p:spPr>
          <a:xfrm>
            <a:off x="6095999" y="4631316"/>
            <a:ext cx="1169824" cy="24341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72" name="Rettangolo 71">
            <a:extLst>
              <a:ext uri="{FF2B5EF4-FFF2-40B4-BE49-F238E27FC236}">
                <a16:creationId xmlns:a16="http://schemas.microsoft.com/office/drawing/2014/main" id="{02DC9562-8A94-412C-ADC6-181FCEB65F61}"/>
              </a:ext>
            </a:extLst>
          </p:cNvPr>
          <p:cNvSpPr/>
          <p:nvPr/>
        </p:nvSpPr>
        <p:spPr>
          <a:xfrm>
            <a:off x="7265823" y="4969321"/>
            <a:ext cx="264183" cy="24341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cxnSp>
        <p:nvCxnSpPr>
          <p:cNvPr id="73" name="Connettore 2 72">
            <a:extLst>
              <a:ext uri="{FF2B5EF4-FFF2-40B4-BE49-F238E27FC236}">
                <a16:creationId xmlns:a16="http://schemas.microsoft.com/office/drawing/2014/main" id="{671EC707-C05F-4523-AD40-D974A1954D26}"/>
              </a:ext>
            </a:extLst>
          </p:cNvPr>
          <p:cNvCxnSpPr>
            <a:cxnSpLocks/>
            <a:endCxn id="72" idx="1"/>
          </p:cNvCxnSpPr>
          <p:nvPr/>
        </p:nvCxnSpPr>
        <p:spPr>
          <a:xfrm flipV="1">
            <a:off x="6109199" y="5091028"/>
            <a:ext cx="1156624" cy="10967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74" name="Connettore diritto 73">
            <a:extLst>
              <a:ext uri="{FF2B5EF4-FFF2-40B4-BE49-F238E27FC236}">
                <a16:creationId xmlns:a16="http://schemas.microsoft.com/office/drawing/2014/main" id="{55C2EE0E-7DB4-4CCC-97EE-9651480F7E42}"/>
              </a:ext>
            </a:extLst>
          </p:cNvPr>
          <p:cNvCxnSpPr>
            <a:cxnSpLocks/>
          </p:cNvCxnSpPr>
          <p:nvPr/>
        </p:nvCxnSpPr>
        <p:spPr>
          <a:xfrm>
            <a:off x="1141766" y="5247913"/>
            <a:ext cx="6394116" cy="0"/>
          </a:xfrm>
          <a:prstGeom prst="line">
            <a:avLst/>
          </a:prstGeom>
        </p:spPr>
        <p:style>
          <a:lnRef idx="1">
            <a:schemeClr val="dk1"/>
          </a:lnRef>
          <a:fillRef idx="0">
            <a:schemeClr val="dk1"/>
          </a:fillRef>
          <a:effectRef idx="0">
            <a:schemeClr val="dk1"/>
          </a:effectRef>
          <a:fontRef idx="minor">
            <a:schemeClr val="tx1"/>
          </a:fontRef>
        </p:style>
      </p:cxnSp>
      <p:sp>
        <p:nvSpPr>
          <p:cNvPr id="75" name="Rettangolo 74">
            <a:extLst>
              <a:ext uri="{FF2B5EF4-FFF2-40B4-BE49-F238E27FC236}">
                <a16:creationId xmlns:a16="http://schemas.microsoft.com/office/drawing/2014/main" id="{86525D6B-8F9F-42BF-B13A-3D5945520977}"/>
              </a:ext>
            </a:extLst>
          </p:cNvPr>
          <p:cNvSpPr/>
          <p:nvPr/>
        </p:nvSpPr>
        <p:spPr>
          <a:xfrm>
            <a:off x="151491" y="5246511"/>
            <a:ext cx="1124088" cy="276999"/>
          </a:xfrm>
          <a:prstGeom prst="rect">
            <a:avLst/>
          </a:prstGeom>
        </p:spPr>
        <p:txBody>
          <a:bodyPr wrap="square">
            <a:spAutoFit/>
          </a:bodyPr>
          <a:lstStyle/>
          <a:p>
            <a:r>
              <a:rPr lang="it-IT" sz="1200" dirty="0" err="1">
                <a:solidFill>
                  <a:srgbClr val="007E39"/>
                </a:solidFill>
              </a:rPr>
              <a:t>Telemetry</a:t>
            </a:r>
            <a:r>
              <a:rPr lang="it-IT" sz="1200" dirty="0">
                <a:solidFill>
                  <a:srgbClr val="007E39"/>
                </a:solidFill>
              </a:rPr>
              <a:t> Task</a:t>
            </a:r>
          </a:p>
        </p:txBody>
      </p:sp>
      <p:cxnSp>
        <p:nvCxnSpPr>
          <p:cNvPr id="76" name="Connettore 2 75">
            <a:extLst>
              <a:ext uri="{FF2B5EF4-FFF2-40B4-BE49-F238E27FC236}">
                <a16:creationId xmlns:a16="http://schemas.microsoft.com/office/drawing/2014/main" id="{796AEA4B-63E3-4432-9925-D6BCA635AE5B}"/>
              </a:ext>
            </a:extLst>
          </p:cNvPr>
          <p:cNvCxnSpPr/>
          <p:nvPr/>
        </p:nvCxnSpPr>
        <p:spPr>
          <a:xfrm flipV="1">
            <a:off x="4518524" y="4397104"/>
            <a:ext cx="0" cy="181154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7" name="Rettangolo 76">
            <a:extLst>
              <a:ext uri="{FF2B5EF4-FFF2-40B4-BE49-F238E27FC236}">
                <a16:creationId xmlns:a16="http://schemas.microsoft.com/office/drawing/2014/main" id="{856AA858-DC49-41C1-9ACC-1CEA8C7890B5}"/>
              </a:ext>
            </a:extLst>
          </p:cNvPr>
          <p:cNvSpPr/>
          <p:nvPr/>
        </p:nvSpPr>
        <p:spPr>
          <a:xfrm>
            <a:off x="4262274" y="4183689"/>
            <a:ext cx="774393" cy="230832"/>
          </a:xfrm>
          <a:prstGeom prst="rect">
            <a:avLst/>
          </a:prstGeom>
        </p:spPr>
        <p:txBody>
          <a:bodyPr wrap="square">
            <a:spAutoFit/>
          </a:bodyPr>
          <a:lstStyle/>
          <a:p>
            <a:r>
              <a:rPr lang="it-IT" sz="900" u="sng" dirty="0">
                <a:effectLst>
                  <a:outerShdw blurRad="38100" dist="38100" dir="2700000" algn="tl">
                    <a:srgbClr val="000000">
                      <a:alpha val="43137"/>
                    </a:srgbClr>
                  </a:outerShdw>
                </a:effectLst>
                <a:latin typeface="Bahnschrift SemiLight Condensed" panose="020B0502040204020203" pitchFamily="34" charset="0"/>
              </a:rPr>
              <a:t>BMC </a:t>
            </a:r>
            <a:r>
              <a:rPr lang="it-IT" sz="900" u="sng" dirty="0" err="1">
                <a:effectLst>
                  <a:outerShdw blurRad="38100" dist="38100" dir="2700000" algn="tl">
                    <a:srgbClr val="000000">
                      <a:alpha val="43137"/>
                    </a:srgbClr>
                  </a:outerShdw>
                </a:effectLst>
                <a:latin typeface="Bahnschrift SemiLight Condensed" panose="020B0502040204020203" pitchFamily="34" charset="0"/>
              </a:rPr>
              <a:t>Request</a:t>
            </a:r>
            <a:endParaRPr lang="it-IT" sz="900" u="sng" dirty="0">
              <a:effectLst>
                <a:outerShdw blurRad="38100" dist="38100" dir="2700000" algn="tl">
                  <a:srgbClr val="000000">
                    <a:alpha val="43137"/>
                  </a:srgbClr>
                </a:outerShdw>
              </a:effectLst>
              <a:latin typeface="Bahnschrift SemiLight Condensed" panose="020B0502040204020203" pitchFamily="34" charset="0"/>
            </a:endParaRPr>
          </a:p>
        </p:txBody>
      </p:sp>
      <p:sp>
        <p:nvSpPr>
          <p:cNvPr id="78" name="Rettangolo 77">
            <a:extLst>
              <a:ext uri="{FF2B5EF4-FFF2-40B4-BE49-F238E27FC236}">
                <a16:creationId xmlns:a16="http://schemas.microsoft.com/office/drawing/2014/main" id="{8CFA41AE-3719-4D53-A06C-FE92CF92DEC7}"/>
              </a:ext>
            </a:extLst>
          </p:cNvPr>
          <p:cNvSpPr/>
          <p:nvPr/>
        </p:nvSpPr>
        <p:spPr>
          <a:xfrm>
            <a:off x="5594175" y="5271404"/>
            <a:ext cx="246487" cy="243413"/>
          </a:xfrm>
          <a:prstGeom prst="rect">
            <a:avLst/>
          </a:prstGeom>
          <a:solidFill>
            <a:srgbClr val="05AB3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79" name="TextBox 225">
            <a:extLst>
              <a:ext uri="{FF2B5EF4-FFF2-40B4-BE49-F238E27FC236}">
                <a16:creationId xmlns:a16="http://schemas.microsoft.com/office/drawing/2014/main" id="{D9EE4206-8BA4-4E43-A1B9-DDA5DC7271AE}"/>
              </a:ext>
            </a:extLst>
          </p:cNvPr>
          <p:cNvSpPr txBox="1"/>
          <p:nvPr/>
        </p:nvSpPr>
        <p:spPr>
          <a:xfrm>
            <a:off x="8307222" y="1926987"/>
            <a:ext cx="4236479" cy="1134095"/>
          </a:xfrm>
          <a:prstGeom prst="rect">
            <a:avLst/>
          </a:prstGeom>
          <a:noFill/>
          <a:ln w="6350">
            <a:noFill/>
            <a:prstDash val="dash"/>
          </a:ln>
        </p:spPr>
        <p:txBody>
          <a:bodyPr wrap="square" lIns="0" tIns="0" rIns="0" bIns="0" rtlCol="0" anchor="t" anchorCtr="0">
            <a:noAutofit/>
          </a:bodyPr>
          <a:lstStyle/>
          <a:p>
            <a:pPr marL="285750" indent="-285750">
              <a:buFont typeface="Arial" panose="020B0604020202020204" pitchFamily="34" charset="0"/>
              <a:buChar char="•"/>
              <a:defRPr/>
            </a:pPr>
            <a:r>
              <a:rPr lang="en-US" sz="1400" kern="0" dirty="0">
                <a:solidFill>
                  <a:schemeClr val="tx1">
                    <a:lumMod val="75000"/>
                    <a:lumOff val="25000"/>
                  </a:schemeClr>
                </a:solidFill>
              </a:rPr>
              <a:t>Power Model Adaptation</a:t>
            </a:r>
          </a:p>
          <a:p>
            <a:pPr marL="285750" lvl="0" indent="-285750">
              <a:buFont typeface="Arial" panose="020B0604020202020204" pitchFamily="34" charset="0"/>
              <a:buChar char="•"/>
              <a:defRPr/>
            </a:pPr>
            <a:r>
              <a:rPr lang="en-US" sz="1400" kern="0" dirty="0">
                <a:solidFill>
                  <a:schemeClr val="tx1">
                    <a:lumMod val="75000"/>
                    <a:lumOff val="25000"/>
                  </a:schemeClr>
                </a:solidFill>
              </a:rPr>
              <a:t>Collects inputs from multiple agents</a:t>
            </a:r>
          </a:p>
          <a:p>
            <a:pPr marL="285750" lvl="0" indent="-285750">
              <a:buFont typeface="Arial" panose="020B0604020202020204" pitchFamily="34" charset="0"/>
              <a:buChar char="•"/>
              <a:defRPr/>
            </a:pPr>
            <a:r>
              <a:rPr lang="en-US" sz="1400" kern="0" dirty="0">
                <a:solidFill>
                  <a:schemeClr val="tx1">
                    <a:lumMod val="75000"/>
                    <a:lumOff val="25000"/>
                  </a:schemeClr>
                </a:solidFill>
              </a:rPr>
              <a:t>Sends command to the Periodic Control Task</a:t>
            </a:r>
          </a:p>
          <a:p>
            <a:pPr marL="285750" lvl="0" indent="-285750">
              <a:buFont typeface="Arial" panose="020B0604020202020204" pitchFamily="34" charset="0"/>
              <a:buChar char="•"/>
              <a:defRPr/>
            </a:pPr>
            <a:r>
              <a:rPr lang="en-US" sz="1400" kern="0" dirty="0">
                <a:solidFill>
                  <a:schemeClr val="tx1">
                    <a:lumMod val="75000"/>
                    <a:lumOff val="25000"/>
                  </a:schemeClr>
                </a:solidFill>
              </a:rPr>
              <a:t>Send Telemetry and Error Data</a:t>
            </a:r>
          </a:p>
          <a:p>
            <a:pPr marL="285750" lvl="0" indent="-285750">
              <a:buFont typeface="Arial" panose="020B0604020202020204" pitchFamily="34" charset="0"/>
              <a:buChar char="•"/>
              <a:defRPr/>
            </a:pPr>
            <a:r>
              <a:rPr lang="en-US" sz="1400" kern="0" dirty="0">
                <a:solidFill>
                  <a:schemeClr val="tx1">
                    <a:lumMod val="75000"/>
                    <a:lumOff val="25000"/>
                  </a:schemeClr>
                </a:solidFill>
              </a:rPr>
              <a:t>Periodicity = k </a:t>
            </a:r>
            <a:r>
              <a:rPr lang="it-IT" sz="1400" kern="0" dirty="0">
                <a:solidFill>
                  <a:schemeClr val="tx1">
                    <a:lumMod val="75000"/>
                    <a:lumOff val="25000"/>
                  </a:schemeClr>
                </a:solidFill>
              </a:rPr>
              <a:t>· 500us (k = 2)</a:t>
            </a:r>
          </a:p>
          <a:p>
            <a:pPr marL="285750" lvl="0" indent="-285750">
              <a:buFont typeface="Arial" panose="020B0604020202020204" pitchFamily="34" charset="0"/>
              <a:buChar char="•"/>
              <a:defRPr/>
            </a:pPr>
            <a:r>
              <a:rPr lang="it-IT" sz="1400" kern="0" dirty="0">
                <a:solidFill>
                  <a:schemeClr val="tx1">
                    <a:lumMod val="75000"/>
                    <a:lumOff val="25000"/>
                  </a:schemeClr>
                </a:solidFill>
              </a:rPr>
              <a:t>Medium </a:t>
            </a:r>
            <a:r>
              <a:rPr lang="it-IT" sz="1400" kern="0" dirty="0" err="1">
                <a:solidFill>
                  <a:schemeClr val="tx1">
                    <a:lumMod val="75000"/>
                    <a:lumOff val="25000"/>
                  </a:schemeClr>
                </a:solidFill>
              </a:rPr>
              <a:t>Priority</a:t>
            </a:r>
            <a:endParaRPr lang="en-US" sz="1400" kern="0" dirty="0">
              <a:solidFill>
                <a:schemeClr val="tx1">
                  <a:lumMod val="75000"/>
                  <a:lumOff val="25000"/>
                </a:schemeClr>
              </a:solidFill>
            </a:endParaRPr>
          </a:p>
        </p:txBody>
      </p:sp>
      <p:sp>
        <p:nvSpPr>
          <p:cNvPr id="80" name="TextBox 226">
            <a:extLst>
              <a:ext uri="{FF2B5EF4-FFF2-40B4-BE49-F238E27FC236}">
                <a16:creationId xmlns:a16="http://schemas.microsoft.com/office/drawing/2014/main" id="{D70B95FB-EFF2-4AE3-BED7-75FE203647DD}"/>
              </a:ext>
            </a:extLst>
          </p:cNvPr>
          <p:cNvSpPr txBox="1"/>
          <p:nvPr/>
        </p:nvSpPr>
        <p:spPr>
          <a:xfrm>
            <a:off x="8307222" y="1545238"/>
            <a:ext cx="4236479" cy="369332"/>
          </a:xfrm>
          <a:prstGeom prst="rect">
            <a:avLst/>
          </a:prstGeom>
          <a:noFill/>
          <a:ln w="6350">
            <a:noFill/>
            <a:prstDash val="dash"/>
          </a:ln>
        </p:spPr>
        <p:txBody>
          <a:bodyPr wrap="square" lIns="0" tIns="0" rIns="0" bIns="0" rtlCol="0" anchor="ctr">
            <a:spAutoFit/>
          </a:bodyPr>
          <a:lstStyle/>
          <a:p>
            <a:pPr lvl="0">
              <a:defRPr/>
            </a:pPr>
            <a:r>
              <a:rPr lang="en-US" sz="2400" b="1" kern="0" dirty="0">
                <a:solidFill>
                  <a:srgbClr val="0070C0"/>
                </a:solidFill>
                <a:latin typeface="+mj-lt"/>
              </a:rPr>
              <a:t>PM Adaptation Task</a:t>
            </a:r>
          </a:p>
        </p:txBody>
      </p:sp>
      <p:sp>
        <p:nvSpPr>
          <p:cNvPr id="81" name="TextBox 225">
            <a:extLst>
              <a:ext uri="{FF2B5EF4-FFF2-40B4-BE49-F238E27FC236}">
                <a16:creationId xmlns:a16="http://schemas.microsoft.com/office/drawing/2014/main" id="{8FD03359-DCF9-4E7B-BCAC-984AFADF7C1D}"/>
              </a:ext>
            </a:extLst>
          </p:cNvPr>
          <p:cNvSpPr txBox="1"/>
          <p:nvPr/>
        </p:nvSpPr>
        <p:spPr>
          <a:xfrm>
            <a:off x="8310380" y="3831365"/>
            <a:ext cx="4236479" cy="1134095"/>
          </a:xfrm>
          <a:prstGeom prst="rect">
            <a:avLst/>
          </a:prstGeom>
          <a:noFill/>
          <a:ln w="6350">
            <a:noFill/>
            <a:prstDash val="dash"/>
          </a:ln>
        </p:spPr>
        <p:txBody>
          <a:bodyPr wrap="square" lIns="0" tIns="0" rIns="0" bIns="0" rtlCol="0" anchor="t" anchorCtr="0">
            <a:noAutofit/>
          </a:bodyPr>
          <a:lstStyle/>
          <a:p>
            <a:pPr marL="285750" indent="-285750">
              <a:buFont typeface="Arial" panose="020B0604020202020204" pitchFamily="34" charset="0"/>
              <a:buChar char="•"/>
              <a:defRPr/>
            </a:pPr>
            <a:r>
              <a:rPr lang="en-US" sz="1400" kern="0" dirty="0">
                <a:solidFill>
                  <a:schemeClr val="tx1">
                    <a:lumMod val="75000"/>
                    <a:lumOff val="25000"/>
                  </a:schemeClr>
                </a:solidFill>
              </a:rPr>
              <a:t>Board Management Control</a:t>
            </a:r>
          </a:p>
          <a:p>
            <a:pPr marL="285750" indent="-285750">
              <a:buFont typeface="Arial" panose="020B0604020202020204" pitchFamily="34" charset="0"/>
              <a:buChar char="•"/>
              <a:defRPr/>
            </a:pPr>
            <a:r>
              <a:rPr lang="en-US" sz="1400" kern="0" dirty="0">
                <a:solidFill>
                  <a:schemeClr val="tx1">
                    <a:lumMod val="75000"/>
                    <a:lumOff val="25000"/>
                  </a:schemeClr>
                </a:solidFill>
              </a:rPr>
              <a:t>Manage BMC-related operations</a:t>
            </a:r>
          </a:p>
          <a:p>
            <a:pPr marL="285750" indent="-285750">
              <a:buFont typeface="Arial" panose="020B0604020202020204" pitchFamily="34" charset="0"/>
              <a:buChar char="•"/>
              <a:defRPr/>
            </a:pPr>
            <a:r>
              <a:rPr lang="en-US" sz="1400" kern="0" dirty="0">
                <a:solidFill>
                  <a:schemeClr val="tx1">
                    <a:lumMod val="75000"/>
                    <a:lumOff val="25000"/>
                  </a:schemeClr>
                </a:solidFill>
              </a:rPr>
              <a:t>It is event-triggered</a:t>
            </a:r>
          </a:p>
          <a:p>
            <a:pPr marL="285750" indent="-285750">
              <a:buFont typeface="Arial" panose="020B0604020202020204" pitchFamily="34" charset="0"/>
              <a:buChar char="•"/>
              <a:defRPr/>
            </a:pPr>
            <a:r>
              <a:rPr lang="en-US" sz="1400" kern="0" dirty="0">
                <a:solidFill>
                  <a:schemeClr val="tx1">
                    <a:lumMod val="75000"/>
                    <a:lumOff val="25000"/>
                  </a:schemeClr>
                </a:solidFill>
              </a:rPr>
              <a:t>Lower Priority</a:t>
            </a:r>
          </a:p>
        </p:txBody>
      </p:sp>
      <p:cxnSp>
        <p:nvCxnSpPr>
          <p:cNvPr id="106" name="Connettore 2 105">
            <a:extLst>
              <a:ext uri="{FF2B5EF4-FFF2-40B4-BE49-F238E27FC236}">
                <a16:creationId xmlns:a16="http://schemas.microsoft.com/office/drawing/2014/main" id="{A2BF125D-B6C6-482F-9FF8-66D73D72B2B7}"/>
              </a:ext>
            </a:extLst>
          </p:cNvPr>
          <p:cNvCxnSpPr>
            <a:cxnSpLocks/>
            <a:endCxn id="78" idx="1"/>
          </p:cNvCxnSpPr>
          <p:nvPr/>
        </p:nvCxnSpPr>
        <p:spPr>
          <a:xfrm flipV="1">
            <a:off x="4557690" y="5393111"/>
            <a:ext cx="1036485" cy="794694"/>
          </a:xfrm>
          <a:prstGeom prst="straightConnector1">
            <a:avLst/>
          </a:prstGeom>
          <a:ln>
            <a:solidFill>
              <a:srgbClr val="70AD47"/>
            </a:solidFill>
            <a:tailEnd type="triangle"/>
          </a:ln>
        </p:spPr>
        <p:style>
          <a:lnRef idx="1">
            <a:schemeClr val="accent4"/>
          </a:lnRef>
          <a:fillRef idx="0">
            <a:schemeClr val="accent4"/>
          </a:fillRef>
          <a:effectRef idx="0">
            <a:schemeClr val="accent4"/>
          </a:effectRef>
          <a:fontRef idx="minor">
            <a:schemeClr val="tx1"/>
          </a:fontRef>
        </p:style>
      </p:cxnSp>
      <p:cxnSp>
        <p:nvCxnSpPr>
          <p:cNvPr id="105" name="Connettore 2 104">
            <a:extLst>
              <a:ext uri="{FF2B5EF4-FFF2-40B4-BE49-F238E27FC236}">
                <a16:creationId xmlns:a16="http://schemas.microsoft.com/office/drawing/2014/main" id="{A83E89CD-0C6F-4CE3-9BE4-8F359BAB07E9}"/>
              </a:ext>
            </a:extLst>
          </p:cNvPr>
          <p:cNvCxnSpPr>
            <a:cxnSpLocks/>
          </p:cNvCxnSpPr>
          <p:nvPr/>
        </p:nvCxnSpPr>
        <p:spPr>
          <a:xfrm flipV="1">
            <a:off x="1736049" y="5091028"/>
            <a:ext cx="1156624" cy="109677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4" name="Segnaposto numero diapositiva 3">
            <a:extLst>
              <a:ext uri="{FF2B5EF4-FFF2-40B4-BE49-F238E27FC236}">
                <a16:creationId xmlns:a16="http://schemas.microsoft.com/office/drawing/2014/main" id="{C729CC50-6A80-4F4D-9C6A-5DBEAE189AF5}"/>
              </a:ext>
            </a:extLst>
          </p:cNvPr>
          <p:cNvSpPr>
            <a:spLocks noGrp="1"/>
          </p:cNvSpPr>
          <p:nvPr>
            <p:ph type="sldNum" sz="quarter" idx="12"/>
          </p:nvPr>
        </p:nvSpPr>
        <p:spPr/>
        <p:txBody>
          <a:bodyPr/>
          <a:lstStyle/>
          <a:p>
            <a:fld id="{8EF5A193-A4E6-473A-B405-6AB26308DD15}" type="slidenum">
              <a:rPr lang="it-IT" smtClean="0"/>
              <a:t>8</a:t>
            </a:fld>
            <a:endParaRPr lang="it-IT"/>
          </a:p>
        </p:txBody>
      </p:sp>
    </p:spTree>
    <p:extLst>
      <p:ext uri="{BB962C8B-B14F-4D97-AF65-F5344CB8AC3E}">
        <p14:creationId xmlns:p14="http://schemas.microsoft.com/office/powerpoint/2010/main" val="74215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9E60AC67-B952-4735-B6D8-5D900C42CF22}"/>
              </a:ext>
            </a:extLst>
          </p:cNvPr>
          <p:cNvGrpSpPr/>
          <p:nvPr/>
        </p:nvGrpSpPr>
        <p:grpSpPr>
          <a:xfrm>
            <a:off x="7322498" y="2071843"/>
            <a:ext cx="287338" cy="277813"/>
            <a:chOff x="4892675" y="787400"/>
            <a:chExt cx="287338" cy="277813"/>
          </a:xfrm>
          <a:solidFill>
            <a:schemeClr val="bg1"/>
          </a:solidFill>
        </p:grpSpPr>
        <p:sp>
          <p:nvSpPr>
            <p:cNvPr id="126" name="Freeform 78">
              <a:extLst>
                <a:ext uri="{FF2B5EF4-FFF2-40B4-BE49-F238E27FC236}">
                  <a16:creationId xmlns:a16="http://schemas.microsoft.com/office/drawing/2014/main" id="{AAFC065F-0725-4003-92CF-3C1641AD205E}"/>
                </a:ext>
              </a:extLst>
            </p:cNvPr>
            <p:cNvSpPr>
              <a:spLocks/>
            </p:cNvSpPr>
            <p:nvPr/>
          </p:nvSpPr>
          <p:spPr bwMode="auto">
            <a:xfrm>
              <a:off x="4892675" y="787400"/>
              <a:ext cx="287338" cy="201613"/>
            </a:xfrm>
            <a:custGeom>
              <a:avLst/>
              <a:gdLst>
                <a:gd name="T0" fmla="*/ 53 w 903"/>
                <a:gd name="T1" fmla="*/ 0 h 633"/>
                <a:gd name="T2" fmla="*/ 36 w 903"/>
                <a:gd name="T3" fmla="*/ 5 h 633"/>
                <a:gd name="T4" fmla="*/ 21 w 903"/>
                <a:gd name="T5" fmla="*/ 14 h 633"/>
                <a:gd name="T6" fmla="*/ 10 w 903"/>
                <a:gd name="T7" fmla="*/ 27 h 633"/>
                <a:gd name="T8" fmla="*/ 2 w 903"/>
                <a:gd name="T9" fmla="*/ 43 h 633"/>
                <a:gd name="T10" fmla="*/ 0 w 903"/>
                <a:gd name="T11" fmla="*/ 60 h 633"/>
                <a:gd name="T12" fmla="*/ 1 w 903"/>
                <a:gd name="T13" fmla="*/ 584 h 633"/>
                <a:gd name="T14" fmla="*/ 6 w 903"/>
                <a:gd name="T15" fmla="*/ 600 h 633"/>
                <a:gd name="T16" fmla="*/ 17 w 903"/>
                <a:gd name="T17" fmla="*/ 614 h 633"/>
                <a:gd name="T18" fmla="*/ 31 w 903"/>
                <a:gd name="T19" fmla="*/ 625 h 633"/>
                <a:gd name="T20" fmla="*/ 47 w 903"/>
                <a:gd name="T21" fmla="*/ 631 h 633"/>
                <a:gd name="T22" fmla="*/ 315 w 903"/>
                <a:gd name="T23" fmla="*/ 633 h 633"/>
                <a:gd name="T24" fmla="*/ 324 w 903"/>
                <a:gd name="T25" fmla="*/ 629 h 633"/>
                <a:gd name="T26" fmla="*/ 329 w 903"/>
                <a:gd name="T27" fmla="*/ 623 h 633"/>
                <a:gd name="T28" fmla="*/ 330 w 903"/>
                <a:gd name="T29" fmla="*/ 614 h 633"/>
                <a:gd name="T30" fmla="*/ 326 w 903"/>
                <a:gd name="T31" fmla="*/ 607 h 633"/>
                <a:gd name="T32" fmla="*/ 318 w 903"/>
                <a:gd name="T33" fmla="*/ 603 h 633"/>
                <a:gd name="T34" fmla="*/ 53 w 903"/>
                <a:gd name="T35" fmla="*/ 601 h 633"/>
                <a:gd name="T36" fmla="*/ 38 w 903"/>
                <a:gd name="T37" fmla="*/ 593 h 633"/>
                <a:gd name="T38" fmla="*/ 30 w 903"/>
                <a:gd name="T39" fmla="*/ 578 h 633"/>
                <a:gd name="T40" fmla="*/ 30 w 903"/>
                <a:gd name="T41" fmla="*/ 54 h 633"/>
                <a:gd name="T42" fmla="*/ 38 w 903"/>
                <a:gd name="T43" fmla="*/ 39 h 633"/>
                <a:gd name="T44" fmla="*/ 53 w 903"/>
                <a:gd name="T45" fmla="*/ 31 h 633"/>
                <a:gd name="T46" fmla="*/ 848 w 903"/>
                <a:gd name="T47" fmla="*/ 31 h 633"/>
                <a:gd name="T48" fmla="*/ 863 w 903"/>
                <a:gd name="T49" fmla="*/ 39 h 633"/>
                <a:gd name="T50" fmla="*/ 872 w 903"/>
                <a:gd name="T51" fmla="*/ 54 h 633"/>
                <a:gd name="T52" fmla="*/ 872 w 903"/>
                <a:gd name="T53" fmla="*/ 578 h 633"/>
                <a:gd name="T54" fmla="*/ 863 w 903"/>
                <a:gd name="T55" fmla="*/ 593 h 633"/>
                <a:gd name="T56" fmla="*/ 848 w 903"/>
                <a:gd name="T57" fmla="*/ 601 h 633"/>
                <a:gd name="T58" fmla="*/ 795 w 903"/>
                <a:gd name="T59" fmla="*/ 603 h 633"/>
                <a:gd name="T60" fmla="*/ 787 w 903"/>
                <a:gd name="T61" fmla="*/ 607 h 633"/>
                <a:gd name="T62" fmla="*/ 783 w 903"/>
                <a:gd name="T63" fmla="*/ 614 h 633"/>
                <a:gd name="T64" fmla="*/ 784 w 903"/>
                <a:gd name="T65" fmla="*/ 623 h 633"/>
                <a:gd name="T66" fmla="*/ 789 w 903"/>
                <a:gd name="T67" fmla="*/ 629 h 633"/>
                <a:gd name="T68" fmla="*/ 798 w 903"/>
                <a:gd name="T69" fmla="*/ 633 h 633"/>
                <a:gd name="T70" fmla="*/ 855 w 903"/>
                <a:gd name="T71" fmla="*/ 631 h 633"/>
                <a:gd name="T72" fmla="*/ 871 w 903"/>
                <a:gd name="T73" fmla="*/ 625 h 633"/>
                <a:gd name="T74" fmla="*/ 885 w 903"/>
                <a:gd name="T75" fmla="*/ 614 h 633"/>
                <a:gd name="T76" fmla="*/ 895 w 903"/>
                <a:gd name="T77" fmla="*/ 600 h 633"/>
                <a:gd name="T78" fmla="*/ 902 w 903"/>
                <a:gd name="T79" fmla="*/ 584 h 633"/>
                <a:gd name="T80" fmla="*/ 903 w 903"/>
                <a:gd name="T81" fmla="*/ 60 h 633"/>
                <a:gd name="T82" fmla="*/ 900 w 903"/>
                <a:gd name="T83" fmla="*/ 43 h 633"/>
                <a:gd name="T84" fmla="*/ 892 w 903"/>
                <a:gd name="T85" fmla="*/ 27 h 633"/>
                <a:gd name="T86" fmla="*/ 880 w 903"/>
                <a:gd name="T87" fmla="*/ 14 h 633"/>
                <a:gd name="T88" fmla="*/ 866 w 903"/>
                <a:gd name="T89" fmla="*/ 5 h 633"/>
                <a:gd name="T90" fmla="*/ 848 w 903"/>
                <a:gd name="T91" fmla="*/ 1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3" h="633">
                  <a:moveTo>
                    <a:pt x="843" y="0"/>
                  </a:moveTo>
                  <a:lnTo>
                    <a:pt x="60" y="0"/>
                  </a:lnTo>
                  <a:lnTo>
                    <a:pt x="53" y="0"/>
                  </a:lnTo>
                  <a:lnTo>
                    <a:pt x="48" y="1"/>
                  </a:lnTo>
                  <a:lnTo>
                    <a:pt x="42" y="3"/>
                  </a:lnTo>
                  <a:lnTo>
                    <a:pt x="36" y="5"/>
                  </a:lnTo>
                  <a:lnTo>
                    <a:pt x="31" y="7"/>
                  </a:lnTo>
                  <a:lnTo>
                    <a:pt x="26" y="10"/>
                  </a:lnTo>
                  <a:lnTo>
                    <a:pt x="21" y="14"/>
                  </a:lnTo>
                  <a:lnTo>
                    <a:pt x="17" y="18"/>
                  </a:lnTo>
                  <a:lnTo>
                    <a:pt x="14" y="22"/>
                  </a:lnTo>
                  <a:lnTo>
                    <a:pt x="10" y="27"/>
                  </a:lnTo>
                  <a:lnTo>
                    <a:pt x="6" y="32"/>
                  </a:lnTo>
                  <a:lnTo>
                    <a:pt x="4" y="37"/>
                  </a:lnTo>
                  <a:lnTo>
                    <a:pt x="2" y="43"/>
                  </a:lnTo>
                  <a:lnTo>
                    <a:pt x="1" y="48"/>
                  </a:lnTo>
                  <a:lnTo>
                    <a:pt x="0" y="54"/>
                  </a:lnTo>
                  <a:lnTo>
                    <a:pt x="0" y="60"/>
                  </a:lnTo>
                  <a:lnTo>
                    <a:pt x="0" y="571"/>
                  </a:lnTo>
                  <a:lnTo>
                    <a:pt x="0" y="578"/>
                  </a:lnTo>
                  <a:lnTo>
                    <a:pt x="1" y="584"/>
                  </a:lnTo>
                  <a:lnTo>
                    <a:pt x="2" y="590"/>
                  </a:lnTo>
                  <a:lnTo>
                    <a:pt x="4" y="595"/>
                  </a:lnTo>
                  <a:lnTo>
                    <a:pt x="6" y="600"/>
                  </a:lnTo>
                  <a:lnTo>
                    <a:pt x="10" y="606"/>
                  </a:lnTo>
                  <a:lnTo>
                    <a:pt x="13" y="610"/>
                  </a:lnTo>
                  <a:lnTo>
                    <a:pt x="17" y="614"/>
                  </a:lnTo>
                  <a:lnTo>
                    <a:pt x="21" y="619"/>
                  </a:lnTo>
                  <a:lnTo>
                    <a:pt x="26" y="622"/>
                  </a:lnTo>
                  <a:lnTo>
                    <a:pt x="31" y="625"/>
                  </a:lnTo>
                  <a:lnTo>
                    <a:pt x="36" y="627"/>
                  </a:lnTo>
                  <a:lnTo>
                    <a:pt x="42" y="629"/>
                  </a:lnTo>
                  <a:lnTo>
                    <a:pt x="47" y="631"/>
                  </a:lnTo>
                  <a:lnTo>
                    <a:pt x="53" y="631"/>
                  </a:lnTo>
                  <a:lnTo>
                    <a:pt x="60" y="633"/>
                  </a:lnTo>
                  <a:lnTo>
                    <a:pt x="315" y="633"/>
                  </a:lnTo>
                  <a:lnTo>
                    <a:pt x="318" y="631"/>
                  </a:lnTo>
                  <a:lnTo>
                    <a:pt x="322" y="631"/>
                  </a:lnTo>
                  <a:lnTo>
                    <a:pt x="324" y="629"/>
                  </a:lnTo>
                  <a:lnTo>
                    <a:pt x="326" y="628"/>
                  </a:lnTo>
                  <a:lnTo>
                    <a:pt x="328" y="625"/>
                  </a:lnTo>
                  <a:lnTo>
                    <a:pt x="329" y="623"/>
                  </a:lnTo>
                  <a:lnTo>
                    <a:pt x="330" y="620"/>
                  </a:lnTo>
                  <a:lnTo>
                    <a:pt x="330" y="618"/>
                  </a:lnTo>
                  <a:lnTo>
                    <a:pt x="330" y="614"/>
                  </a:lnTo>
                  <a:lnTo>
                    <a:pt x="329" y="611"/>
                  </a:lnTo>
                  <a:lnTo>
                    <a:pt x="328" y="609"/>
                  </a:lnTo>
                  <a:lnTo>
                    <a:pt x="326" y="607"/>
                  </a:lnTo>
                  <a:lnTo>
                    <a:pt x="324" y="605"/>
                  </a:lnTo>
                  <a:lnTo>
                    <a:pt x="322" y="604"/>
                  </a:lnTo>
                  <a:lnTo>
                    <a:pt x="318" y="603"/>
                  </a:lnTo>
                  <a:lnTo>
                    <a:pt x="315" y="603"/>
                  </a:lnTo>
                  <a:lnTo>
                    <a:pt x="60" y="603"/>
                  </a:lnTo>
                  <a:lnTo>
                    <a:pt x="53" y="601"/>
                  </a:lnTo>
                  <a:lnTo>
                    <a:pt x="48" y="599"/>
                  </a:lnTo>
                  <a:lnTo>
                    <a:pt x="43" y="597"/>
                  </a:lnTo>
                  <a:lnTo>
                    <a:pt x="38" y="593"/>
                  </a:lnTo>
                  <a:lnTo>
                    <a:pt x="35" y="589"/>
                  </a:lnTo>
                  <a:lnTo>
                    <a:pt x="32" y="583"/>
                  </a:lnTo>
                  <a:lnTo>
                    <a:pt x="30" y="578"/>
                  </a:lnTo>
                  <a:lnTo>
                    <a:pt x="30" y="572"/>
                  </a:lnTo>
                  <a:lnTo>
                    <a:pt x="30" y="60"/>
                  </a:lnTo>
                  <a:lnTo>
                    <a:pt x="30" y="54"/>
                  </a:lnTo>
                  <a:lnTo>
                    <a:pt x="32" y="48"/>
                  </a:lnTo>
                  <a:lnTo>
                    <a:pt x="35" y="44"/>
                  </a:lnTo>
                  <a:lnTo>
                    <a:pt x="38" y="39"/>
                  </a:lnTo>
                  <a:lnTo>
                    <a:pt x="43" y="35"/>
                  </a:lnTo>
                  <a:lnTo>
                    <a:pt x="48" y="33"/>
                  </a:lnTo>
                  <a:lnTo>
                    <a:pt x="53" y="31"/>
                  </a:lnTo>
                  <a:lnTo>
                    <a:pt x="60" y="30"/>
                  </a:lnTo>
                  <a:lnTo>
                    <a:pt x="843" y="30"/>
                  </a:lnTo>
                  <a:lnTo>
                    <a:pt x="848" y="31"/>
                  </a:lnTo>
                  <a:lnTo>
                    <a:pt x="855" y="32"/>
                  </a:lnTo>
                  <a:lnTo>
                    <a:pt x="859" y="35"/>
                  </a:lnTo>
                  <a:lnTo>
                    <a:pt x="863" y="39"/>
                  </a:lnTo>
                  <a:lnTo>
                    <a:pt x="868" y="44"/>
                  </a:lnTo>
                  <a:lnTo>
                    <a:pt x="870" y="48"/>
                  </a:lnTo>
                  <a:lnTo>
                    <a:pt x="872" y="54"/>
                  </a:lnTo>
                  <a:lnTo>
                    <a:pt x="873" y="60"/>
                  </a:lnTo>
                  <a:lnTo>
                    <a:pt x="873" y="571"/>
                  </a:lnTo>
                  <a:lnTo>
                    <a:pt x="872" y="578"/>
                  </a:lnTo>
                  <a:lnTo>
                    <a:pt x="871" y="583"/>
                  </a:lnTo>
                  <a:lnTo>
                    <a:pt x="868" y="589"/>
                  </a:lnTo>
                  <a:lnTo>
                    <a:pt x="863" y="593"/>
                  </a:lnTo>
                  <a:lnTo>
                    <a:pt x="859" y="597"/>
                  </a:lnTo>
                  <a:lnTo>
                    <a:pt x="855" y="599"/>
                  </a:lnTo>
                  <a:lnTo>
                    <a:pt x="848" y="601"/>
                  </a:lnTo>
                  <a:lnTo>
                    <a:pt x="843" y="603"/>
                  </a:lnTo>
                  <a:lnTo>
                    <a:pt x="798" y="603"/>
                  </a:lnTo>
                  <a:lnTo>
                    <a:pt x="795" y="603"/>
                  </a:lnTo>
                  <a:lnTo>
                    <a:pt x="791" y="604"/>
                  </a:lnTo>
                  <a:lnTo>
                    <a:pt x="789" y="605"/>
                  </a:lnTo>
                  <a:lnTo>
                    <a:pt x="787" y="607"/>
                  </a:lnTo>
                  <a:lnTo>
                    <a:pt x="785" y="609"/>
                  </a:lnTo>
                  <a:lnTo>
                    <a:pt x="784" y="611"/>
                  </a:lnTo>
                  <a:lnTo>
                    <a:pt x="783" y="614"/>
                  </a:lnTo>
                  <a:lnTo>
                    <a:pt x="783" y="618"/>
                  </a:lnTo>
                  <a:lnTo>
                    <a:pt x="783" y="620"/>
                  </a:lnTo>
                  <a:lnTo>
                    <a:pt x="784" y="623"/>
                  </a:lnTo>
                  <a:lnTo>
                    <a:pt x="785" y="625"/>
                  </a:lnTo>
                  <a:lnTo>
                    <a:pt x="787" y="628"/>
                  </a:lnTo>
                  <a:lnTo>
                    <a:pt x="789" y="629"/>
                  </a:lnTo>
                  <a:lnTo>
                    <a:pt x="791" y="631"/>
                  </a:lnTo>
                  <a:lnTo>
                    <a:pt x="795" y="631"/>
                  </a:lnTo>
                  <a:lnTo>
                    <a:pt x="798" y="633"/>
                  </a:lnTo>
                  <a:lnTo>
                    <a:pt x="843" y="633"/>
                  </a:lnTo>
                  <a:lnTo>
                    <a:pt x="848" y="631"/>
                  </a:lnTo>
                  <a:lnTo>
                    <a:pt x="855" y="631"/>
                  </a:lnTo>
                  <a:lnTo>
                    <a:pt x="860" y="629"/>
                  </a:lnTo>
                  <a:lnTo>
                    <a:pt x="866" y="627"/>
                  </a:lnTo>
                  <a:lnTo>
                    <a:pt x="871" y="625"/>
                  </a:lnTo>
                  <a:lnTo>
                    <a:pt x="876" y="622"/>
                  </a:lnTo>
                  <a:lnTo>
                    <a:pt x="880" y="619"/>
                  </a:lnTo>
                  <a:lnTo>
                    <a:pt x="885" y="614"/>
                  </a:lnTo>
                  <a:lnTo>
                    <a:pt x="889" y="610"/>
                  </a:lnTo>
                  <a:lnTo>
                    <a:pt x="892" y="606"/>
                  </a:lnTo>
                  <a:lnTo>
                    <a:pt x="895" y="600"/>
                  </a:lnTo>
                  <a:lnTo>
                    <a:pt x="898" y="595"/>
                  </a:lnTo>
                  <a:lnTo>
                    <a:pt x="900" y="590"/>
                  </a:lnTo>
                  <a:lnTo>
                    <a:pt x="902" y="584"/>
                  </a:lnTo>
                  <a:lnTo>
                    <a:pt x="902" y="578"/>
                  </a:lnTo>
                  <a:lnTo>
                    <a:pt x="903" y="572"/>
                  </a:lnTo>
                  <a:lnTo>
                    <a:pt x="903" y="60"/>
                  </a:lnTo>
                  <a:lnTo>
                    <a:pt x="903" y="54"/>
                  </a:lnTo>
                  <a:lnTo>
                    <a:pt x="902" y="48"/>
                  </a:lnTo>
                  <a:lnTo>
                    <a:pt x="900" y="43"/>
                  </a:lnTo>
                  <a:lnTo>
                    <a:pt x="898" y="36"/>
                  </a:lnTo>
                  <a:lnTo>
                    <a:pt x="895" y="32"/>
                  </a:lnTo>
                  <a:lnTo>
                    <a:pt x="892" y="27"/>
                  </a:lnTo>
                  <a:lnTo>
                    <a:pt x="889" y="22"/>
                  </a:lnTo>
                  <a:lnTo>
                    <a:pt x="885" y="18"/>
                  </a:lnTo>
                  <a:lnTo>
                    <a:pt x="880" y="14"/>
                  </a:lnTo>
                  <a:lnTo>
                    <a:pt x="876" y="10"/>
                  </a:lnTo>
                  <a:lnTo>
                    <a:pt x="871" y="7"/>
                  </a:lnTo>
                  <a:lnTo>
                    <a:pt x="866" y="5"/>
                  </a:lnTo>
                  <a:lnTo>
                    <a:pt x="860" y="3"/>
                  </a:lnTo>
                  <a:lnTo>
                    <a:pt x="855" y="1"/>
                  </a:lnTo>
                  <a:lnTo>
                    <a:pt x="848" y="1"/>
                  </a:lnTo>
                  <a:lnTo>
                    <a:pt x="843" y="0"/>
                  </a:lnTo>
                  <a:lnTo>
                    <a:pt x="8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79">
              <a:extLst>
                <a:ext uri="{FF2B5EF4-FFF2-40B4-BE49-F238E27FC236}">
                  <a16:creationId xmlns:a16="http://schemas.microsoft.com/office/drawing/2014/main" id="{FB40D6AC-236A-43ED-B251-7D6713361685}"/>
                </a:ext>
              </a:extLst>
            </p:cNvPr>
            <p:cNvSpPr>
              <a:spLocks/>
            </p:cNvSpPr>
            <p:nvPr/>
          </p:nvSpPr>
          <p:spPr bwMode="auto">
            <a:xfrm>
              <a:off x="4911725" y="806450"/>
              <a:ext cx="249238" cy="161925"/>
            </a:xfrm>
            <a:custGeom>
              <a:avLst/>
              <a:gdLst>
                <a:gd name="T0" fmla="*/ 738 w 783"/>
                <a:gd name="T1" fmla="*/ 481 h 512"/>
                <a:gd name="T2" fmla="*/ 735 w 783"/>
                <a:gd name="T3" fmla="*/ 482 h 512"/>
                <a:gd name="T4" fmla="*/ 731 w 783"/>
                <a:gd name="T5" fmla="*/ 484 h 512"/>
                <a:gd name="T6" fmla="*/ 729 w 783"/>
                <a:gd name="T7" fmla="*/ 485 h 512"/>
                <a:gd name="T8" fmla="*/ 727 w 783"/>
                <a:gd name="T9" fmla="*/ 487 h 512"/>
                <a:gd name="T10" fmla="*/ 725 w 783"/>
                <a:gd name="T11" fmla="*/ 489 h 512"/>
                <a:gd name="T12" fmla="*/ 724 w 783"/>
                <a:gd name="T13" fmla="*/ 491 h 512"/>
                <a:gd name="T14" fmla="*/ 723 w 783"/>
                <a:gd name="T15" fmla="*/ 494 h 512"/>
                <a:gd name="T16" fmla="*/ 723 w 783"/>
                <a:gd name="T17" fmla="*/ 497 h 512"/>
                <a:gd name="T18" fmla="*/ 723 w 783"/>
                <a:gd name="T19" fmla="*/ 500 h 512"/>
                <a:gd name="T20" fmla="*/ 724 w 783"/>
                <a:gd name="T21" fmla="*/ 503 h 512"/>
                <a:gd name="T22" fmla="*/ 725 w 783"/>
                <a:gd name="T23" fmla="*/ 505 h 512"/>
                <a:gd name="T24" fmla="*/ 727 w 783"/>
                <a:gd name="T25" fmla="*/ 507 h 512"/>
                <a:gd name="T26" fmla="*/ 729 w 783"/>
                <a:gd name="T27" fmla="*/ 509 h 512"/>
                <a:gd name="T28" fmla="*/ 731 w 783"/>
                <a:gd name="T29" fmla="*/ 510 h 512"/>
                <a:gd name="T30" fmla="*/ 735 w 783"/>
                <a:gd name="T31" fmla="*/ 511 h 512"/>
                <a:gd name="T32" fmla="*/ 738 w 783"/>
                <a:gd name="T33" fmla="*/ 512 h 512"/>
                <a:gd name="T34" fmla="*/ 783 w 783"/>
                <a:gd name="T35" fmla="*/ 511 h 512"/>
                <a:gd name="T36" fmla="*/ 783 w 783"/>
                <a:gd name="T37" fmla="*/ 0 h 512"/>
                <a:gd name="T38" fmla="*/ 0 w 783"/>
                <a:gd name="T39" fmla="*/ 0 h 512"/>
                <a:gd name="T40" fmla="*/ 0 w 783"/>
                <a:gd name="T41" fmla="*/ 511 h 512"/>
                <a:gd name="T42" fmla="*/ 255 w 783"/>
                <a:gd name="T43" fmla="*/ 511 h 512"/>
                <a:gd name="T44" fmla="*/ 258 w 783"/>
                <a:gd name="T45" fmla="*/ 511 h 512"/>
                <a:gd name="T46" fmla="*/ 262 w 783"/>
                <a:gd name="T47" fmla="*/ 510 h 512"/>
                <a:gd name="T48" fmla="*/ 264 w 783"/>
                <a:gd name="T49" fmla="*/ 509 h 512"/>
                <a:gd name="T50" fmla="*/ 266 w 783"/>
                <a:gd name="T51" fmla="*/ 507 h 512"/>
                <a:gd name="T52" fmla="*/ 268 w 783"/>
                <a:gd name="T53" fmla="*/ 505 h 512"/>
                <a:gd name="T54" fmla="*/ 269 w 783"/>
                <a:gd name="T55" fmla="*/ 503 h 512"/>
                <a:gd name="T56" fmla="*/ 270 w 783"/>
                <a:gd name="T57" fmla="*/ 500 h 512"/>
                <a:gd name="T58" fmla="*/ 270 w 783"/>
                <a:gd name="T59" fmla="*/ 497 h 512"/>
                <a:gd name="T60" fmla="*/ 270 w 783"/>
                <a:gd name="T61" fmla="*/ 494 h 512"/>
                <a:gd name="T62" fmla="*/ 269 w 783"/>
                <a:gd name="T63" fmla="*/ 491 h 512"/>
                <a:gd name="T64" fmla="*/ 268 w 783"/>
                <a:gd name="T65" fmla="*/ 489 h 512"/>
                <a:gd name="T66" fmla="*/ 266 w 783"/>
                <a:gd name="T67" fmla="*/ 487 h 512"/>
                <a:gd name="T68" fmla="*/ 264 w 783"/>
                <a:gd name="T69" fmla="*/ 485 h 512"/>
                <a:gd name="T70" fmla="*/ 262 w 783"/>
                <a:gd name="T71" fmla="*/ 484 h 512"/>
                <a:gd name="T72" fmla="*/ 258 w 783"/>
                <a:gd name="T73" fmla="*/ 482 h 512"/>
                <a:gd name="T74" fmla="*/ 255 w 783"/>
                <a:gd name="T75" fmla="*/ 481 h 512"/>
                <a:gd name="T76" fmla="*/ 30 w 783"/>
                <a:gd name="T77" fmla="*/ 481 h 512"/>
                <a:gd name="T78" fmla="*/ 30 w 783"/>
                <a:gd name="T79" fmla="*/ 30 h 512"/>
                <a:gd name="T80" fmla="*/ 753 w 783"/>
                <a:gd name="T81" fmla="*/ 30 h 512"/>
                <a:gd name="T82" fmla="*/ 753 w 783"/>
                <a:gd name="T83" fmla="*/ 481 h 512"/>
                <a:gd name="T84" fmla="*/ 738 w 783"/>
                <a:gd name="T85" fmla="*/ 48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3" h="512">
                  <a:moveTo>
                    <a:pt x="738" y="481"/>
                  </a:moveTo>
                  <a:lnTo>
                    <a:pt x="735" y="482"/>
                  </a:lnTo>
                  <a:lnTo>
                    <a:pt x="731" y="484"/>
                  </a:lnTo>
                  <a:lnTo>
                    <a:pt x="729" y="485"/>
                  </a:lnTo>
                  <a:lnTo>
                    <a:pt x="727" y="487"/>
                  </a:lnTo>
                  <a:lnTo>
                    <a:pt x="725" y="489"/>
                  </a:lnTo>
                  <a:lnTo>
                    <a:pt x="724" y="491"/>
                  </a:lnTo>
                  <a:lnTo>
                    <a:pt x="723" y="494"/>
                  </a:lnTo>
                  <a:lnTo>
                    <a:pt x="723" y="497"/>
                  </a:lnTo>
                  <a:lnTo>
                    <a:pt x="723" y="500"/>
                  </a:lnTo>
                  <a:lnTo>
                    <a:pt x="724" y="503"/>
                  </a:lnTo>
                  <a:lnTo>
                    <a:pt x="725" y="505"/>
                  </a:lnTo>
                  <a:lnTo>
                    <a:pt x="727" y="507"/>
                  </a:lnTo>
                  <a:lnTo>
                    <a:pt x="729" y="509"/>
                  </a:lnTo>
                  <a:lnTo>
                    <a:pt x="731" y="510"/>
                  </a:lnTo>
                  <a:lnTo>
                    <a:pt x="735" y="511"/>
                  </a:lnTo>
                  <a:lnTo>
                    <a:pt x="738" y="512"/>
                  </a:lnTo>
                  <a:lnTo>
                    <a:pt x="783" y="511"/>
                  </a:lnTo>
                  <a:lnTo>
                    <a:pt x="783" y="0"/>
                  </a:lnTo>
                  <a:lnTo>
                    <a:pt x="0" y="0"/>
                  </a:lnTo>
                  <a:lnTo>
                    <a:pt x="0" y="511"/>
                  </a:lnTo>
                  <a:lnTo>
                    <a:pt x="255" y="511"/>
                  </a:lnTo>
                  <a:lnTo>
                    <a:pt x="258" y="511"/>
                  </a:lnTo>
                  <a:lnTo>
                    <a:pt x="262" y="510"/>
                  </a:lnTo>
                  <a:lnTo>
                    <a:pt x="264" y="509"/>
                  </a:lnTo>
                  <a:lnTo>
                    <a:pt x="266" y="507"/>
                  </a:lnTo>
                  <a:lnTo>
                    <a:pt x="268" y="505"/>
                  </a:lnTo>
                  <a:lnTo>
                    <a:pt x="269" y="503"/>
                  </a:lnTo>
                  <a:lnTo>
                    <a:pt x="270" y="500"/>
                  </a:lnTo>
                  <a:lnTo>
                    <a:pt x="270" y="497"/>
                  </a:lnTo>
                  <a:lnTo>
                    <a:pt x="270" y="494"/>
                  </a:lnTo>
                  <a:lnTo>
                    <a:pt x="269" y="491"/>
                  </a:lnTo>
                  <a:lnTo>
                    <a:pt x="268" y="489"/>
                  </a:lnTo>
                  <a:lnTo>
                    <a:pt x="266" y="487"/>
                  </a:lnTo>
                  <a:lnTo>
                    <a:pt x="264" y="485"/>
                  </a:lnTo>
                  <a:lnTo>
                    <a:pt x="262" y="484"/>
                  </a:lnTo>
                  <a:lnTo>
                    <a:pt x="258" y="482"/>
                  </a:lnTo>
                  <a:lnTo>
                    <a:pt x="255" y="481"/>
                  </a:lnTo>
                  <a:lnTo>
                    <a:pt x="30" y="481"/>
                  </a:lnTo>
                  <a:lnTo>
                    <a:pt x="30" y="30"/>
                  </a:lnTo>
                  <a:lnTo>
                    <a:pt x="753" y="30"/>
                  </a:lnTo>
                  <a:lnTo>
                    <a:pt x="753" y="481"/>
                  </a:lnTo>
                  <a:lnTo>
                    <a:pt x="738" y="4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80">
              <a:extLst>
                <a:ext uri="{FF2B5EF4-FFF2-40B4-BE49-F238E27FC236}">
                  <a16:creationId xmlns:a16="http://schemas.microsoft.com/office/drawing/2014/main" id="{DD9C4ACC-15D3-451C-B1E1-C0F6D5B39B1C}"/>
                </a:ext>
              </a:extLst>
            </p:cNvPr>
            <p:cNvSpPr>
              <a:spLocks noEditPoints="1"/>
            </p:cNvSpPr>
            <p:nvPr/>
          </p:nvSpPr>
          <p:spPr bwMode="auto">
            <a:xfrm>
              <a:off x="5026025" y="930275"/>
              <a:ext cx="87313" cy="134938"/>
            </a:xfrm>
            <a:custGeom>
              <a:avLst/>
              <a:gdLst>
                <a:gd name="T0" fmla="*/ 30 w 271"/>
                <a:gd name="T1" fmla="*/ 30 h 422"/>
                <a:gd name="T2" fmla="*/ 241 w 271"/>
                <a:gd name="T3" fmla="*/ 30 h 422"/>
                <a:gd name="T4" fmla="*/ 241 w 271"/>
                <a:gd name="T5" fmla="*/ 392 h 422"/>
                <a:gd name="T6" fmla="*/ 30 w 271"/>
                <a:gd name="T7" fmla="*/ 392 h 422"/>
                <a:gd name="T8" fmla="*/ 30 w 271"/>
                <a:gd name="T9" fmla="*/ 30 h 422"/>
                <a:gd name="T10" fmla="*/ 0 w 271"/>
                <a:gd name="T11" fmla="*/ 422 h 422"/>
                <a:gd name="T12" fmla="*/ 271 w 271"/>
                <a:gd name="T13" fmla="*/ 422 h 422"/>
                <a:gd name="T14" fmla="*/ 271 w 271"/>
                <a:gd name="T15" fmla="*/ 0 h 422"/>
                <a:gd name="T16" fmla="*/ 0 w 271"/>
                <a:gd name="T17" fmla="*/ 0 h 422"/>
                <a:gd name="T18" fmla="*/ 0 w 271"/>
                <a:gd name="T19"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1" h="422">
                  <a:moveTo>
                    <a:pt x="30" y="30"/>
                  </a:moveTo>
                  <a:lnTo>
                    <a:pt x="241" y="30"/>
                  </a:lnTo>
                  <a:lnTo>
                    <a:pt x="241" y="392"/>
                  </a:lnTo>
                  <a:lnTo>
                    <a:pt x="30" y="392"/>
                  </a:lnTo>
                  <a:lnTo>
                    <a:pt x="30" y="30"/>
                  </a:lnTo>
                  <a:close/>
                  <a:moveTo>
                    <a:pt x="0" y="422"/>
                  </a:moveTo>
                  <a:lnTo>
                    <a:pt x="271" y="422"/>
                  </a:lnTo>
                  <a:lnTo>
                    <a:pt x="271" y="0"/>
                  </a:lnTo>
                  <a:lnTo>
                    <a:pt x="0" y="0"/>
                  </a:lnTo>
                  <a:lnTo>
                    <a:pt x="0" y="4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81">
              <a:extLst>
                <a:ext uri="{FF2B5EF4-FFF2-40B4-BE49-F238E27FC236}">
                  <a16:creationId xmlns:a16="http://schemas.microsoft.com/office/drawing/2014/main" id="{EA8193F8-324E-4852-8718-FEF01104BA4E}"/>
                </a:ext>
              </a:extLst>
            </p:cNvPr>
            <p:cNvSpPr>
              <a:spLocks/>
            </p:cNvSpPr>
            <p:nvPr/>
          </p:nvSpPr>
          <p:spPr bwMode="auto">
            <a:xfrm>
              <a:off x="5045075" y="958850"/>
              <a:ext cx="9525" cy="9525"/>
            </a:xfrm>
            <a:custGeom>
              <a:avLst/>
              <a:gdLst>
                <a:gd name="T0" fmla="*/ 15 w 30"/>
                <a:gd name="T1" fmla="*/ 0 h 31"/>
                <a:gd name="T2" fmla="*/ 12 w 30"/>
                <a:gd name="T3" fmla="*/ 1 h 31"/>
                <a:gd name="T4" fmla="*/ 9 w 30"/>
                <a:gd name="T5" fmla="*/ 3 h 31"/>
                <a:gd name="T6" fmla="*/ 7 w 30"/>
                <a:gd name="T7" fmla="*/ 4 h 31"/>
                <a:gd name="T8" fmla="*/ 5 w 30"/>
                <a:gd name="T9" fmla="*/ 6 h 31"/>
                <a:gd name="T10" fmla="*/ 3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3 w 30"/>
                <a:gd name="T23" fmla="*/ 24 h 31"/>
                <a:gd name="T24" fmla="*/ 5 w 30"/>
                <a:gd name="T25" fmla="*/ 26 h 31"/>
                <a:gd name="T26" fmla="*/ 7 w 30"/>
                <a:gd name="T27" fmla="*/ 28 h 31"/>
                <a:gd name="T28" fmla="*/ 9 w 30"/>
                <a:gd name="T29" fmla="*/ 29 h 31"/>
                <a:gd name="T30" fmla="*/ 12 w 30"/>
                <a:gd name="T31" fmla="*/ 30 h 31"/>
                <a:gd name="T32" fmla="*/ 15 w 30"/>
                <a:gd name="T33" fmla="*/ 31 h 31"/>
                <a:gd name="T34" fmla="*/ 19 w 30"/>
                <a:gd name="T35" fmla="*/ 30 h 31"/>
                <a:gd name="T36" fmla="*/ 21 w 30"/>
                <a:gd name="T37" fmla="*/ 29 h 31"/>
                <a:gd name="T38" fmla="*/ 24 w 30"/>
                <a:gd name="T39" fmla="*/ 28 h 31"/>
                <a:gd name="T40" fmla="*/ 26 w 30"/>
                <a:gd name="T41" fmla="*/ 26 h 31"/>
                <a:gd name="T42" fmla="*/ 27 w 30"/>
                <a:gd name="T43" fmla="*/ 24 h 31"/>
                <a:gd name="T44" fmla="*/ 29 w 30"/>
                <a:gd name="T45" fmla="*/ 22 h 31"/>
                <a:gd name="T46" fmla="*/ 30 w 30"/>
                <a:gd name="T47" fmla="*/ 19 h 31"/>
                <a:gd name="T48" fmla="*/ 30 w 30"/>
                <a:gd name="T49" fmla="*/ 16 h 31"/>
                <a:gd name="T50" fmla="*/ 30 w 30"/>
                <a:gd name="T51" fmla="*/ 13 h 31"/>
                <a:gd name="T52" fmla="*/ 29 w 30"/>
                <a:gd name="T53" fmla="*/ 10 h 31"/>
                <a:gd name="T54" fmla="*/ 27 w 30"/>
                <a:gd name="T55" fmla="*/ 8 h 31"/>
                <a:gd name="T56" fmla="*/ 26 w 30"/>
                <a:gd name="T57" fmla="*/ 6 h 31"/>
                <a:gd name="T58" fmla="*/ 24 w 30"/>
                <a:gd name="T59" fmla="*/ 4 h 31"/>
                <a:gd name="T60" fmla="*/ 21 w 30"/>
                <a:gd name="T61" fmla="*/ 3 h 31"/>
                <a:gd name="T62" fmla="*/ 19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2" y="1"/>
                  </a:lnTo>
                  <a:lnTo>
                    <a:pt x="9" y="3"/>
                  </a:lnTo>
                  <a:lnTo>
                    <a:pt x="7" y="4"/>
                  </a:lnTo>
                  <a:lnTo>
                    <a:pt x="5" y="6"/>
                  </a:lnTo>
                  <a:lnTo>
                    <a:pt x="3" y="8"/>
                  </a:lnTo>
                  <a:lnTo>
                    <a:pt x="1" y="10"/>
                  </a:lnTo>
                  <a:lnTo>
                    <a:pt x="0" y="13"/>
                  </a:lnTo>
                  <a:lnTo>
                    <a:pt x="0" y="16"/>
                  </a:lnTo>
                  <a:lnTo>
                    <a:pt x="0" y="19"/>
                  </a:lnTo>
                  <a:lnTo>
                    <a:pt x="1" y="22"/>
                  </a:lnTo>
                  <a:lnTo>
                    <a:pt x="3" y="24"/>
                  </a:lnTo>
                  <a:lnTo>
                    <a:pt x="5" y="26"/>
                  </a:lnTo>
                  <a:lnTo>
                    <a:pt x="7" y="28"/>
                  </a:lnTo>
                  <a:lnTo>
                    <a:pt x="9" y="29"/>
                  </a:lnTo>
                  <a:lnTo>
                    <a:pt x="12" y="30"/>
                  </a:lnTo>
                  <a:lnTo>
                    <a:pt x="15" y="31"/>
                  </a:lnTo>
                  <a:lnTo>
                    <a:pt x="19" y="30"/>
                  </a:lnTo>
                  <a:lnTo>
                    <a:pt x="21" y="29"/>
                  </a:lnTo>
                  <a:lnTo>
                    <a:pt x="24" y="28"/>
                  </a:lnTo>
                  <a:lnTo>
                    <a:pt x="26" y="26"/>
                  </a:lnTo>
                  <a:lnTo>
                    <a:pt x="27" y="24"/>
                  </a:lnTo>
                  <a:lnTo>
                    <a:pt x="29" y="22"/>
                  </a:lnTo>
                  <a:lnTo>
                    <a:pt x="30" y="19"/>
                  </a:lnTo>
                  <a:lnTo>
                    <a:pt x="30" y="16"/>
                  </a:lnTo>
                  <a:lnTo>
                    <a:pt x="30" y="13"/>
                  </a:lnTo>
                  <a:lnTo>
                    <a:pt x="29" y="10"/>
                  </a:lnTo>
                  <a:lnTo>
                    <a:pt x="27"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82">
              <a:extLst>
                <a:ext uri="{FF2B5EF4-FFF2-40B4-BE49-F238E27FC236}">
                  <a16:creationId xmlns:a16="http://schemas.microsoft.com/office/drawing/2014/main" id="{80FC791C-2B85-423B-84EE-29B0ED94B4EC}"/>
                </a:ext>
              </a:extLst>
            </p:cNvPr>
            <p:cNvSpPr>
              <a:spLocks/>
            </p:cNvSpPr>
            <p:nvPr/>
          </p:nvSpPr>
          <p:spPr bwMode="auto">
            <a:xfrm>
              <a:off x="5064125" y="958850"/>
              <a:ext cx="11113" cy="9525"/>
            </a:xfrm>
            <a:custGeom>
              <a:avLst/>
              <a:gdLst>
                <a:gd name="T0" fmla="*/ 15 w 31"/>
                <a:gd name="T1" fmla="*/ 0 h 31"/>
                <a:gd name="T2" fmla="*/ 12 w 31"/>
                <a:gd name="T3" fmla="*/ 1 h 31"/>
                <a:gd name="T4" fmla="*/ 10 w 31"/>
                <a:gd name="T5" fmla="*/ 3 h 31"/>
                <a:gd name="T6" fmla="*/ 7 w 31"/>
                <a:gd name="T7" fmla="*/ 4 h 31"/>
                <a:gd name="T8" fmla="*/ 5 w 31"/>
                <a:gd name="T9" fmla="*/ 6 h 31"/>
                <a:gd name="T10" fmla="*/ 3 w 31"/>
                <a:gd name="T11" fmla="*/ 8 h 31"/>
                <a:gd name="T12" fmla="*/ 2 w 31"/>
                <a:gd name="T13" fmla="*/ 10 h 31"/>
                <a:gd name="T14" fmla="*/ 0 w 31"/>
                <a:gd name="T15" fmla="*/ 13 h 31"/>
                <a:gd name="T16" fmla="*/ 0 w 31"/>
                <a:gd name="T17" fmla="*/ 16 h 31"/>
                <a:gd name="T18" fmla="*/ 0 w 31"/>
                <a:gd name="T19" fmla="*/ 19 h 31"/>
                <a:gd name="T20" fmla="*/ 2 w 31"/>
                <a:gd name="T21" fmla="*/ 22 h 31"/>
                <a:gd name="T22" fmla="*/ 3 w 31"/>
                <a:gd name="T23" fmla="*/ 24 h 31"/>
                <a:gd name="T24" fmla="*/ 5 w 31"/>
                <a:gd name="T25" fmla="*/ 26 h 31"/>
                <a:gd name="T26" fmla="*/ 7 w 31"/>
                <a:gd name="T27" fmla="*/ 28 h 31"/>
                <a:gd name="T28" fmla="*/ 10 w 31"/>
                <a:gd name="T29" fmla="*/ 29 h 31"/>
                <a:gd name="T30" fmla="*/ 12 w 31"/>
                <a:gd name="T31" fmla="*/ 30 h 31"/>
                <a:gd name="T32" fmla="*/ 15 w 31"/>
                <a:gd name="T33" fmla="*/ 31 h 31"/>
                <a:gd name="T34" fmla="*/ 19 w 31"/>
                <a:gd name="T35" fmla="*/ 30 h 31"/>
                <a:gd name="T36" fmla="*/ 21 w 31"/>
                <a:gd name="T37" fmla="*/ 29 h 31"/>
                <a:gd name="T38" fmla="*/ 24 w 31"/>
                <a:gd name="T39" fmla="*/ 28 h 31"/>
                <a:gd name="T40" fmla="*/ 26 w 31"/>
                <a:gd name="T41" fmla="*/ 26 h 31"/>
                <a:gd name="T42" fmla="*/ 28 w 31"/>
                <a:gd name="T43" fmla="*/ 24 h 31"/>
                <a:gd name="T44" fmla="*/ 29 w 31"/>
                <a:gd name="T45" fmla="*/ 22 h 31"/>
                <a:gd name="T46" fmla="*/ 31 w 31"/>
                <a:gd name="T47" fmla="*/ 19 h 31"/>
                <a:gd name="T48" fmla="*/ 31 w 31"/>
                <a:gd name="T49" fmla="*/ 16 h 31"/>
                <a:gd name="T50" fmla="*/ 31 w 31"/>
                <a:gd name="T51" fmla="*/ 13 h 31"/>
                <a:gd name="T52" fmla="*/ 29 w 31"/>
                <a:gd name="T53" fmla="*/ 10 h 31"/>
                <a:gd name="T54" fmla="*/ 28 w 31"/>
                <a:gd name="T55" fmla="*/ 8 h 31"/>
                <a:gd name="T56" fmla="*/ 26 w 31"/>
                <a:gd name="T57" fmla="*/ 6 h 31"/>
                <a:gd name="T58" fmla="*/ 24 w 31"/>
                <a:gd name="T59" fmla="*/ 4 h 31"/>
                <a:gd name="T60" fmla="*/ 21 w 31"/>
                <a:gd name="T61" fmla="*/ 3 h 31"/>
                <a:gd name="T62" fmla="*/ 19 w 31"/>
                <a:gd name="T63" fmla="*/ 1 h 31"/>
                <a:gd name="T64" fmla="*/ 15 w 31"/>
                <a:gd name="T65" fmla="*/ 0 h 31"/>
                <a:gd name="T66" fmla="*/ 15 w 31"/>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1">
                  <a:moveTo>
                    <a:pt x="15" y="0"/>
                  </a:moveTo>
                  <a:lnTo>
                    <a:pt x="12" y="1"/>
                  </a:lnTo>
                  <a:lnTo>
                    <a:pt x="10" y="3"/>
                  </a:lnTo>
                  <a:lnTo>
                    <a:pt x="7" y="4"/>
                  </a:lnTo>
                  <a:lnTo>
                    <a:pt x="5" y="6"/>
                  </a:lnTo>
                  <a:lnTo>
                    <a:pt x="3" y="8"/>
                  </a:lnTo>
                  <a:lnTo>
                    <a:pt x="2" y="10"/>
                  </a:lnTo>
                  <a:lnTo>
                    <a:pt x="0" y="13"/>
                  </a:lnTo>
                  <a:lnTo>
                    <a:pt x="0" y="16"/>
                  </a:lnTo>
                  <a:lnTo>
                    <a:pt x="0" y="19"/>
                  </a:lnTo>
                  <a:lnTo>
                    <a:pt x="2" y="22"/>
                  </a:lnTo>
                  <a:lnTo>
                    <a:pt x="3" y="24"/>
                  </a:lnTo>
                  <a:lnTo>
                    <a:pt x="5" y="26"/>
                  </a:lnTo>
                  <a:lnTo>
                    <a:pt x="7" y="28"/>
                  </a:lnTo>
                  <a:lnTo>
                    <a:pt x="10" y="29"/>
                  </a:lnTo>
                  <a:lnTo>
                    <a:pt x="12" y="30"/>
                  </a:lnTo>
                  <a:lnTo>
                    <a:pt x="15" y="31"/>
                  </a:lnTo>
                  <a:lnTo>
                    <a:pt x="19" y="30"/>
                  </a:lnTo>
                  <a:lnTo>
                    <a:pt x="21" y="29"/>
                  </a:lnTo>
                  <a:lnTo>
                    <a:pt x="24" y="28"/>
                  </a:lnTo>
                  <a:lnTo>
                    <a:pt x="26" y="26"/>
                  </a:lnTo>
                  <a:lnTo>
                    <a:pt x="28" y="24"/>
                  </a:lnTo>
                  <a:lnTo>
                    <a:pt x="29" y="22"/>
                  </a:lnTo>
                  <a:lnTo>
                    <a:pt x="31" y="19"/>
                  </a:lnTo>
                  <a:lnTo>
                    <a:pt x="31" y="16"/>
                  </a:lnTo>
                  <a:lnTo>
                    <a:pt x="31" y="13"/>
                  </a:lnTo>
                  <a:lnTo>
                    <a:pt x="29" y="10"/>
                  </a:lnTo>
                  <a:lnTo>
                    <a:pt x="28" y="8"/>
                  </a:lnTo>
                  <a:lnTo>
                    <a:pt x="26" y="6"/>
                  </a:lnTo>
                  <a:lnTo>
                    <a:pt x="24" y="4"/>
                  </a:lnTo>
                  <a:lnTo>
                    <a:pt x="21" y="3"/>
                  </a:lnTo>
                  <a:lnTo>
                    <a:pt x="19"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83">
              <a:extLst>
                <a:ext uri="{FF2B5EF4-FFF2-40B4-BE49-F238E27FC236}">
                  <a16:creationId xmlns:a16="http://schemas.microsoft.com/office/drawing/2014/main" id="{43F3EBE8-6594-41E3-BEDD-6E5D73519D43}"/>
                </a:ext>
              </a:extLst>
            </p:cNvPr>
            <p:cNvSpPr>
              <a:spLocks/>
            </p:cNvSpPr>
            <p:nvPr/>
          </p:nvSpPr>
          <p:spPr bwMode="auto">
            <a:xfrm>
              <a:off x="5045075" y="989013"/>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6 h 30"/>
                <a:gd name="T28" fmla="*/ 9 w 30"/>
                <a:gd name="T29" fmla="*/ 28 h 30"/>
                <a:gd name="T30" fmla="*/ 12 w 30"/>
                <a:gd name="T31" fmla="*/ 28 h 30"/>
                <a:gd name="T32" fmla="*/ 15 w 30"/>
                <a:gd name="T33" fmla="*/ 30 h 30"/>
                <a:gd name="T34" fmla="*/ 19 w 30"/>
                <a:gd name="T35" fmla="*/ 28 h 30"/>
                <a:gd name="T36" fmla="*/ 21 w 30"/>
                <a:gd name="T37" fmla="*/ 28 h 30"/>
                <a:gd name="T38" fmla="*/ 24 w 30"/>
                <a:gd name="T39" fmla="*/ 26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6"/>
                  </a:lnTo>
                  <a:lnTo>
                    <a:pt x="9" y="28"/>
                  </a:lnTo>
                  <a:lnTo>
                    <a:pt x="12" y="28"/>
                  </a:lnTo>
                  <a:lnTo>
                    <a:pt x="15" y="30"/>
                  </a:lnTo>
                  <a:lnTo>
                    <a:pt x="19" y="28"/>
                  </a:lnTo>
                  <a:lnTo>
                    <a:pt x="21" y="28"/>
                  </a:lnTo>
                  <a:lnTo>
                    <a:pt x="24" y="26"/>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84">
              <a:extLst>
                <a:ext uri="{FF2B5EF4-FFF2-40B4-BE49-F238E27FC236}">
                  <a16:creationId xmlns:a16="http://schemas.microsoft.com/office/drawing/2014/main" id="{FB75307C-5CE0-45E2-B715-E787B11F08EE}"/>
                </a:ext>
              </a:extLst>
            </p:cNvPr>
            <p:cNvSpPr>
              <a:spLocks/>
            </p:cNvSpPr>
            <p:nvPr/>
          </p:nvSpPr>
          <p:spPr bwMode="auto">
            <a:xfrm>
              <a:off x="5064125" y="989013"/>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6 h 30"/>
                <a:gd name="T28" fmla="*/ 10 w 31"/>
                <a:gd name="T29" fmla="*/ 28 h 30"/>
                <a:gd name="T30" fmla="*/ 12 w 31"/>
                <a:gd name="T31" fmla="*/ 28 h 30"/>
                <a:gd name="T32" fmla="*/ 15 w 31"/>
                <a:gd name="T33" fmla="*/ 30 h 30"/>
                <a:gd name="T34" fmla="*/ 19 w 31"/>
                <a:gd name="T35" fmla="*/ 28 h 30"/>
                <a:gd name="T36" fmla="*/ 21 w 31"/>
                <a:gd name="T37" fmla="*/ 28 h 30"/>
                <a:gd name="T38" fmla="*/ 24 w 31"/>
                <a:gd name="T39" fmla="*/ 26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6"/>
                  </a:lnTo>
                  <a:lnTo>
                    <a:pt x="10" y="28"/>
                  </a:lnTo>
                  <a:lnTo>
                    <a:pt x="12" y="28"/>
                  </a:lnTo>
                  <a:lnTo>
                    <a:pt x="15" y="30"/>
                  </a:lnTo>
                  <a:lnTo>
                    <a:pt x="19" y="28"/>
                  </a:lnTo>
                  <a:lnTo>
                    <a:pt x="21" y="28"/>
                  </a:lnTo>
                  <a:lnTo>
                    <a:pt x="24" y="26"/>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85">
              <a:extLst>
                <a:ext uri="{FF2B5EF4-FFF2-40B4-BE49-F238E27FC236}">
                  <a16:creationId xmlns:a16="http://schemas.microsoft.com/office/drawing/2014/main" id="{658C7B0F-6FE4-4FBD-ABB6-1AEBDCC730AC}"/>
                </a:ext>
              </a:extLst>
            </p:cNvPr>
            <p:cNvSpPr>
              <a:spLocks/>
            </p:cNvSpPr>
            <p:nvPr/>
          </p:nvSpPr>
          <p:spPr bwMode="auto">
            <a:xfrm>
              <a:off x="5045075" y="1017588"/>
              <a:ext cx="9525" cy="9525"/>
            </a:xfrm>
            <a:custGeom>
              <a:avLst/>
              <a:gdLst>
                <a:gd name="T0" fmla="*/ 15 w 30"/>
                <a:gd name="T1" fmla="*/ 0 h 30"/>
                <a:gd name="T2" fmla="*/ 12 w 30"/>
                <a:gd name="T3" fmla="*/ 0 h 30"/>
                <a:gd name="T4" fmla="*/ 9 w 30"/>
                <a:gd name="T5" fmla="*/ 1 h 30"/>
                <a:gd name="T6" fmla="*/ 7 w 30"/>
                <a:gd name="T7" fmla="*/ 2 h 30"/>
                <a:gd name="T8" fmla="*/ 5 w 30"/>
                <a:gd name="T9" fmla="*/ 4 h 30"/>
                <a:gd name="T10" fmla="*/ 3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3 w 30"/>
                <a:gd name="T23" fmla="*/ 23 h 30"/>
                <a:gd name="T24" fmla="*/ 5 w 30"/>
                <a:gd name="T25" fmla="*/ 25 h 30"/>
                <a:gd name="T26" fmla="*/ 7 w 30"/>
                <a:gd name="T27" fmla="*/ 28 h 30"/>
                <a:gd name="T28" fmla="*/ 9 w 30"/>
                <a:gd name="T29" fmla="*/ 29 h 30"/>
                <a:gd name="T30" fmla="*/ 12 w 30"/>
                <a:gd name="T31" fmla="*/ 30 h 30"/>
                <a:gd name="T32" fmla="*/ 15 w 30"/>
                <a:gd name="T33" fmla="*/ 30 h 30"/>
                <a:gd name="T34" fmla="*/ 19 w 30"/>
                <a:gd name="T35" fmla="*/ 30 h 30"/>
                <a:gd name="T36" fmla="*/ 21 w 30"/>
                <a:gd name="T37" fmla="*/ 29 h 30"/>
                <a:gd name="T38" fmla="*/ 24 w 30"/>
                <a:gd name="T39" fmla="*/ 28 h 30"/>
                <a:gd name="T40" fmla="*/ 26 w 30"/>
                <a:gd name="T41" fmla="*/ 25 h 30"/>
                <a:gd name="T42" fmla="*/ 27 w 30"/>
                <a:gd name="T43" fmla="*/ 23 h 30"/>
                <a:gd name="T44" fmla="*/ 29 w 30"/>
                <a:gd name="T45" fmla="*/ 20 h 30"/>
                <a:gd name="T46" fmla="*/ 30 w 30"/>
                <a:gd name="T47" fmla="*/ 18 h 30"/>
                <a:gd name="T48" fmla="*/ 30 w 30"/>
                <a:gd name="T49" fmla="*/ 15 h 30"/>
                <a:gd name="T50" fmla="*/ 30 w 30"/>
                <a:gd name="T51" fmla="*/ 11 h 30"/>
                <a:gd name="T52" fmla="*/ 29 w 30"/>
                <a:gd name="T53" fmla="*/ 8 h 30"/>
                <a:gd name="T54" fmla="*/ 27 w 30"/>
                <a:gd name="T55" fmla="*/ 6 h 30"/>
                <a:gd name="T56" fmla="*/ 26 w 30"/>
                <a:gd name="T57" fmla="*/ 4 h 30"/>
                <a:gd name="T58" fmla="*/ 24 w 30"/>
                <a:gd name="T59" fmla="*/ 2 h 30"/>
                <a:gd name="T60" fmla="*/ 21 w 30"/>
                <a:gd name="T61" fmla="*/ 1 h 30"/>
                <a:gd name="T62" fmla="*/ 19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2" y="0"/>
                  </a:lnTo>
                  <a:lnTo>
                    <a:pt x="9" y="1"/>
                  </a:lnTo>
                  <a:lnTo>
                    <a:pt x="7" y="2"/>
                  </a:lnTo>
                  <a:lnTo>
                    <a:pt x="5" y="4"/>
                  </a:lnTo>
                  <a:lnTo>
                    <a:pt x="3" y="6"/>
                  </a:lnTo>
                  <a:lnTo>
                    <a:pt x="1" y="8"/>
                  </a:lnTo>
                  <a:lnTo>
                    <a:pt x="0" y="11"/>
                  </a:lnTo>
                  <a:lnTo>
                    <a:pt x="0" y="15"/>
                  </a:lnTo>
                  <a:lnTo>
                    <a:pt x="0" y="18"/>
                  </a:lnTo>
                  <a:lnTo>
                    <a:pt x="1" y="20"/>
                  </a:lnTo>
                  <a:lnTo>
                    <a:pt x="3" y="23"/>
                  </a:lnTo>
                  <a:lnTo>
                    <a:pt x="5" y="25"/>
                  </a:lnTo>
                  <a:lnTo>
                    <a:pt x="7" y="28"/>
                  </a:lnTo>
                  <a:lnTo>
                    <a:pt x="9" y="29"/>
                  </a:lnTo>
                  <a:lnTo>
                    <a:pt x="12" y="30"/>
                  </a:lnTo>
                  <a:lnTo>
                    <a:pt x="15" y="30"/>
                  </a:lnTo>
                  <a:lnTo>
                    <a:pt x="19" y="30"/>
                  </a:lnTo>
                  <a:lnTo>
                    <a:pt x="21" y="29"/>
                  </a:lnTo>
                  <a:lnTo>
                    <a:pt x="24" y="28"/>
                  </a:lnTo>
                  <a:lnTo>
                    <a:pt x="26" y="25"/>
                  </a:lnTo>
                  <a:lnTo>
                    <a:pt x="27" y="23"/>
                  </a:lnTo>
                  <a:lnTo>
                    <a:pt x="29" y="20"/>
                  </a:lnTo>
                  <a:lnTo>
                    <a:pt x="30" y="18"/>
                  </a:lnTo>
                  <a:lnTo>
                    <a:pt x="30" y="15"/>
                  </a:lnTo>
                  <a:lnTo>
                    <a:pt x="30" y="11"/>
                  </a:lnTo>
                  <a:lnTo>
                    <a:pt x="29" y="8"/>
                  </a:lnTo>
                  <a:lnTo>
                    <a:pt x="27"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86">
              <a:extLst>
                <a:ext uri="{FF2B5EF4-FFF2-40B4-BE49-F238E27FC236}">
                  <a16:creationId xmlns:a16="http://schemas.microsoft.com/office/drawing/2014/main" id="{7858645B-91C4-4BB2-93F0-EE78B6F54755}"/>
                </a:ext>
              </a:extLst>
            </p:cNvPr>
            <p:cNvSpPr>
              <a:spLocks/>
            </p:cNvSpPr>
            <p:nvPr/>
          </p:nvSpPr>
          <p:spPr bwMode="auto">
            <a:xfrm>
              <a:off x="5064125" y="1017588"/>
              <a:ext cx="11113" cy="9525"/>
            </a:xfrm>
            <a:custGeom>
              <a:avLst/>
              <a:gdLst>
                <a:gd name="T0" fmla="*/ 15 w 31"/>
                <a:gd name="T1" fmla="*/ 0 h 30"/>
                <a:gd name="T2" fmla="*/ 12 w 31"/>
                <a:gd name="T3" fmla="*/ 0 h 30"/>
                <a:gd name="T4" fmla="*/ 10 w 31"/>
                <a:gd name="T5" fmla="*/ 1 h 30"/>
                <a:gd name="T6" fmla="*/ 7 w 31"/>
                <a:gd name="T7" fmla="*/ 2 h 30"/>
                <a:gd name="T8" fmla="*/ 5 w 31"/>
                <a:gd name="T9" fmla="*/ 4 h 30"/>
                <a:gd name="T10" fmla="*/ 3 w 31"/>
                <a:gd name="T11" fmla="*/ 6 h 30"/>
                <a:gd name="T12" fmla="*/ 2 w 31"/>
                <a:gd name="T13" fmla="*/ 8 h 30"/>
                <a:gd name="T14" fmla="*/ 0 w 31"/>
                <a:gd name="T15" fmla="*/ 11 h 30"/>
                <a:gd name="T16" fmla="*/ 0 w 31"/>
                <a:gd name="T17" fmla="*/ 15 h 30"/>
                <a:gd name="T18" fmla="*/ 0 w 31"/>
                <a:gd name="T19" fmla="*/ 18 h 30"/>
                <a:gd name="T20" fmla="*/ 2 w 31"/>
                <a:gd name="T21" fmla="*/ 20 h 30"/>
                <a:gd name="T22" fmla="*/ 3 w 31"/>
                <a:gd name="T23" fmla="*/ 23 h 30"/>
                <a:gd name="T24" fmla="*/ 5 w 31"/>
                <a:gd name="T25" fmla="*/ 25 h 30"/>
                <a:gd name="T26" fmla="*/ 7 w 31"/>
                <a:gd name="T27" fmla="*/ 28 h 30"/>
                <a:gd name="T28" fmla="*/ 10 w 31"/>
                <a:gd name="T29" fmla="*/ 29 h 30"/>
                <a:gd name="T30" fmla="*/ 12 w 31"/>
                <a:gd name="T31" fmla="*/ 30 h 30"/>
                <a:gd name="T32" fmla="*/ 15 w 31"/>
                <a:gd name="T33" fmla="*/ 30 h 30"/>
                <a:gd name="T34" fmla="*/ 19 w 31"/>
                <a:gd name="T35" fmla="*/ 30 h 30"/>
                <a:gd name="T36" fmla="*/ 21 w 31"/>
                <a:gd name="T37" fmla="*/ 29 h 30"/>
                <a:gd name="T38" fmla="*/ 24 w 31"/>
                <a:gd name="T39" fmla="*/ 28 h 30"/>
                <a:gd name="T40" fmla="*/ 26 w 31"/>
                <a:gd name="T41" fmla="*/ 25 h 30"/>
                <a:gd name="T42" fmla="*/ 28 w 31"/>
                <a:gd name="T43" fmla="*/ 23 h 30"/>
                <a:gd name="T44" fmla="*/ 29 w 31"/>
                <a:gd name="T45" fmla="*/ 20 h 30"/>
                <a:gd name="T46" fmla="*/ 31 w 31"/>
                <a:gd name="T47" fmla="*/ 18 h 30"/>
                <a:gd name="T48" fmla="*/ 31 w 31"/>
                <a:gd name="T49" fmla="*/ 15 h 30"/>
                <a:gd name="T50" fmla="*/ 31 w 31"/>
                <a:gd name="T51" fmla="*/ 11 h 30"/>
                <a:gd name="T52" fmla="*/ 29 w 31"/>
                <a:gd name="T53" fmla="*/ 8 h 30"/>
                <a:gd name="T54" fmla="*/ 28 w 31"/>
                <a:gd name="T55" fmla="*/ 6 h 30"/>
                <a:gd name="T56" fmla="*/ 26 w 31"/>
                <a:gd name="T57" fmla="*/ 4 h 30"/>
                <a:gd name="T58" fmla="*/ 24 w 31"/>
                <a:gd name="T59" fmla="*/ 2 h 30"/>
                <a:gd name="T60" fmla="*/ 21 w 31"/>
                <a:gd name="T61" fmla="*/ 1 h 30"/>
                <a:gd name="T62" fmla="*/ 19 w 31"/>
                <a:gd name="T63" fmla="*/ 0 h 30"/>
                <a:gd name="T64" fmla="*/ 15 w 31"/>
                <a:gd name="T65" fmla="*/ 0 h 30"/>
                <a:gd name="T66" fmla="*/ 15 w 31"/>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30">
                  <a:moveTo>
                    <a:pt x="15" y="0"/>
                  </a:moveTo>
                  <a:lnTo>
                    <a:pt x="12" y="0"/>
                  </a:lnTo>
                  <a:lnTo>
                    <a:pt x="10" y="1"/>
                  </a:lnTo>
                  <a:lnTo>
                    <a:pt x="7" y="2"/>
                  </a:lnTo>
                  <a:lnTo>
                    <a:pt x="5" y="4"/>
                  </a:lnTo>
                  <a:lnTo>
                    <a:pt x="3" y="6"/>
                  </a:lnTo>
                  <a:lnTo>
                    <a:pt x="2" y="8"/>
                  </a:lnTo>
                  <a:lnTo>
                    <a:pt x="0" y="11"/>
                  </a:lnTo>
                  <a:lnTo>
                    <a:pt x="0" y="15"/>
                  </a:lnTo>
                  <a:lnTo>
                    <a:pt x="0" y="18"/>
                  </a:lnTo>
                  <a:lnTo>
                    <a:pt x="2" y="20"/>
                  </a:lnTo>
                  <a:lnTo>
                    <a:pt x="3" y="23"/>
                  </a:lnTo>
                  <a:lnTo>
                    <a:pt x="5" y="25"/>
                  </a:lnTo>
                  <a:lnTo>
                    <a:pt x="7" y="28"/>
                  </a:lnTo>
                  <a:lnTo>
                    <a:pt x="10" y="29"/>
                  </a:lnTo>
                  <a:lnTo>
                    <a:pt x="12" y="30"/>
                  </a:lnTo>
                  <a:lnTo>
                    <a:pt x="15" y="30"/>
                  </a:lnTo>
                  <a:lnTo>
                    <a:pt x="19" y="30"/>
                  </a:lnTo>
                  <a:lnTo>
                    <a:pt x="21" y="29"/>
                  </a:lnTo>
                  <a:lnTo>
                    <a:pt x="24" y="28"/>
                  </a:lnTo>
                  <a:lnTo>
                    <a:pt x="26" y="25"/>
                  </a:lnTo>
                  <a:lnTo>
                    <a:pt x="28" y="23"/>
                  </a:lnTo>
                  <a:lnTo>
                    <a:pt x="29" y="20"/>
                  </a:lnTo>
                  <a:lnTo>
                    <a:pt x="31" y="18"/>
                  </a:lnTo>
                  <a:lnTo>
                    <a:pt x="31" y="15"/>
                  </a:lnTo>
                  <a:lnTo>
                    <a:pt x="31" y="11"/>
                  </a:lnTo>
                  <a:lnTo>
                    <a:pt x="29" y="8"/>
                  </a:lnTo>
                  <a:lnTo>
                    <a:pt x="28" y="6"/>
                  </a:lnTo>
                  <a:lnTo>
                    <a:pt x="26" y="4"/>
                  </a:lnTo>
                  <a:lnTo>
                    <a:pt x="24" y="2"/>
                  </a:lnTo>
                  <a:lnTo>
                    <a:pt x="21" y="1"/>
                  </a:lnTo>
                  <a:lnTo>
                    <a:pt x="19"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87">
              <a:extLst>
                <a:ext uri="{FF2B5EF4-FFF2-40B4-BE49-F238E27FC236}">
                  <a16:creationId xmlns:a16="http://schemas.microsoft.com/office/drawing/2014/main" id="{2D8F7509-1240-464D-9ECC-45D6EA442254}"/>
                </a:ext>
              </a:extLst>
            </p:cNvPr>
            <p:cNvSpPr>
              <a:spLocks/>
            </p:cNvSpPr>
            <p:nvPr/>
          </p:nvSpPr>
          <p:spPr bwMode="auto">
            <a:xfrm>
              <a:off x="5084763" y="958850"/>
              <a:ext cx="9525" cy="9525"/>
            </a:xfrm>
            <a:custGeom>
              <a:avLst/>
              <a:gdLst>
                <a:gd name="T0" fmla="*/ 15 w 30"/>
                <a:gd name="T1" fmla="*/ 0 h 31"/>
                <a:gd name="T2" fmla="*/ 11 w 30"/>
                <a:gd name="T3" fmla="*/ 1 h 31"/>
                <a:gd name="T4" fmla="*/ 9 w 30"/>
                <a:gd name="T5" fmla="*/ 3 h 31"/>
                <a:gd name="T6" fmla="*/ 6 w 30"/>
                <a:gd name="T7" fmla="*/ 4 h 31"/>
                <a:gd name="T8" fmla="*/ 4 w 30"/>
                <a:gd name="T9" fmla="*/ 6 h 31"/>
                <a:gd name="T10" fmla="*/ 2 w 30"/>
                <a:gd name="T11" fmla="*/ 8 h 31"/>
                <a:gd name="T12" fmla="*/ 1 w 30"/>
                <a:gd name="T13" fmla="*/ 10 h 31"/>
                <a:gd name="T14" fmla="*/ 0 w 30"/>
                <a:gd name="T15" fmla="*/ 13 h 31"/>
                <a:gd name="T16" fmla="*/ 0 w 30"/>
                <a:gd name="T17" fmla="*/ 16 h 31"/>
                <a:gd name="T18" fmla="*/ 0 w 30"/>
                <a:gd name="T19" fmla="*/ 19 h 31"/>
                <a:gd name="T20" fmla="*/ 1 w 30"/>
                <a:gd name="T21" fmla="*/ 22 h 31"/>
                <a:gd name="T22" fmla="*/ 2 w 30"/>
                <a:gd name="T23" fmla="*/ 24 h 31"/>
                <a:gd name="T24" fmla="*/ 4 w 30"/>
                <a:gd name="T25" fmla="*/ 26 h 31"/>
                <a:gd name="T26" fmla="*/ 6 w 30"/>
                <a:gd name="T27" fmla="*/ 28 h 31"/>
                <a:gd name="T28" fmla="*/ 9 w 30"/>
                <a:gd name="T29" fmla="*/ 29 h 31"/>
                <a:gd name="T30" fmla="*/ 11 w 30"/>
                <a:gd name="T31" fmla="*/ 30 h 31"/>
                <a:gd name="T32" fmla="*/ 15 w 30"/>
                <a:gd name="T33" fmla="*/ 31 h 31"/>
                <a:gd name="T34" fmla="*/ 18 w 30"/>
                <a:gd name="T35" fmla="*/ 30 h 31"/>
                <a:gd name="T36" fmla="*/ 21 w 30"/>
                <a:gd name="T37" fmla="*/ 29 h 31"/>
                <a:gd name="T38" fmla="*/ 23 w 30"/>
                <a:gd name="T39" fmla="*/ 28 h 31"/>
                <a:gd name="T40" fmla="*/ 25 w 30"/>
                <a:gd name="T41" fmla="*/ 26 h 31"/>
                <a:gd name="T42" fmla="*/ 27 w 30"/>
                <a:gd name="T43" fmla="*/ 24 h 31"/>
                <a:gd name="T44" fmla="*/ 28 w 30"/>
                <a:gd name="T45" fmla="*/ 22 h 31"/>
                <a:gd name="T46" fmla="*/ 30 w 30"/>
                <a:gd name="T47" fmla="*/ 19 h 31"/>
                <a:gd name="T48" fmla="*/ 30 w 30"/>
                <a:gd name="T49" fmla="*/ 16 h 31"/>
                <a:gd name="T50" fmla="*/ 30 w 30"/>
                <a:gd name="T51" fmla="*/ 13 h 31"/>
                <a:gd name="T52" fmla="*/ 28 w 30"/>
                <a:gd name="T53" fmla="*/ 10 h 31"/>
                <a:gd name="T54" fmla="*/ 27 w 30"/>
                <a:gd name="T55" fmla="*/ 8 h 31"/>
                <a:gd name="T56" fmla="*/ 25 w 30"/>
                <a:gd name="T57" fmla="*/ 6 h 31"/>
                <a:gd name="T58" fmla="*/ 23 w 30"/>
                <a:gd name="T59" fmla="*/ 4 h 31"/>
                <a:gd name="T60" fmla="*/ 21 w 30"/>
                <a:gd name="T61" fmla="*/ 3 h 31"/>
                <a:gd name="T62" fmla="*/ 18 w 30"/>
                <a:gd name="T63" fmla="*/ 1 h 31"/>
                <a:gd name="T64" fmla="*/ 15 w 30"/>
                <a:gd name="T65" fmla="*/ 0 h 31"/>
                <a:gd name="T66" fmla="*/ 15 w 30"/>
                <a:gd name="T6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1">
                  <a:moveTo>
                    <a:pt x="15" y="0"/>
                  </a:moveTo>
                  <a:lnTo>
                    <a:pt x="11" y="1"/>
                  </a:lnTo>
                  <a:lnTo>
                    <a:pt x="9" y="3"/>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1" y="30"/>
                  </a:lnTo>
                  <a:lnTo>
                    <a:pt x="15" y="31"/>
                  </a:lnTo>
                  <a:lnTo>
                    <a:pt x="18" y="30"/>
                  </a:lnTo>
                  <a:lnTo>
                    <a:pt x="21" y="29"/>
                  </a:lnTo>
                  <a:lnTo>
                    <a:pt x="23" y="28"/>
                  </a:lnTo>
                  <a:lnTo>
                    <a:pt x="25" y="26"/>
                  </a:lnTo>
                  <a:lnTo>
                    <a:pt x="27" y="24"/>
                  </a:lnTo>
                  <a:lnTo>
                    <a:pt x="28" y="22"/>
                  </a:lnTo>
                  <a:lnTo>
                    <a:pt x="30" y="19"/>
                  </a:lnTo>
                  <a:lnTo>
                    <a:pt x="30" y="16"/>
                  </a:lnTo>
                  <a:lnTo>
                    <a:pt x="30" y="13"/>
                  </a:lnTo>
                  <a:lnTo>
                    <a:pt x="28" y="10"/>
                  </a:lnTo>
                  <a:lnTo>
                    <a:pt x="27" y="8"/>
                  </a:lnTo>
                  <a:lnTo>
                    <a:pt x="25" y="6"/>
                  </a:lnTo>
                  <a:lnTo>
                    <a:pt x="23" y="4"/>
                  </a:lnTo>
                  <a:lnTo>
                    <a:pt x="21" y="3"/>
                  </a:lnTo>
                  <a:lnTo>
                    <a:pt x="18" y="1"/>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88">
              <a:extLst>
                <a:ext uri="{FF2B5EF4-FFF2-40B4-BE49-F238E27FC236}">
                  <a16:creationId xmlns:a16="http://schemas.microsoft.com/office/drawing/2014/main" id="{AB292BF7-FA8E-45FE-99D7-08526F3FAD14}"/>
                </a:ext>
              </a:extLst>
            </p:cNvPr>
            <p:cNvSpPr>
              <a:spLocks/>
            </p:cNvSpPr>
            <p:nvPr/>
          </p:nvSpPr>
          <p:spPr bwMode="auto">
            <a:xfrm>
              <a:off x="5084763" y="989013"/>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6 h 30"/>
                <a:gd name="T28" fmla="*/ 9 w 30"/>
                <a:gd name="T29" fmla="*/ 28 h 30"/>
                <a:gd name="T30" fmla="*/ 11 w 30"/>
                <a:gd name="T31" fmla="*/ 28 h 30"/>
                <a:gd name="T32" fmla="*/ 15 w 30"/>
                <a:gd name="T33" fmla="*/ 30 h 30"/>
                <a:gd name="T34" fmla="*/ 18 w 30"/>
                <a:gd name="T35" fmla="*/ 28 h 30"/>
                <a:gd name="T36" fmla="*/ 21 w 30"/>
                <a:gd name="T37" fmla="*/ 28 h 30"/>
                <a:gd name="T38" fmla="*/ 23 w 30"/>
                <a:gd name="T39" fmla="*/ 26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6"/>
                  </a:lnTo>
                  <a:lnTo>
                    <a:pt x="9" y="28"/>
                  </a:lnTo>
                  <a:lnTo>
                    <a:pt x="11" y="28"/>
                  </a:lnTo>
                  <a:lnTo>
                    <a:pt x="15" y="30"/>
                  </a:lnTo>
                  <a:lnTo>
                    <a:pt x="18" y="28"/>
                  </a:lnTo>
                  <a:lnTo>
                    <a:pt x="21" y="28"/>
                  </a:lnTo>
                  <a:lnTo>
                    <a:pt x="23" y="26"/>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89">
              <a:extLst>
                <a:ext uri="{FF2B5EF4-FFF2-40B4-BE49-F238E27FC236}">
                  <a16:creationId xmlns:a16="http://schemas.microsoft.com/office/drawing/2014/main" id="{12785C70-D98A-4C3F-BE7E-27E457B29B83}"/>
                </a:ext>
              </a:extLst>
            </p:cNvPr>
            <p:cNvSpPr>
              <a:spLocks/>
            </p:cNvSpPr>
            <p:nvPr/>
          </p:nvSpPr>
          <p:spPr bwMode="auto">
            <a:xfrm>
              <a:off x="5084763" y="1017588"/>
              <a:ext cx="9525" cy="9525"/>
            </a:xfrm>
            <a:custGeom>
              <a:avLst/>
              <a:gdLst>
                <a:gd name="T0" fmla="*/ 15 w 30"/>
                <a:gd name="T1" fmla="*/ 0 h 30"/>
                <a:gd name="T2" fmla="*/ 11 w 30"/>
                <a:gd name="T3" fmla="*/ 0 h 30"/>
                <a:gd name="T4" fmla="*/ 9 w 30"/>
                <a:gd name="T5" fmla="*/ 1 h 30"/>
                <a:gd name="T6" fmla="*/ 6 w 30"/>
                <a:gd name="T7" fmla="*/ 2 h 30"/>
                <a:gd name="T8" fmla="*/ 4 w 30"/>
                <a:gd name="T9" fmla="*/ 4 h 30"/>
                <a:gd name="T10" fmla="*/ 2 w 30"/>
                <a:gd name="T11" fmla="*/ 6 h 30"/>
                <a:gd name="T12" fmla="*/ 1 w 30"/>
                <a:gd name="T13" fmla="*/ 8 h 30"/>
                <a:gd name="T14" fmla="*/ 0 w 30"/>
                <a:gd name="T15" fmla="*/ 11 h 30"/>
                <a:gd name="T16" fmla="*/ 0 w 30"/>
                <a:gd name="T17" fmla="*/ 15 h 30"/>
                <a:gd name="T18" fmla="*/ 0 w 30"/>
                <a:gd name="T19" fmla="*/ 18 h 30"/>
                <a:gd name="T20" fmla="*/ 1 w 30"/>
                <a:gd name="T21" fmla="*/ 20 h 30"/>
                <a:gd name="T22" fmla="*/ 2 w 30"/>
                <a:gd name="T23" fmla="*/ 23 h 30"/>
                <a:gd name="T24" fmla="*/ 4 w 30"/>
                <a:gd name="T25" fmla="*/ 25 h 30"/>
                <a:gd name="T26" fmla="*/ 6 w 30"/>
                <a:gd name="T27" fmla="*/ 28 h 30"/>
                <a:gd name="T28" fmla="*/ 9 w 30"/>
                <a:gd name="T29" fmla="*/ 29 h 30"/>
                <a:gd name="T30" fmla="*/ 11 w 30"/>
                <a:gd name="T31" fmla="*/ 30 h 30"/>
                <a:gd name="T32" fmla="*/ 15 w 30"/>
                <a:gd name="T33" fmla="*/ 30 h 30"/>
                <a:gd name="T34" fmla="*/ 18 w 30"/>
                <a:gd name="T35" fmla="*/ 30 h 30"/>
                <a:gd name="T36" fmla="*/ 21 w 30"/>
                <a:gd name="T37" fmla="*/ 29 h 30"/>
                <a:gd name="T38" fmla="*/ 23 w 30"/>
                <a:gd name="T39" fmla="*/ 28 h 30"/>
                <a:gd name="T40" fmla="*/ 25 w 30"/>
                <a:gd name="T41" fmla="*/ 25 h 30"/>
                <a:gd name="T42" fmla="*/ 27 w 30"/>
                <a:gd name="T43" fmla="*/ 23 h 30"/>
                <a:gd name="T44" fmla="*/ 28 w 30"/>
                <a:gd name="T45" fmla="*/ 20 h 30"/>
                <a:gd name="T46" fmla="*/ 30 w 30"/>
                <a:gd name="T47" fmla="*/ 18 h 30"/>
                <a:gd name="T48" fmla="*/ 30 w 30"/>
                <a:gd name="T49" fmla="*/ 15 h 30"/>
                <a:gd name="T50" fmla="*/ 30 w 30"/>
                <a:gd name="T51" fmla="*/ 11 h 30"/>
                <a:gd name="T52" fmla="*/ 28 w 30"/>
                <a:gd name="T53" fmla="*/ 8 h 30"/>
                <a:gd name="T54" fmla="*/ 27 w 30"/>
                <a:gd name="T55" fmla="*/ 6 h 30"/>
                <a:gd name="T56" fmla="*/ 25 w 30"/>
                <a:gd name="T57" fmla="*/ 4 h 30"/>
                <a:gd name="T58" fmla="*/ 23 w 30"/>
                <a:gd name="T59" fmla="*/ 2 h 30"/>
                <a:gd name="T60" fmla="*/ 21 w 30"/>
                <a:gd name="T61" fmla="*/ 1 h 30"/>
                <a:gd name="T62" fmla="*/ 18 w 30"/>
                <a:gd name="T63" fmla="*/ 0 h 30"/>
                <a:gd name="T64" fmla="*/ 15 w 30"/>
                <a:gd name="T65" fmla="*/ 0 h 30"/>
                <a:gd name="T66" fmla="*/ 15 w 30"/>
                <a:gd name="T6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0">
                  <a:moveTo>
                    <a:pt x="15" y="0"/>
                  </a:moveTo>
                  <a:lnTo>
                    <a:pt x="11" y="0"/>
                  </a:lnTo>
                  <a:lnTo>
                    <a:pt x="9" y="1"/>
                  </a:lnTo>
                  <a:lnTo>
                    <a:pt x="6" y="2"/>
                  </a:lnTo>
                  <a:lnTo>
                    <a:pt x="4" y="4"/>
                  </a:lnTo>
                  <a:lnTo>
                    <a:pt x="2" y="6"/>
                  </a:lnTo>
                  <a:lnTo>
                    <a:pt x="1" y="8"/>
                  </a:lnTo>
                  <a:lnTo>
                    <a:pt x="0" y="11"/>
                  </a:lnTo>
                  <a:lnTo>
                    <a:pt x="0" y="15"/>
                  </a:lnTo>
                  <a:lnTo>
                    <a:pt x="0" y="18"/>
                  </a:lnTo>
                  <a:lnTo>
                    <a:pt x="1" y="20"/>
                  </a:lnTo>
                  <a:lnTo>
                    <a:pt x="2" y="23"/>
                  </a:lnTo>
                  <a:lnTo>
                    <a:pt x="4" y="25"/>
                  </a:lnTo>
                  <a:lnTo>
                    <a:pt x="6" y="28"/>
                  </a:lnTo>
                  <a:lnTo>
                    <a:pt x="9" y="29"/>
                  </a:lnTo>
                  <a:lnTo>
                    <a:pt x="11" y="30"/>
                  </a:lnTo>
                  <a:lnTo>
                    <a:pt x="15" y="30"/>
                  </a:lnTo>
                  <a:lnTo>
                    <a:pt x="18" y="30"/>
                  </a:lnTo>
                  <a:lnTo>
                    <a:pt x="21" y="29"/>
                  </a:lnTo>
                  <a:lnTo>
                    <a:pt x="23" y="28"/>
                  </a:lnTo>
                  <a:lnTo>
                    <a:pt x="25" y="25"/>
                  </a:lnTo>
                  <a:lnTo>
                    <a:pt x="27" y="23"/>
                  </a:lnTo>
                  <a:lnTo>
                    <a:pt x="28" y="20"/>
                  </a:lnTo>
                  <a:lnTo>
                    <a:pt x="30" y="18"/>
                  </a:lnTo>
                  <a:lnTo>
                    <a:pt x="30" y="15"/>
                  </a:lnTo>
                  <a:lnTo>
                    <a:pt x="30" y="11"/>
                  </a:lnTo>
                  <a:lnTo>
                    <a:pt x="28" y="8"/>
                  </a:lnTo>
                  <a:lnTo>
                    <a:pt x="27" y="6"/>
                  </a:lnTo>
                  <a:lnTo>
                    <a:pt x="25" y="4"/>
                  </a:lnTo>
                  <a:lnTo>
                    <a:pt x="23" y="2"/>
                  </a:lnTo>
                  <a:lnTo>
                    <a:pt x="21" y="1"/>
                  </a:lnTo>
                  <a:lnTo>
                    <a:pt x="18" y="0"/>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90">
              <a:extLst>
                <a:ext uri="{FF2B5EF4-FFF2-40B4-BE49-F238E27FC236}">
                  <a16:creationId xmlns:a16="http://schemas.microsoft.com/office/drawing/2014/main" id="{7E1E6AB3-7CB8-40BE-AE16-19C87C3296F5}"/>
                </a:ext>
              </a:extLst>
            </p:cNvPr>
            <p:cNvSpPr>
              <a:spLocks/>
            </p:cNvSpPr>
            <p:nvPr/>
          </p:nvSpPr>
          <p:spPr bwMode="auto">
            <a:xfrm>
              <a:off x="5035550" y="873125"/>
              <a:ext cx="68263" cy="19050"/>
            </a:xfrm>
            <a:custGeom>
              <a:avLst/>
              <a:gdLst>
                <a:gd name="T0" fmla="*/ 204 w 215"/>
                <a:gd name="T1" fmla="*/ 58 h 58"/>
                <a:gd name="T2" fmla="*/ 210 w 215"/>
                <a:gd name="T3" fmla="*/ 55 h 58"/>
                <a:gd name="T4" fmla="*/ 214 w 215"/>
                <a:gd name="T5" fmla="*/ 49 h 58"/>
                <a:gd name="T6" fmla="*/ 215 w 215"/>
                <a:gd name="T7" fmla="*/ 43 h 58"/>
                <a:gd name="T8" fmla="*/ 214 w 215"/>
                <a:gd name="T9" fmla="*/ 38 h 58"/>
                <a:gd name="T10" fmla="*/ 210 w 215"/>
                <a:gd name="T11" fmla="*/ 33 h 58"/>
                <a:gd name="T12" fmla="*/ 197 w 215"/>
                <a:gd name="T13" fmla="*/ 24 h 58"/>
                <a:gd name="T14" fmla="*/ 173 w 215"/>
                <a:gd name="T15" fmla="*/ 12 h 58"/>
                <a:gd name="T16" fmla="*/ 147 w 215"/>
                <a:gd name="T17" fmla="*/ 4 h 58"/>
                <a:gd name="T18" fmla="*/ 120 w 215"/>
                <a:gd name="T19" fmla="*/ 1 h 58"/>
                <a:gd name="T20" fmla="*/ 95 w 215"/>
                <a:gd name="T21" fmla="*/ 1 h 58"/>
                <a:gd name="T22" fmla="*/ 68 w 215"/>
                <a:gd name="T23" fmla="*/ 4 h 58"/>
                <a:gd name="T24" fmla="*/ 42 w 215"/>
                <a:gd name="T25" fmla="*/ 12 h 58"/>
                <a:gd name="T26" fmla="*/ 17 w 215"/>
                <a:gd name="T27" fmla="*/ 24 h 58"/>
                <a:gd name="T28" fmla="*/ 5 w 215"/>
                <a:gd name="T29" fmla="*/ 33 h 58"/>
                <a:gd name="T30" fmla="*/ 1 w 215"/>
                <a:gd name="T31" fmla="*/ 38 h 58"/>
                <a:gd name="T32" fmla="*/ 0 w 215"/>
                <a:gd name="T33" fmla="*/ 43 h 58"/>
                <a:gd name="T34" fmla="*/ 1 w 215"/>
                <a:gd name="T35" fmla="*/ 49 h 58"/>
                <a:gd name="T36" fmla="*/ 5 w 215"/>
                <a:gd name="T37" fmla="*/ 54 h 58"/>
                <a:gd name="T38" fmla="*/ 9 w 215"/>
                <a:gd name="T39" fmla="*/ 57 h 58"/>
                <a:gd name="T40" fmla="*/ 15 w 215"/>
                <a:gd name="T41" fmla="*/ 58 h 58"/>
                <a:gd name="T42" fmla="*/ 21 w 215"/>
                <a:gd name="T43" fmla="*/ 57 h 58"/>
                <a:gd name="T44" fmla="*/ 32 w 215"/>
                <a:gd name="T45" fmla="*/ 49 h 58"/>
                <a:gd name="T46" fmla="*/ 53 w 215"/>
                <a:gd name="T47" fmla="*/ 40 h 58"/>
                <a:gd name="T48" fmla="*/ 74 w 215"/>
                <a:gd name="T49" fmla="*/ 33 h 58"/>
                <a:gd name="T50" fmla="*/ 97 w 215"/>
                <a:gd name="T51" fmla="*/ 30 h 58"/>
                <a:gd name="T52" fmla="*/ 118 w 215"/>
                <a:gd name="T53" fmla="*/ 30 h 58"/>
                <a:gd name="T54" fmla="*/ 141 w 215"/>
                <a:gd name="T55" fmla="*/ 33 h 58"/>
                <a:gd name="T56" fmla="*/ 162 w 215"/>
                <a:gd name="T57" fmla="*/ 40 h 58"/>
                <a:gd name="T58" fmla="*/ 183 w 215"/>
                <a:gd name="T59" fmla="*/ 49 h 58"/>
                <a:gd name="T60" fmla="*/ 195 w 215"/>
                <a:gd name="T61" fmla="*/ 58 h 58"/>
                <a:gd name="T62" fmla="*/ 200 w 215"/>
                <a:gd name="T6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5" h="58">
                  <a:moveTo>
                    <a:pt x="200" y="58"/>
                  </a:moveTo>
                  <a:lnTo>
                    <a:pt x="204" y="58"/>
                  </a:lnTo>
                  <a:lnTo>
                    <a:pt x="207" y="57"/>
                  </a:lnTo>
                  <a:lnTo>
                    <a:pt x="210" y="55"/>
                  </a:lnTo>
                  <a:lnTo>
                    <a:pt x="213" y="52"/>
                  </a:lnTo>
                  <a:lnTo>
                    <a:pt x="214" y="49"/>
                  </a:lnTo>
                  <a:lnTo>
                    <a:pt x="215" y="46"/>
                  </a:lnTo>
                  <a:lnTo>
                    <a:pt x="215" y="43"/>
                  </a:lnTo>
                  <a:lnTo>
                    <a:pt x="215" y="41"/>
                  </a:lnTo>
                  <a:lnTo>
                    <a:pt x="214" y="38"/>
                  </a:lnTo>
                  <a:lnTo>
                    <a:pt x="213" y="35"/>
                  </a:lnTo>
                  <a:lnTo>
                    <a:pt x="210" y="33"/>
                  </a:lnTo>
                  <a:lnTo>
                    <a:pt x="208" y="31"/>
                  </a:lnTo>
                  <a:lnTo>
                    <a:pt x="197" y="24"/>
                  </a:lnTo>
                  <a:lnTo>
                    <a:pt x="185" y="17"/>
                  </a:lnTo>
                  <a:lnTo>
                    <a:pt x="173" y="12"/>
                  </a:lnTo>
                  <a:lnTo>
                    <a:pt x="160" y="8"/>
                  </a:lnTo>
                  <a:lnTo>
                    <a:pt x="147" y="4"/>
                  </a:lnTo>
                  <a:lnTo>
                    <a:pt x="134" y="2"/>
                  </a:lnTo>
                  <a:lnTo>
                    <a:pt x="120" y="1"/>
                  </a:lnTo>
                  <a:lnTo>
                    <a:pt x="107" y="0"/>
                  </a:lnTo>
                  <a:lnTo>
                    <a:pt x="95" y="1"/>
                  </a:lnTo>
                  <a:lnTo>
                    <a:pt x="81" y="2"/>
                  </a:lnTo>
                  <a:lnTo>
                    <a:pt x="68" y="4"/>
                  </a:lnTo>
                  <a:lnTo>
                    <a:pt x="55" y="8"/>
                  </a:lnTo>
                  <a:lnTo>
                    <a:pt x="42" y="12"/>
                  </a:lnTo>
                  <a:lnTo>
                    <a:pt x="30" y="17"/>
                  </a:lnTo>
                  <a:lnTo>
                    <a:pt x="17" y="24"/>
                  </a:lnTo>
                  <a:lnTo>
                    <a:pt x="7" y="31"/>
                  </a:lnTo>
                  <a:lnTo>
                    <a:pt x="5" y="33"/>
                  </a:lnTo>
                  <a:lnTo>
                    <a:pt x="2" y="35"/>
                  </a:lnTo>
                  <a:lnTo>
                    <a:pt x="1" y="38"/>
                  </a:lnTo>
                  <a:lnTo>
                    <a:pt x="0" y="41"/>
                  </a:lnTo>
                  <a:lnTo>
                    <a:pt x="0" y="43"/>
                  </a:lnTo>
                  <a:lnTo>
                    <a:pt x="0" y="46"/>
                  </a:lnTo>
                  <a:lnTo>
                    <a:pt x="1" y="49"/>
                  </a:lnTo>
                  <a:lnTo>
                    <a:pt x="2" y="52"/>
                  </a:lnTo>
                  <a:lnTo>
                    <a:pt x="5" y="54"/>
                  </a:lnTo>
                  <a:lnTo>
                    <a:pt x="7" y="56"/>
                  </a:lnTo>
                  <a:lnTo>
                    <a:pt x="9" y="57"/>
                  </a:lnTo>
                  <a:lnTo>
                    <a:pt x="12" y="58"/>
                  </a:lnTo>
                  <a:lnTo>
                    <a:pt x="15" y="58"/>
                  </a:lnTo>
                  <a:lnTo>
                    <a:pt x="17" y="58"/>
                  </a:lnTo>
                  <a:lnTo>
                    <a:pt x="21" y="57"/>
                  </a:lnTo>
                  <a:lnTo>
                    <a:pt x="23" y="56"/>
                  </a:lnTo>
                  <a:lnTo>
                    <a:pt x="32" y="49"/>
                  </a:lnTo>
                  <a:lnTo>
                    <a:pt x="43" y="44"/>
                  </a:lnTo>
                  <a:lnTo>
                    <a:pt x="53" y="40"/>
                  </a:lnTo>
                  <a:lnTo>
                    <a:pt x="64" y="37"/>
                  </a:lnTo>
                  <a:lnTo>
                    <a:pt x="74" y="33"/>
                  </a:lnTo>
                  <a:lnTo>
                    <a:pt x="85" y="32"/>
                  </a:lnTo>
                  <a:lnTo>
                    <a:pt x="97" y="30"/>
                  </a:lnTo>
                  <a:lnTo>
                    <a:pt x="107" y="30"/>
                  </a:lnTo>
                  <a:lnTo>
                    <a:pt x="118" y="30"/>
                  </a:lnTo>
                  <a:lnTo>
                    <a:pt x="130" y="32"/>
                  </a:lnTo>
                  <a:lnTo>
                    <a:pt x="141" y="33"/>
                  </a:lnTo>
                  <a:lnTo>
                    <a:pt x="151" y="37"/>
                  </a:lnTo>
                  <a:lnTo>
                    <a:pt x="162" y="40"/>
                  </a:lnTo>
                  <a:lnTo>
                    <a:pt x="172" y="45"/>
                  </a:lnTo>
                  <a:lnTo>
                    <a:pt x="183" y="49"/>
                  </a:lnTo>
                  <a:lnTo>
                    <a:pt x="192" y="56"/>
                  </a:lnTo>
                  <a:lnTo>
                    <a:pt x="195" y="58"/>
                  </a:lnTo>
                  <a:lnTo>
                    <a:pt x="200" y="58"/>
                  </a:lnTo>
                  <a:lnTo>
                    <a:pt x="20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1">
              <a:extLst>
                <a:ext uri="{FF2B5EF4-FFF2-40B4-BE49-F238E27FC236}">
                  <a16:creationId xmlns:a16="http://schemas.microsoft.com/office/drawing/2014/main" id="{C01CB2A4-22C6-4ED1-A89F-84962BEA3CF4}"/>
                </a:ext>
              </a:extLst>
            </p:cNvPr>
            <p:cNvSpPr>
              <a:spLocks/>
            </p:cNvSpPr>
            <p:nvPr/>
          </p:nvSpPr>
          <p:spPr bwMode="auto">
            <a:xfrm>
              <a:off x="5021263" y="844550"/>
              <a:ext cx="96838" cy="23813"/>
            </a:xfrm>
            <a:custGeom>
              <a:avLst/>
              <a:gdLst>
                <a:gd name="T0" fmla="*/ 7 w 307"/>
                <a:gd name="T1" fmla="*/ 46 h 74"/>
                <a:gd name="T2" fmla="*/ 4 w 307"/>
                <a:gd name="T3" fmla="*/ 48 h 74"/>
                <a:gd name="T4" fmla="*/ 2 w 307"/>
                <a:gd name="T5" fmla="*/ 50 h 74"/>
                <a:gd name="T6" fmla="*/ 1 w 307"/>
                <a:gd name="T7" fmla="*/ 53 h 74"/>
                <a:gd name="T8" fmla="*/ 0 w 307"/>
                <a:gd name="T9" fmla="*/ 56 h 74"/>
                <a:gd name="T10" fmla="*/ 0 w 307"/>
                <a:gd name="T11" fmla="*/ 59 h 74"/>
                <a:gd name="T12" fmla="*/ 0 w 307"/>
                <a:gd name="T13" fmla="*/ 62 h 74"/>
                <a:gd name="T14" fmla="*/ 1 w 307"/>
                <a:gd name="T15" fmla="*/ 64 h 74"/>
                <a:gd name="T16" fmla="*/ 3 w 307"/>
                <a:gd name="T17" fmla="*/ 68 h 74"/>
                <a:gd name="T18" fmla="*/ 5 w 307"/>
                <a:gd name="T19" fmla="*/ 70 h 74"/>
                <a:gd name="T20" fmla="*/ 9 w 307"/>
                <a:gd name="T21" fmla="*/ 72 h 74"/>
                <a:gd name="T22" fmla="*/ 12 w 307"/>
                <a:gd name="T23" fmla="*/ 73 h 74"/>
                <a:gd name="T24" fmla="*/ 15 w 307"/>
                <a:gd name="T25" fmla="*/ 74 h 74"/>
                <a:gd name="T26" fmla="*/ 19 w 307"/>
                <a:gd name="T27" fmla="*/ 73 h 74"/>
                <a:gd name="T28" fmla="*/ 24 w 307"/>
                <a:gd name="T29" fmla="*/ 71 h 74"/>
                <a:gd name="T30" fmla="*/ 39 w 307"/>
                <a:gd name="T31" fmla="*/ 61 h 74"/>
                <a:gd name="T32" fmla="*/ 54 w 307"/>
                <a:gd name="T33" fmla="*/ 53 h 74"/>
                <a:gd name="T34" fmla="*/ 70 w 307"/>
                <a:gd name="T35" fmla="*/ 46 h 74"/>
                <a:gd name="T36" fmla="*/ 86 w 307"/>
                <a:gd name="T37" fmla="*/ 40 h 74"/>
                <a:gd name="T38" fmla="*/ 103 w 307"/>
                <a:gd name="T39" fmla="*/ 35 h 74"/>
                <a:gd name="T40" fmla="*/ 119 w 307"/>
                <a:gd name="T41" fmla="*/ 32 h 74"/>
                <a:gd name="T42" fmla="*/ 136 w 307"/>
                <a:gd name="T43" fmla="*/ 31 h 74"/>
                <a:gd name="T44" fmla="*/ 153 w 307"/>
                <a:gd name="T45" fmla="*/ 30 h 74"/>
                <a:gd name="T46" fmla="*/ 171 w 307"/>
                <a:gd name="T47" fmla="*/ 31 h 74"/>
                <a:gd name="T48" fmla="*/ 188 w 307"/>
                <a:gd name="T49" fmla="*/ 32 h 74"/>
                <a:gd name="T50" fmla="*/ 204 w 307"/>
                <a:gd name="T51" fmla="*/ 35 h 74"/>
                <a:gd name="T52" fmla="*/ 221 w 307"/>
                <a:gd name="T53" fmla="*/ 40 h 74"/>
                <a:gd name="T54" fmla="*/ 237 w 307"/>
                <a:gd name="T55" fmla="*/ 46 h 74"/>
                <a:gd name="T56" fmla="*/ 253 w 307"/>
                <a:gd name="T57" fmla="*/ 53 h 74"/>
                <a:gd name="T58" fmla="*/ 268 w 307"/>
                <a:gd name="T59" fmla="*/ 61 h 74"/>
                <a:gd name="T60" fmla="*/ 283 w 307"/>
                <a:gd name="T61" fmla="*/ 71 h 74"/>
                <a:gd name="T62" fmla="*/ 285 w 307"/>
                <a:gd name="T63" fmla="*/ 72 h 74"/>
                <a:gd name="T64" fmla="*/ 289 w 307"/>
                <a:gd name="T65" fmla="*/ 73 h 74"/>
                <a:gd name="T66" fmla="*/ 292 w 307"/>
                <a:gd name="T67" fmla="*/ 74 h 74"/>
                <a:gd name="T68" fmla="*/ 294 w 307"/>
                <a:gd name="T69" fmla="*/ 73 h 74"/>
                <a:gd name="T70" fmla="*/ 297 w 307"/>
                <a:gd name="T71" fmla="*/ 73 h 74"/>
                <a:gd name="T72" fmla="*/ 299 w 307"/>
                <a:gd name="T73" fmla="*/ 71 h 74"/>
                <a:gd name="T74" fmla="*/ 301 w 307"/>
                <a:gd name="T75" fmla="*/ 70 h 74"/>
                <a:gd name="T76" fmla="*/ 304 w 307"/>
                <a:gd name="T77" fmla="*/ 68 h 74"/>
                <a:gd name="T78" fmla="*/ 306 w 307"/>
                <a:gd name="T79" fmla="*/ 64 h 74"/>
                <a:gd name="T80" fmla="*/ 307 w 307"/>
                <a:gd name="T81" fmla="*/ 62 h 74"/>
                <a:gd name="T82" fmla="*/ 307 w 307"/>
                <a:gd name="T83" fmla="*/ 59 h 74"/>
                <a:gd name="T84" fmla="*/ 307 w 307"/>
                <a:gd name="T85" fmla="*/ 56 h 74"/>
                <a:gd name="T86" fmla="*/ 306 w 307"/>
                <a:gd name="T87" fmla="*/ 54 h 74"/>
                <a:gd name="T88" fmla="*/ 305 w 307"/>
                <a:gd name="T89" fmla="*/ 50 h 74"/>
                <a:gd name="T90" fmla="*/ 303 w 307"/>
                <a:gd name="T91" fmla="*/ 48 h 74"/>
                <a:gd name="T92" fmla="*/ 300 w 307"/>
                <a:gd name="T93" fmla="*/ 46 h 74"/>
                <a:gd name="T94" fmla="*/ 283 w 307"/>
                <a:gd name="T95" fmla="*/ 35 h 74"/>
                <a:gd name="T96" fmla="*/ 266 w 307"/>
                <a:gd name="T97" fmla="*/ 26 h 74"/>
                <a:gd name="T98" fmla="*/ 248 w 307"/>
                <a:gd name="T99" fmla="*/ 18 h 74"/>
                <a:gd name="T100" fmla="*/ 230 w 307"/>
                <a:gd name="T101" fmla="*/ 12 h 74"/>
                <a:gd name="T102" fmla="*/ 211 w 307"/>
                <a:gd name="T103" fmla="*/ 6 h 74"/>
                <a:gd name="T104" fmla="*/ 192 w 307"/>
                <a:gd name="T105" fmla="*/ 3 h 74"/>
                <a:gd name="T106" fmla="*/ 173 w 307"/>
                <a:gd name="T107" fmla="*/ 0 h 74"/>
                <a:gd name="T108" fmla="*/ 153 w 307"/>
                <a:gd name="T109" fmla="*/ 0 h 74"/>
                <a:gd name="T110" fmla="*/ 134 w 307"/>
                <a:gd name="T111" fmla="*/ 1 h 74"/>
                <a:gd name="T112" fmla="*/ 115 w 307"/>
                <a:gd name="T113" fmla="*/ 3 h 74"/>
                <a:gd name="T114" fmla="*/ 96 w 307"/>
                <a:gd name="T115" fmla="*/ 6 h 74"/>
                <a:gd name="T116" fmla="*/ 77 w 307"/>
                <a:gd name="T117" fmla="*/ 12 h 74"/>
                <a:gd name="T118" fmla="*/ 59 w 307"/>
                <a:gd name="T119" fmla="*/ 18 h 74"/>
                <a:gd name="T120" fmla="*/ 41 w 307"/>
                <a:gd name="T121" fmla="*/ 26 h 74"/>
                <a:gd name="T122" fmla="*/ 24 w 307"/>
                <a:gd name="T123" fmla="*/ 35 h 74"/>
                <a:gd name="T124" fmla="*/ 7 w 307"/>
                <a:gd name="T125"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7" h="74">
                  <a:moveTo>
                    <a:pt x="7" y="46"/>
                  </a:moveTo>
                  <a:lnTo>
                    <a:pt x="4" y="48"/>
                  </a:lnTo>
                  <a:lnTo>
                    <a:pt x="2" y="50"/>
                  </a:lnTo>
                  <a:lnTo>
                    <a:pt x="1" y="53"/>
                  </a:lnTo>
                  <a:lnTo>
                    <a:pt x="0" y="56"/>
                  </a:lnTo>
                  <a:lnTo>
                    <a:pt x="0" y="59"/>
                  </a:lnTo>
                  <a:lnTo>
                    <a:pt x="0" y="62"/>
                  </a:lnTo>
                  <a:lnTo>
                    <a:pt x="1" y="64"/>
                  </a:lnTo>
                  <a:lnTo>
                    <a:pt x="3" y="68"/>
                  </a:lnTo>
                  <a:lnTo>
                    <a:pt x="5" y="70"/>
                  </a:lnTo>
                  <a:lnTo>
                    <a:pt x="9" y="72"/>
                  </a:lnTo>
                  <a:lnTo>
                    <a:pt x="12" y="73"/>
                  </a:lnTo>
                  <a:lnTo>
                    <a:pt x="15" y="74"/>
                  </a:lnTo>
                  <a:lnTo>
                    <a:pt x="19" y="73"/>
                  </a:lnTo>
                  <a:lnTo>
                    <a:pt x="24" y="71"/>
                  </a:lnTo>
                  <a:lnTo>
                    <a:pt x="39" y="61"/>
                  </a:lnTo>
                  <a:lnTo>
                    <a:pt x="54" y="53"/>
                  </a:lnTo>
                  <a:lnTo>
                    <a:pt x="70" y="46"/>
                  </a:lnTo>
                  <a:lnTo>
                    <a:pt x="86" y="40"/>
                  </a:lnTo>
                  <a:lnTo>
                    <a:pt x="103" y="35"/>
                  </a:lnTo>
                  <a:lnTo>
                    <a:pt x="119" y="32"/>
                  </a:lnTo>
                  <a:lnTo>
                    <a:pt x="136" y="31"/>
                  </a:lnTo>
                  <a:lnTo>
                    <a:pt x="153" y="30"/>
                  </a:lnTo>
                  <a:lnTo>
                    <a:pt x="171" y="31"/>
                  </a:lnTo>
                  <a:lnTo>
                    <a:pt x="188" y="32"/>
                  </a:lnTo>
                  <a:lnTo>
                    <a:pt x="204" y="35"/>
                  </a:lnTo>
                  <a:lnTo>
                    <a:pt x="221" y="40"/>
                  </a:lnTo>
                  <a:lnTo>
                    <a:pt x="237" y="46"/>
                  </a:lnTo>
                  <a:lnTo>
                    <a:pt x="253" y="53"/>
                  </a:lnTo>
                  <a:lnTo>
                    <a:pt x="268" y="61"/>
                  </a:lnTo>
                  <a:lnTo>
                    <a:pt x="283" y="71"/>
                  </a:lnTo>
                  <a:lnTo>
                    <a:pt x="285" y="72"/>
                  </a:lnTo>
                  <a:lnTo>
                    <a:pt x="289" y="73"/>
                  </a:lnTo>
                  <a:lnTo>
                    <a:pt x="292" y="74"/>
                  </a:lnTo>
                  <a:lnTo>
                    <a:pt x="294" y="73"/>
                  </a:lnTo>
                  <a:lnTo>
                    <a:pt x="297" y="73"/>
                  </a:lnTo>
                  <a:lnTo>
                    <a:pt x="299" y="71"/>
                  </a:lnTo>
                  <a:lnTo>
                    <a:pt x="301" y="70"/>
                  </a:lnTo>
                  <a:lnTo>
                    <a:pt x="304" y="68"/>
                  </a:lnTo>
                  <a:lnTo>
                    <a:pt x="306" y="64"/>
                  </a:lnTo>
                  <a:lnTo>
                    <a:pt x="307" y="62"/>
                  </a:lnTo>
                  <a:lnTo>
                    <a:pt x="307" y="59"/>
                  </a:lnTo>
                  <a:lnTo>
                    <a:pt x="307" y="56"/>
                  </a:lnTo>
                  <a:lnTo>
                    <a:pt x="306" y="54"/>
                  </a:lnTo>
                  <a:lnTo>
                    <a:pt x="305" y="50"/>
                  </a:lnTo>
                  <a:lnTo>
                    <a:pt x="303" y="48"/>
                  </a:lnTo>
                  <a:lnTo>
                    <a:pt x="300" y="46"/>
                  </a:lnTo>
                  <a:lnTo>
                    <a:pt x="283" y="35"/>
                  </a:lnTo>
                  <a:lnTo>
                    <a:pt x="266" y="26"/>
                  </a:lnTo>
                  <a:lnTo>
                    <a:pt x="248" y="18"/>
                  </a:lnTo>
                  <a:lnTo>
                    <a:pt x="230" y="12"/>
                  </a:lnTo>
                  <a:lnTo>
                    <a:pt x="211" y="6"/>
                  </a:lnTo>
                  <a:lnTo>
                    <a:pt x="192" y="3"/>
                  </a:lnTo>
                  <a:lnTo>
                    <a:pt x="173" y="0"/>
                  </a:lnTo>
                  <a:lnTo>
                    <a:pt x="153" y="0"/>
                  </a:lnTo>
                  <a:lnTo>
                    <a:pt x="134" y="1"/>
                  </a:lnTo>
                  <a:lnTo>
                    <a:pt x="115" y="3"/>
                  </a:lnTo>
                  <a:lnTo>
                    <a:pt x="96" y="6"/>
                  </a:lnTo>
                  <a:lnTo>
                    <a:pt x="77" y="12"/>
                  </a:lnTo>
                  <a:lnTo>
                    <a:pt x="59" y="18"/>
                  </a:lnTo>
                  <a:lnTo>
                    <a:pt x="41" y="26"/>
                  </a:lnTo>
                  <a:lnTo>
                    <a:pt x="24" y="35"/>
                  </a:lnTo>
                  <a:lnTo>
                    <a:pt x="7"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2">
              <a:extLst>
                <a:ext uri="{FF2B5EF4-FFF2-40B4-BE49-F238E27FC236}">
                  <a16:creationId xmlns:a16="http://schemas.microsoft.com/office/drawing/2014/main" id="{122C5CCB-D326-4C2A-B571-0E1EB5C0B2C1}"/>
                </a:ext>
              </a:extLst>
            </p:cNvPr>
            <p:cNvSpPr>
              <a:spLocks/>
            </p:cNvSpPr>
            <p:nvPr/>
          </p:nvSpPr>
          <p:spPr bwMode="auto">
            <a:xfrm>
              <a:off x="5049838" y="901700"/>
              <a:ext cx="39688" cy="14288"/>
            </a:xfrm>
            <a:custGeom>
              <a:avLst/>
              <a:gdLst>
                <a:gd name="T0" fmla="*/ 8 w 125"/>
                <a:gd name="T1" fmla="*/ 15 h 44"/>
                <a:gd name="T2" fmla="*/ 6 w 125"/>
                <a:gd name="T3" fmla="*/ 17 h 44"/>
                <a:gd name="T4" fmla="*/ 4 w 125"/>
                <a:gd name="T5" fmla="*/ 19 h 44"/>
                <a:gd name="T6" fmla="*/ 2 w 125"/>
                <a:gd name="T7" fmla="*/ 23 h 44"/>
                <a:gd name="T8" fmla="*/ 1 w 125"/>
                <a:gd name="T9" fmla="*/ 25 h 44"/>
                <a:gd name="T10" fmla="*/ 0 w 125"/>
                <a:gd name="T11" fmla="*/ 28 h 44"/>
                <a:gd name="T12" fmla="*/ 0 w 125"/>
                <a:gd name="T13" fmla="*/ 31 h 44"/>
                <a:gd name="T14" fmla="*/ 1 w 125"/>
                <a:gd name="T15" fmla="*/ 33 h 44"/>
                <a:gd name="T16" fmla="*/ 2 w 125"/>
                <a:gd name="T17" fmla="*/ 37 h 44"/>
                <a:gd name="T18" fmla="*/ 6 w 125"/>
                <a:gd name="T19" fmla="*/ 40 h 44"/>
                <a:gd name="T20" fmla="*/ 9 w 125"/>
                <a:gd name="T21" fmla="*/ 42 h 44"/>
                <a:gd name="T22" fmla="*/ 12 w 125"/>
                <a:gd name="T23" fmla="*/ 43 h 44"/>
                <a:gd name="T24" fmla="*/ 15 w 125"/>
                <a:gd name="T25" fmla="*/ 44 h 44"/>
                <a:gd name="T26" fmla="*/ 20 w 125"/>
                <a:gd name="T27" fmla="*/ 43 h 44"/>
                <a:gd name="T28" fmla="*/ 24 w 125"/>
                <a:gd name="T29" fmla="*/ 42 h 44"/>
                <a:gd name="T30" fmla="*/ 32 w 125"/>
                <a:gd name="T31" fmla="*/ 37 h 44"/>
                <a:gd name="T32" fmla="*/ 42 w 125"/>
                <a:gd name="T33" fmla="*/ 33 h 44"/>
                <a:gd name="T34" fmla="*/ 53 w 125"/>
                <a:gd name="T35" fmla="*/ 31 h 44"/>
                <a:gd name="T36" fmla="*/ 62 w 125"/>
                <a:gd name="T37" fmla="*/ 30 h 44"/>
                <a:gd name="T38" fmla="*/ 72 w 125"/>
                <a:gd name="T39" fmla="*/ 31 h 44"/>
                <a:gd name="T40" fmla="*/ 83 w 125"/>
                <a:gd name="T41" fmla="*/ 33 h 44"/>
                <a:gd name="T42" fmla="*/ 93 w 125"/>
                <a:gd name="T43" fmla="*/ 37 h 44"/>
                <a:gd name="T44" fmla="*/ 101 w 125"/>
                <a:gd name="T45" fmla="*/ 42 h 44"/>
                <a:gd name="T46" fmla="*/ 104 w 125"/>
                <a:gd name="T47" fmla="*/ 43 h 44"/>
                <a:gd name="T48" fmla="*/ 108 w 125"/>
                <a:gd name="T49" fmla="*/ 43 h 44"/>
                <a:gd name="T50" fmla="*/ 110 w 125"/>
                <a:gd name="T51" fmla="*/ 44 h 44"/>
                <a:gd name="T52" fmla="*/ 113 w 125"/>
                <a:gd name="T53" fmla="*/ 43 h 44"/>
                <a:gd name="T54" fmla="*/ 116 w 125"/>
                <a:gd name="T55" fmla="*/ 42 h 44"/>
                <a:gd name="T56" fmla="*/ 118 w 125"/>
                <a:gd name="T57" fmla="*/ 41 h 44"/>
                <a:gd name="T58" fmla="*/ 120 w 125"/>
                <a:gd name="T59" fmla="*/ 39 h 44"/>
                <a:gd name="T60" fmla="*/ 123 w 125"/>
                <a:gd name="T61" fmla="*/ 37 h 44"/>
                <a:gd name="T62" fmla="*/ 124 w 125"/>
                <a:gd name="T63" fmla="*/ 33 h 44"/>
                <a:gd name="T64" fmla="*/ 125 w 125"/>
                <a:gd name="T65" fmla="*/ 31 h 44"/>
                <a:gd name="T66" fmla="*/ 125 w 125"/>
                <a:gd name="T67" fmla="*/ 28 h 44"/>
                <a:gd name="T68" fmla="*/ 124 w 125"/>
                <a:gd name="T69" fmla="*/ 25 h 44"/>
                <a:gd name="T70" fmla="*/ 123 w 125"/>
                <a:gd name="T71" fmla="*/ 23 h 44"/>
                <a:gd name="T72" fmla="*/ 121 w 125"/>
                <a:gd name="T73" fmla="*/ 19 h 44"/>
                <a:gd name="T74" fmla="*/ 119 w 125"/>
                <a:gd name="T75" fmla="*/ 17 h 44"/>
                <a:gd name="T76" fmla="*/ 117 w 125"/>
                <a:gd name="T77" fmla="*/ 16 h 44"/>
                <a:gd name="T78" fmla="*/ 104 w 125"/>
                <a:gd name="T79" fmla="*/ 9 h 44"/>
                <a:gd name="T80" fmla="*/ 90 w 125"/>
                <a:gd name="T81" fmla="*/ 4 h 44"/>
                <a:gd name="T82" fmla="*/ 76 w 125"/>
                <a:gd name="T83" fmla="*/ 1 h 44"/>
                <a:gd name="T84" fmla="*/ 62 w 125"/>
                <a:gd name="T85" fmla="*/ 0 h 44"/>
                <a:gd name="T86" fmla="*/ 49 w 125"/>
                <a:gd name="T87" fmla="*/ 1 h 44"/>
                <a:gd name="T88" fmla="*/ 35 w 125"/>
                <a:gd name="T89" fmla="*/ 4 h 44"/>
                <a:gd name="T90" fmla="*/ 21 w 125"/>
                <a:gd name="T91" fmla="*/ 9 h 44"/>
                <a:gd name="T92" fmla="*/ 8 w 125"/>
                <a:gd name="T93" fmla="*/ 16 h 44"/>
                <a:gd name="T94" fmla="*/ 8 w 125"/>
                <a:gd name="T95"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5" h="44">
                  <a:moveTo>
                    <a:pt x="8" y="15"/>
                  </a:moveTo>
                  <a:lnTo>
                    <a:pt x="6" y="17"/>
                  </a:lnTo>
                  <a:lnTo>
                    <a:pt x="4" y="19"/>
                  </a:lnTo>
                  <a:lnTo>
                    <a:pt x="2" y="23"/>
                  </a:lnTo>
                  <a:lnTo>
                    <a:pt x="1" y="25"/>
                  </a:lnTo>
                  <a:lnTo>
                    <a:pt x="0" y="28"/>
                  </a:lnTo>
                  <a:lnTo>
                    <a:pt x="0" y="31"/>
                  </a:lnTo>
                  <a:lnTo>
                    <a:pt x="1" y="33"/>
                  </a:lnTo>
                  <a:lnTo>
                    <a:pt x="2" y="37"/>
                  </a:lnTo>
                  <a:lnTo>
                    <a:pt x="6" y="40"/>
                  </a:lnTo>
                  <a:lnTo>
                    <a:pt x="9" y="42"/>
                  </a:lnTo>
                  <a:lnTo>
                    <a:pt x="12" y="43"/>
                  </a:lnTo>
                  <a:lnTo>
                    <a:pt x="15" y="44"/>
                  </a:lnTo>
                  <a:lnTo>
                    <a:pt x="20" y="43"/>
                  </a:lnTo>
                  <a:lnTo>
                    <a:pt x="24" y="42"/>
                  </a:lnTo>
                  <a:lnTo>
                    <a:pt x="32" y="37"/>
                  </a:lnTo>
                  <a:lnTo>
                    <a:pt x="42" y="33"/>
                  </a:lnTo>
                  <a:lnTo>
                    <a:pt x="53" y="31"/>
                  </a:lnTo>
                  <a:lnTo>
                    <a:pt x="62" y="30"/>
                  </a:lnTo>
                  <a:lnTo>
                    <a:pt x="72" y="31"/>
                  </a:lnTo>
                  <a:lnTo>
                    <a:pt x="83" y="33"/>
                  </a:lnTo>
                  <a:lnTo>
                    <a:pt x="93" y="37"/>
                  </a:lnTo>
                  <a:lnTo>
                    <a:pt x="101" y="42"/>
                  </a:lnTo>
                  <a:lnTo>
                    <a:pt x="104" y="43"/>
                  </a:lnTo>
                  <a:lnTo>
                    <a:pt x="108" y="43"/>
                  </a:lnTo>
                  <a:lnTo>
                    <a:pt x="110" y="44"/>
                  </a:lnTo>
                  <a:lnTo>
                    <a:pt x="113" y="43"/>
                  </a:lnTo>
                  <a:lnTo>
                    <a:pt x="116" y="42"/>
                  </a:lnTo>
                  <a:lnTo>
                    <a:pt x="118" y="41"/>
                  </a:lnTo>
                  <a:lnTo>
                    <a:pt x="120" y="39"/>
                  </a:lnTo>
                  <a:lnTo>
                    <a:pt x="123" y="37"/>
                  </a:lnTo>
                  <a:lnTo>
                    <a:pt x="124" y="33"/>
                  </a:lnTo>
                  <a:lnTo>
                    <a:pt x="125" y="31"/>
                  </a:lnTo>
                  <a:lnTo>
                    <a:pt x="125" y="28"/>
                  </a:lnTo>
                  <a:lnTo>
                    <a:pt x="124" y="25"/>
                  </a:lnTo>
                  <a:lnTo>
                    <a:pt x="123" y="23"/>
                  </a:lnTo>
                  <a:lnTo>
                    <a:pt x="121" y="19"/>
                  </a:lnTo>
                  <a:lnTo>
                    <a:pt x="119" y="17"/>
                  </a:lnTo>
                  <a:lnTo>
                    <a:pt x="117" y="16"/>
                  </a:lnTo>
                  <a:lnTo>
                    <a:pt x="104" y="9"/>
                  </a:lnTo>
                  <a:lnTo>
                    <a:pt x="90" y="4"/>
                  </a:lnTo>
                  <a:lnTo>
                    <a:pt x="76" y="1"/>
                  </a:lnTo>
                  <a:lnTo>
                    <a:pt x="62" y="0"/>
                  </a:lnTo>
                  <a:lnTo>
                    <a:pt x="49" y="1"/>
                  </a:lnTo>
                  <a:lnTo>
                    <a:pt x="35" y="4"/>
                  </a:lnTo>
                  <a:lnTo>
                    <a:pt x="21" y="9"/>
                  </a:lnTo>
                  <a:lnTo>
                    <a:pt x="8" y="16"/>
                  </a:lnTo>
                  <a:lnTo>
                    <a:pt x="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7" name="Freeform 148">
            <a:extLst>
              <a:ext uri="{FF2B5EF4-FFF2-40B4-BE49-F238E27FC236}">
                <a16:creationId xmlns:a16="http://schemas.microsoft.com/office/drawing/2014/main" id="{7E291EF8-8DFB-4E89-938A-2D1B5BC32FEC}"/>
              </a:ext>
            </a:extLst>
          </p:cNvPr>
          <p:cNvSpPr>
            <a:spLocks noEditPoints="1"/>
          </p:cNvSpPr>
          <p:nvPr/>
        </p:nvSpPr>
        <p:spPr bwMode="auto">
          <a:xfrm>
            <a:off x="7323292" y="3335065"/>
            <a:ext cx="285750" cy="236538"/>
          </a:xfrm>
          <a:custGeom>
            <a:avLst/>
            <a:gdLst>
              <a:gd name="T0" fmla="*/ 855 w 900"/>
              <a:gd name="T1" fmla="*/ 363 h 748"/>
              <a:gd name="T2" fmla="*/ 810 w 900"/>
              <a:gd name="T3" fmla="*/ 373 h 748"/>
              <a:gd name="T4" fmla="*/ 849 w 900"/>
              <a:gd name="T5" fmla="*/ 261 h 748"/>
              <a:gd name="T6" fmla="*/ 870 w 900"/>
              <a:gd name="T7" fmla="*/ 299 h 748"/>
              <a:gd name="T8" fmla="*/ 682 w 900"/>
              <a:gd name="T9" fmla="*/ 548 h 748"/>
              <a:gd name="T10" fmla="*/ 550 w 900"/>
              <a:gd name="T11" fmla="*/ 497 h 748"/>
              <a:gd name="T12" fmla="*/ 382 w 900"/>
              <a:gd name="T13" fmla="*/ 461 h 748"/>
              <a:gd name="T14" fmla="*/ 383 w 900"/>
              <a:gd name="T15" fmla="*/ 166 h 748"/>
              <a:gd name="T16" fmla="*/ 552 w 900"/>
              <a:gd name="T17" fmla="*/ 133 h 748"/>
              <a:gd name="T18" fmla="*/ 685 w 900"/>
              <a:gd name="T19" fmla="*/ 83 h 748"/>
              <a:gd name="T20" fmla="*/ 780 w 900"/>
              <a:gd name="T21" fmla="*/ 595 h 748"/>
              <a:gd name="T22" fmla="*/ 83 w 900"/>
              <a:gd name="T23" fmla="*/ 442 h 748"/>
              <a:gd name="T24" fmla="*/ 49 w 900"/>
              <a:gd name="T25" fmla="*/ 417 h 748"/>
              <a:gd name="T26" fmla="*/ 32 w 900"/>
              <a:gd name="T27" fmla="*/ 378 h 748"/>
              <a:gd name="T28" fmla="*/ 32 w 900"/>
              <a:gd name="T29" fmla="*/ 264 h 748"/>
              <a:gd name="T30" fmla="*/ 48 w 900"/>
              <a:gd name="T31" fmla="*/ 219 h 748"/>
              <a:gd name="T32" fmla="*/ 82 w 900"/>
              <a:gd name="T33" fmla="*/ 187 h 748"/>
              <a:gd name="T34" fmla="*/ 165 w 900"/>
              <a:gd name="T35" fmla="*/ 179 h 748"/>
              <a:gd name="T36" fmla="*/ 270 w 900"/>
              <a:gd name="T37" fmla="*/ 450 h 748"/>
              <a:gd name="T38" fmla="*/ 120 w 900"/>
              <a:gd name="T39" fmla="*/ 448 h 748"/>
              <a:gd name="T40" fmla="*/ 808 w 900"/>
              <a:gd name="T41" fmla="*/ 8 h 748"/>
              <a:gd name="T42" fmla="*/ 792 w 900"/>
              <a:gd name="T43" fmla="*/ 0 h 748"/>
              <a:gd name="T44" fmla="*/ 638 w 900"/>
              <a:gd name="T45" fmla="*/ 72 h 748"/>
              <a:gd name="T46" fmla="*/ 464 w 900"/>
              <a:gd name="T47" fmla="*/ 122 h 748"/>
              <a:gd name="T48" fmla="*/ 225 w 900"/>
              <a:gd name="T49" fmla="*/ 148 h 748"/>
              <a:gd name="T50" fmla="*/ 85 w 900"/>
              <a:gd name="T51" fmla="*/ 154 h 748"/>
              <a:gd name="T52" fmla="*/ 35 w 900"/>
              <a:gd name="T53" fmla="*/ 187 h 748"/>
              <a:gd name="T54" fmla="*/ 5 w 900"/>
              <a:gd name="T55" fmla="*/ 243 h 748"/>
              <a:gd name="T56" fmla="*/ 1 w 900"/>
              <a:gd name="T57" fmla="*/ 371 h 748"/>
              <a:gd name="T58" fmla="*/ 19 w 900"/>
              <a:gd name="T59" fmla="*/ 427 h 748"/>
              <a:gd name="T60" fmla="*/ 61 w 900"/>
              <a:gd name="T61" fmla="*/ 464 h 748"/>
              <a:gd name="T62" fmla="*/ 120 w 900"/>
              <a:gd name="T63" fmla="*/ 478 h 748"/>
              <a:gd name="T64" fmla="*/ 270 w 900"/>
              <a:gd name="T65" fmla="*/ 480 h 748"/>
              <a:gd name="T66" fmla="*/ 288 w 900"/>
              <a:gd name="T67" fmla="*/ 584 h 748"/>
              <a:gd name="T68" fmla="*/ 335 w 900"/>
              <a:gd name="T69" fmla="*/ 672 h 748"/>
              <a:gd name="T70" fmla="*/ 408 w 900"/>
              <a:gd name="T71" fmla="*/ 737 h 748"/>
              <a:gd name="T72" fmla="*/ 439 w 900"/>
              <a:gd name="T73" fmla="*/ 746 h 748"/>
              <a:gd name="T74" fmla="*/ 446 w 900"/>
              <a:gd name="T75" fmla="*/ 731 h 748"/>
              <a:gd name="T76" fmla="*/ 438 w 900"/>
              <a:gd name="T77" fmla="*/ 719 h 748"/>
              <a:gd name="T78" fmla="*/ 370 w 900"/>
              <a:gd name="T79" fmla="*/ 666 h 748"/>
              <a:gd name="T80" fmla="*/ 323 w 900"/>
              <a:gd name="T81" fmla="*/ 592 h 748"/>
              <a:gd name="T82" fmla="*/ 301 w 900"/>
              <a:gd name="T83" fmla="*/ 502 h 748"/>
              <a:gd name="T84" fmla="*/ 448 w 900"/>
              <a:gd name="T85" fmla="*/ 503 h 748"/>
              <a:gd name="T86" fmla="*/ 595 w 900"/>
              <a:gd name="T87" fmla="*/ 543 h 748"/>
              <a:gd name="T88" fmla="*/ 761 w 900"/>
              <a:gd name="T89" fmla="*/ 619 h 748"/>
              <a:gd name="T90" fmla="*/ 802 w 900"/>
              <a:gd name="T91" fmla="*/ 632 h 748"/>
              <a:gd name="T92" fmla="*/ 810 w 900"/>
              <a:gd name="T93" fmla="*/ 403 h 748"/>
              <a:gd name="T94" fmla="*/ 854 w 900"/>
              <a:gd name="T95" fmla="*/ 398 h 748"/>
              <a:gd name="T96" fmla="*/ 883 w 900"/>
              <a:gd name="T97" fmla="*/ 379 h 748"/>
              <a:gd name="T98" fmla="*/ 897 w 900"/>
              <a:gd name="T99" fmla="*/ 350 h 748"/>
              <a:gd name="T100" fmla="*/ 897 w 900"/>
              <a:gd name="T101" fmla="*/ 284 h 748"/>
              <a:gd name="T102" fmla="*/ 881 w 900"/>
              <a:gd name="T103" fmla="*/ 251 h 748"/>
              <a:gd name="T104" fmla="*/ 853 w 900"/>
              <a:gd name="T105" fmla="*/ 22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0" h="748">
                <a:moveTo>
                  <a:pt x="870" y="336"/>
                </a:moveTo>
                <a:lnTo>
                  <a:pt x="869" y="345"/>
                </a:lnTo>
                <a:lnTo>
                  <a:pt x="865" y="352"/>
                </a:lnTo>
                <a:lnTo>
                  <a:pt x="861" y="357"/>
                </a:lnTo>
                <a:lnTo>
                  <a:pt x="855" y="363"/>
                </a:lnTo>
                <a:lnTo>
                  <a:pt x="848" y="367"/>
                </a:lnTo>
                <a:lnTo>
                  <a:pt x="841" y="370"/>
                </a:lnTo>
                <a:lnTo>
                  <a:pt x="832" y="372"/>
                </a:lnTo>
                <a:lnTo>
                  <a:pt x="825" y="373"/>
                </a:lnTo>
                <a:lnTo>
                  <a:pt x="810" y="373"/>
                </a:lnTo>
                <a:lnTo>
                  <a:pt x="810" y="254"/>
                </a:lnTo>
                <a:lnTo>
                  <a:pt x="825" y="254"/>
                </a:lnTo>
                <a:lnTo>
                  <a:pt x="833" y="254"/>
                </a:lnTo>
                <a:lnTo>
                  <a:pt x="841" y="257"/>
                </a:lnTo>
                <a:lnTo>
                  <a:pt x="849" y="261"/>
                </a:lnTo>
                <a:lnTo>
                  <a:pt x="856" y="267"/>
                </a:lnTo>
                <a:lnTo>
                  <a:pt x="861" y="274"/>
                </a:lnTo>
                <a:lnTo>
                  <a:pt x="865" y="281"/>
                </a:lnTo>
                <a:lnTo>
                  <a:pt x="869" y="290"/>
                </a:lnTo>
                <a:lnTo>
                  <a:pt x="870" y="299"/>
                </a:lnTo>
                <a:lnTo>
                  <a:pt x="870" y="336"/>
                </a:lnTo>
                <a:close/>
                <a:moveTo>
                  <a:pt x="780" y="595"/>
                </a:moveTo>
                <a:lnTo>
                  <a:pt x="774" y="593"/>
                </a:lnTo>
                <a:lnTo>
                  <a:pt x="730" y="570"/>
                </a:lnTo>
                <a:lnTo>
                  <a:pt x="682" y="548"/>
                </a:lnTo>
                <a:lnTo>
                  <a:pt x="658" y="537"/>
                </a:lnTo>
                <a:lnTo>
                  <a:pt x="632" y="526"/>
                </a:lnTo>
                <a:lnTo>
                  <a:pt x="607" y="517"/>
                </a:lnTo>
                <a:lnTo>
                  <a:pt x="579" y="507"/>
                </a:lnTo>
                <a:lnTo>
                  <a:pt x="550" y="497"/>
                </a:lnTo>
                <a:lnTo>
                  <a:pt x="520" y="489"/>
                </a:lnTo>
                <a:lnTo>
                  <a:pt x="488" y="480"/>
                </a:lnTo>
                <a:lnTo>
                  <a:pt x="455" y="474"/>
                </a:lnTo>
                <a:lnTo>
                  <a:pt x="419" y="468"/>
                </a:lnTo>
                <a:lnTo>
                  <a:pt x="382" y="461"/>
                </a:lnTo>
                <a:lnTo>
                  <a:pt x="342" y="457"/>
                </a:lnTo>
                <a:lnTo>
                  <a:pt x="300" y="453"/>
                </a:lnTo>
                <a:lnTo>
                  <a:pt x="300" y="174"/>
                </a:lnTo>
                <a:lnTo>
                  <a:pt x="342" y="170"/>
                </a:lnTo>
                <a:lnTo>
                  <a:pt x="383" y="166"/>
                </a:lnTo>
                <a:lnTo>
                  <a:pt x="420" y="161"/>
                </a:lnTo>
                <a:lnTo>
                  <a:pt x="456" y="155"/>
                </a:lnTo>
                <a:lnTo>
                  <a:pt x="490" y="148"/>
                </a:lnTo>
                <a:lnTo>
                  <a:pt x="521" y="140"/>
                </a:lnTo>
                <a:lnTo>
                  <a:pt x="552" y="133"/>
                </a:lnTo>
                <a:lnTo>
                  <a:pt x="581" y="123"/>
                </a:lnTo>
                <a:lnTo>
                  <a:pt x="609" y="115"/>
                </a:lnTo>
                <a:lnTo>
                  <a:pt x="634" y="105"/>
                </a:lnTo>
                <a:lnTo>
                  <a:pt x="660" y="94"/>
                </a:lnTo>
                <a:lnTo>
                  <a:pt x="685" y="83"/>
                </a:lnTo>
                <a:lnTo>
                  <a:pt x="733" y="62"/>
                </a:lnTo>
                <a:lnTo>
                  <a:pt x="780" y="39"/>
                </a:lnTo>
                <a:lnTo>
                  <a:pt x="780" y="239"/>
                </a:lnTo>
                <a:lnTo>
                  <a:pt x="780" y="388"/>
                </a:lnTo>
                <a:lnTo>
                  <a:pt x="780" y="595"/>
                </a:lnTo>
                <a:close/>
                <a:moveTo>
                  <a:pt x="120" y="448"/>
                </a:moveTo>
                <a:lnTo>
                  <a:pt x="110" y="447"/>
                </a:lnTo>
                <a:lnTo>
                  <a:pt x="101" y="446"/>
                </a:lnTo>
                <a:lnTo>
                  <a:pt x="92" y="444"/>
                </a:lnTo>
                <a:lnTo>
                  <a:pt x="83" y="442"/>
                </a:lnTo>
                <a:lnTo>
                  <a:pt x="75" y="438"/>
                </a:lnTo>
                <a:lnTo>
                  <a:pt x="67" y="434"/>
                </a:lnTo>
                <a:lnTo>
                  <a:pt x="61" y="429"/>
                </a:lnTo>
                <a:lnTo>
                  <a:pt x="55" y="424"/>
                </a:lnTo>
                <a:lnTo>
                  <a:pt x="49" y="417"/>
                </a:lnTo>
                <a:lnTo>
                  <a:pt x="44" y="411"/>
                </a:lnTo>
                <a:lnTo>
                  <a:pt x="40" y="403"/>
                </a:lnTo>
                <a:lnTo>
                  <a:pt x="36" y="395"/>
                </a:lnTo>
                <a:lnTo>
                  <a:pt x="34" y="386"/>
                </a:lnTo>
                <a:lnTo>
                  <a:pt x="32" y="378"/>
                </a:lnTo>
                <a:lnTo>
                  <a:pt x="31" y="368"/>
                </a:lnTo>
                <a:lnTo>
                  <a:pt x="30" y="358"/>
                </a:lnTo>
                <a:lnTo>
                  <a:pt x="30" y="284"/>
                </a:lnTo>
                <a:lnTo>
                  <a:pt x="31" y="274"/>
                </a:lnTo>
                <a:lnTo>
                  <a:pt x="32" y="264"/>
                </a:lnTo>
                <a:lnTo>
                  <a:pt x="33" y="255"/>
                </a:lnTo>
                <a:lnTo>
                  <a:pt x="36" y="245"/>
                </a:lnTo>
                <a:lnTo>
                  <a:pt x="40" y="236"/>
                </a:lnTo>
                <a:lnTo>
                  <a:pt x="44" y="227"/>
                </a:lnTo>
                <a:lnTo>
                  <a:pt x="48" y="219"/>
                </a:lnTo>
                <a:lnTo>
                  <a:pt x="55" y="212"/>
                </a:lnTo>
                <a:lnTo>
                  <a:pt x="60" y="204"/>
                </a:lnTo>
                <a:lnTo>
                  <a:pt x="67" y="198"/>
                </a:lnTo>
                <a:lnTo>
                  <a:pt x="74" y="193"/>
                </a:lnTo>
                <a:lnTo>
                  <a:pt x="82" y="187"/>
                </a:lnTo>
                <a:lnTo>
                  <a:pt x="91" y="183"/>
                </a:lnTo>
                <a:lnTo>
                  <a:pt x="101" y="181"/>
                </a:lnTo>
                <a:lnTo>
                  <a:pt x="110" y="179"/>
                </a:lnTo>
                <a:lnTo>
                  <a:pt x="120" y="179"/>
                </a:lnTo>
                <a:lnTo>
                  <a:pt x="165" y="179"/>
                </a:lnTo>
                <a:lnTo>
                  <a:pt x="193" y="178"/>
                </a:lnTo>
                <a:lnTo>
                  <a:pt x="219" y="178"/>
                </a:lnTo>
                <a:lnTo>
                  <a:pt x="245" y="177"/>
                </a:lnTo>
                <a:lnTo>
                  <a:pt x="270" y="175"/>
                </a:lnTo>
                <a:lnTo>
                  <a:pt x="270" y="450"/>
                </a:lnTo>
                <a:lnTo>
                  <a:pt x="245" y="449"/>
                </a:lnTo>
                <a:lnTo>
                  <a:pt x="219" y="448"/>
                </a:lnTo>
                <a:lnTo>
                  <a:pt x="193" y="448"/>
                </a:lnTo>
                <a:lnTo>
                  <a:pt x="165" y="448"/>
                </a:lnTo>
                <a:lnTo>
                  <a:pt x="120" y="448"/>
                </a:lnTo>
                <a:close/>
                <a:moveTo>
                  <a:pt x="825" y="224"/>
                </a:moveTo>
                <a:lnTo>
                  <a:pt x="810" y="224"/>
                </a:lnTo>
                <a:lnTo>
                  <a:pt x="810" y="15"/>
                </a:lnTo>
                <a:lnTo>
                  <a:pt x="809" y="11"/>
                </a:lnTo>
                <a:lnTo>
                  <a:pt x="808" y="8"/>
                </a:lnTo>
                <a:lnTo>
                  <a:pt x="805" y="4"/>
                </a:lnTo>
                <a:lnTo>
                  <a:pt x="802" y="2"/>
                </a:lnTo>
                <a:lnTo>
                  <a:pt x="799" y="0"/>
                </a:lnTo>
                <a:lnTo>
                  <a:pt x="795" y="0"/>
                </a:lnTo>
                <a:lnTo>
                  <a:pt x="792" y="0"/>
                </a:lnTo>
                <a:lnTo>
                  <a:pt x="787" y="1"/>
                </a:lnTo>
                <a:lnTo>
                  <a:pt x="779" y="5"/>
                </a:lnTo>
                <a:lnTo>
                  <a:pt x="724" y="33"/>
                </a:lnTo>
                <a:lnTo>
                  <a:pt x="668" y="59"/>
                </a:lnTo>
                <a:lnTo>
                  <a:pt x="638" y="72"/>
                </a:lnTo>
                <a:lnTo>
                  <a:pt x="607" y="83"/>
                </a:lnTo>
                <a:lnTo>
                  <a:pt x="574" y="94"/>
                </a:lnTo>
                <a:lnTo>
                  <a:pt x="539" y="105"/>
                </a:lnTo>
                <a:lnTo>
                  <a:pt x="503" y="113"/>
                </a:lnTo>
                <a:lnTo>
                  <a:pt x="464" y="122"/>
                </a:lnTo>
                <a:lnTo>
                  <a:pt x="423" y="129"/>
                </a:lnTo>
                <a:lnTo>
                  <a:pt x="379" y="136"/>
                </a:lnTo>
                <a:lnTo>
                  <a:pt x="331" y="141"/>
                </a:lnTo>
                <a:lnTo>
                  <a:pt x="279" y="146"/>
                </a:lnTo>
                <a:lnTo>
                  <a:pt x="225" y="148"/>
                </a:lnTo>
                <a:lnTo>
                  <a:pt x="165" y="149"/>
                </a:lnTo>
                <a:lnTo>
                  <a:pt x="120" y="149"/>
                </a:lnTo>
                <a:lnTo>
                  <a:pt x="108" y="149"/>
                </a:lnTo>
                <a:lnTo>
                  <a:pt x="95" y="151"/>
                </a:lnTo>
                <a:lnTo>
                  <a:pt x="85" y="154"/>
                </a:lnTo>
                <a:lnTo>
                  <a:pt x="73" y="158"/>
                </a:lnTo>
                <a:lnTo>
                  <a:pt x="62" y="165"/>
                </a:lnTo>
                <a:lnTo>
                  <a:pt x="52" y="171"/>
                </a:lnTo>
                <a:lnTo>
                  <a:pt x="44" y="179"/>
                </a:lnTo>
                <a:lnTo>
                  <a:pt x="35" y="187"/>
                </a:lnTo>
                <a:lnTo>
                  <a:pt x="27" y="197"/>
                </a:lnTo>
                <a:lnTo>
                  <a:pt x="20" y="208"/>
                </a:lnTo>
                <a:lnTo>
                  <a:pt x="15" y="218"/>
                </a:lnTo>
                <a:lnTo>
                  <a:pt x="10" y="230"/>
                </a:lnTo>
                <a:lnTo>
                  <a:pt x="5" y="243"/>
                </a:lnTo>
                <a:lnTo>
                  <a:pt x="2" y="256"/>
                </a:lnTo>
                <a:lnTo>
                  <a:pt x="1" y="270"/>
                </a:lnTo>
                <a:lnTo>
                  <a:pt x="0" y="284"/>
                </a:lnTo>
                <a:lnTo>
                  <a:pt x="0" y="358"/>
                </a:lnTo>
                <a:lnTo>
                  <a:pt x="1" y="371"/>
                </a:lnTo>
                <a:lnTo>
                  <a:pt x="2" y="383"/>
                </a:lnTo>
                <a:lnTo>
                  <a:pt x="5" y="396"/>
                </a:lnTo>
                <a:lnTo>
                  <a:pt x="9" y="407"/>
                </a:lnTo>
                <a:lnTo>
                  <a:pt x="14" y="417"/>
                </a:lnTo>
                <a:lnTo>
                  <a:pt x="19" y="427"/>
                </a:lnTo>
                <a:lnTo>
                  <a:pt x="26" y="436"/>
                </a:lnTo>
                <a:lnTo>
                  <a:pt x="33" y="444"/>
                </a:lnTo>
                <a:lnTo>
                  <a:pt x="42" y="451"/>
                </a:lnTo>
                <a:lnTo>
                  <a:pt x="51" y="459"/>
                </a:lnTo>
                <a:lnTo>
                  <a:pt x="61" y="464"/>
                </a:lnTo>
                <a:lnTo>
                  <a:pt x="72" y="470"/>
                </a:lnTo>
                <a:lnTo>
                  <a:pt x="82" y="473"/>
                </a:lnTo>
                <a:lnTo>
                  <a:pt x="95" y="476"/>
                </a:lnTo>
                <a:lnTo>
                  <a:pt x="107" y="477"/>
                </a:lnTo>
                <a:lnTo>
                  <a:pt x="120" y="478"/>
                </a:lnTo>
                <a:lnTo>
                  <a:pt x="165" y="478"/>
                </a:lnTo>
                <a:lnTo>
                  <a:pt x="193" y="478"/>
                </a:lnTo>
                <a:lnTo>
                  <a:pt x="219" y="478"/>
                </a:lnTo>
                <a:lnTo>
                  <a:pt x="245" y="479"/>
                </a:lnTo>
                <a:lnTo>
                  <a:pt x="270" y="480"/>
                </a:lnTo>
                <a:lnTo>
                  <a:pt x="271" y="502"/>
                </a:lnTo>
                <a:lnTo>
                  <a:pt x="273" y="523"/>
                </a:lnTo>
                <a:lnTo>
                  <a:pt x="277" y="543"/>
                </a:lnTo>
                <a:lnTo>
                  <a:pt x="281" y="564"/>
                </a:lnTo>
                <a:lnTo>
                  <a:pt x="288" y="584"/>
                </a:lnTo>
                <a:lnTo>
                  <a:pt x="295" y="603"/>
                </a:lnTo>
                <a:lnTo>
                  <a:pt x="303" y="622"/>
                </a:lnTo>
                <a:lnTo>
                  <a:pt x="312" y="639"/>
                </a:lnTo>
                <a:lnTo>
                  <a:pt x="323" y="656"/>
                </a:lnTo>
                <a:lnTo>
                  <a:pt x="335" y="672"/>
                </a:lnTo>
                <a:lnTo>
                  <a:pt x="348" y="687"/>
                </a:lnTo>
                <a:lnTo>
                  <a:pt x="362" y="701"/>
                </a:lnTo>
                <a:lnTo>
                  <a:pt x="375" y="715"/>
                </a:lnTo>
                <a:lnTo>
                  <a:pt x="390" y="726"/>
                </a:lnTo>
                <a:lnTo>
                  <a:pt x="408" y="737"/>
                </a:lnTo>
                <a:lnTo>
                  <a:pt x="425" y="746"/>
                </a:lnTo>
                <a:lnTo>
                  <a:pt x="428" y="748"/>
                </a:lnTo>
                <a:lnTo>
                  <a:pt x="431" y="748"/>
                </a:lnTo>
                <a:lnTo>
                  <a:pt x="435" y="747"/>
                </a:lnTo>
                <a:lnTo>
                  <a:pt x="439" y="746"/>
                </a:lnTo>
                <a:lnTo>
                  <a:pt x="442" y="742"/>
                </a:lnTo>
                <a:lnTo>
                  <a:pt x="444" y="739"/>
                </a:lnTo>
                <a:lnTo>
                  <a:pt x="445" y="737"/>
                </a:lnTo>
                <a:lnTo>
                  <a:pt x="446" y="734"/>
                </a:lnTo>
                <a:lnTo>
                  <a:pt x="446" y="731"/>
                </a:lnTo>
                <a:lnTo>
                  <a:pt x="445" y="727"/>
                </a:lnTo>
                <a:lnTo>
                  <a:pt x="444" y="725"/>
                </a:lnTo>
                <a:lnTo>
                  <a:pt x="442" y="723"/>
                </a:lnTo>
                <a:lnTo>
                  <a:pt x="440" y="721"/>
                </a:lnTo>
                <a:lnTo>
                  <a:pt x="438" y="719"/>
                </a:lnTo>
                <a:lnTo>
                  <a:pt x="423" y="711"/>
                </a:lnTo>
                <a:lnTo>
                  <a:pt x="409" y="702"/>
                </a:lnTo>
                <a:lnTo>
                  <a:pt x="395" y="691"/>
                </a:lnTo>
                <a:lnTo>
                  <a:pt x="382" y="679"/>
                </a:lnTo>
                <a:lnTo>
                  <a:pt x="370" y="666"/>
                </a:lnTo>
                <a:lnTo>
                  <a:pt x="359" y="654"/>
                </a:lnTo>
                <a:lnTo>
                  <a:pt x="349" y="639"/>
                </a:lnTo>
                <a:lnTo>
                  <a:pt x="339" y="624"/>
                </a:lnTo>
                <a:lnTo>
                  <a:pt x="331" y="608"/>
                </a:lnTo>
                <a:lnTo>
                  <a:pt x="323" y="592"/>
                </a:lnTo>
                <a:lnTo>
                  <a:pt x="317" y="574"/>
                </a:lnTo>
                <a:lnTo>
                  <a:pt x="311" y="556"/>
                </a:lnTo>
                <a:lnTo>
                  <a:pt x="306" y="539"/>
                </a:lnTo>
                <a:lnTo>
                  <a:pt x="303" y="520"/>
                </a:lnTo>
                <a:lnTo>
                  <a:pt x="301" y="502"/>
                </a:lnTo>
                <a:lnTo>
                  <a:pt x="301" y="482"/>
                </a:lnTo>
                <a:lnTo>
                  <a:pt x="340" y="487"/>
                </a:lnTo>
                <a:lnTo>
                  <a:pt x="379" y="491"/>
                </a:lnTo>
                <a:lnTo>
                  <a:pt x="415" y="496"/>
                </a:lnTo>
                <a:lnTo>
                  <a:pt x="448" y="503"/>
                </a:lnTo>
                <a:lnTo>
                  <a:pt x="480" y="509"/>
                </a:lnTo>
                <a:lnTo>
                  <a:pt x="511" y="517"/>
                </a:lnTo>
                <a:lnTo>
                  <a:pt x="540" y="525"/>
                </a:lnTo>
                <a:lnTo>
                  <a:pt x="568" y="534"/>
                </a:lnTo>
                <a:lnTo>
                  <a:pt x="595" y="543"/>
                </a:lnTo>
                <a:lnTo>
                  <a:pt x="620" y="553"/>
                </a:lnTo>
                <a:lnTo>
                  <a:pt x="645" y="564"/>
                </a:lnTo>
                <a:lnTo>
                  <a:pt x="669" y="574"/>
                </a:lnTo>
                <a:lnTo>
                  <a:pt x="716" y="597"/>
                </a:lnTo>
                <a:lnTo>
                  <a:pt x="761" y="619"/>
                </a:lnTo>
                <a:lnTo>
                  <a:pt x="787" y="632"/>
                </a:lnTo>
                <a:lnTo>
                  <a:pt x="792" y="634"/>
                </a:lnTo>
                <a:lnTo>
                  <a:pt x="795" y="634"/>
                </a:lnTo>
                <a:lnTo>
                  <a:pt x="799" y="633"/>
                </a:lnTo>
                <a:lnTo>
                  <a:pt x="802" y="632"/>
                </a:lnTo>
                <a:lnTo>
                  <a:pt x="805" y="630"/>
                </a:lnTo>
                <a:lnTo>
                  <a:pt x="808" y="627"/>
                </a:lnTo>
                <a:lnTo>
                  <a:pt x="809" y="623"/>
                </a:lnTo>
                <a:lnTo>
                  <a:pt x="810" y="619"/>
                </a:lnTo>
                <a:lnTo>
                  <a:pt x="810" y="403"/>
                </a:lnTo>
                <a:lnTo>
                  <a:pt x="825" y="403"/>
                </a:lnTo>
                <a:lnTo>
                  <a:pt x="832" y="402"/>
                </a:lnTo>
                <a:lnTo>
                  <a:pt x="840" y="401"/>
                </a:lnTo>
                <a:lnTo>
                  <a:pt x="847" y="400"/>
                </a:lnTo>
                <a:lnTo>
                  <a:pt x="854" y="398"/>
                </a:lnTo>
                <a:lnTo>
                  <a:pt x="860" y="395"/>
                </a:lnTo>
                <a:lnTo>
                  <a:pt x="866" y="392"/>
                </a:lnTo>
                <a:lnTo>
                  <a:pt x="873" y="388"/>
                </a:lnTo>
                <a:lnTo>
                  <a:pt x="877" y="384"/>
                </a:lnTo>
                <a:lnTo>
                  <a:pt x="883" y="379"/>
                </a:lnTo>
                <a:lnTo>
                  <a:pt x="887" y="373"/>
                </a:lnTo>
                <a:lnTo>
                  <a:pt x="890" y="368"/>
                </a:lnTo>
                <a:lnTo>
                  <a:pt x="893" y="363"/>
                </a:lnTo>
                <a:lnTo>
                  <a:pt x="896" y="356"/>
                </a:lnTo>
                <a:lnTo>
                  <a:pt x="897" y="350"/>
                </a:lnTo>
                <a:lnTo>
                  <a:pt x="899" y="342"/>
                </a:lnTo>
                <a:lnTo>
                  <a:pt x="900" y="336"/>
                </a:lnTo>
                <a:lnTo>
                  <a:pt x="900" y="299"/>
                </a:lnTo>
                <a:lnTo>
                  <a:pt x="899" y="291"/>
                </a:lnTo>
                <a:lnTo>
                  <a:pt x="897" y="284"/>
                </a:lnTo>
                <a:lnTo>
                  <a:pt x="895" y="276"/>
                </a:lnTo>
                <a:lnTo>
                  <a:pt x="893" y="270"/>
                </a:lnTo>
                <a:lnTo>
                  <a:pt x="890" y="263"/>
                </a:lnTo>
                <a:lnTo>
                  <a:pt x="886" y="257"/>
                </a:lnTo>
                <a:lnTo>
                  <a:pt x="881" y="251"/>
                </a:lnTo>
                <a:lnTo>
                  <a:pt x="877" y="246"/>
                </a:lnTo>
                <a:lnTo>
                  <a:pt x="872" y="241"/>
                </a:lnTo>
                <a:lnTo>
                  <a:pt x="865" y="236"/>
                </a:lnTo>
                <a:lnTo>
                  <a:pt x="859" y="232"/>
                </a:lnTo>
                <a:lnTo>
                  <a:pt x="853" y="229"/>
                </a:lnTo>
                <a:lnTo>
                  <a:pt x="846" y="227"/>
                </a:lnTo>
                <a:lnTo>
                  <a:pt x="839" y="225"/>
                </a:lnTo>
                <a:lnTo>
                  <a:pt x="832" y="224"/>
                </a:lnTo>
                <a:lnTo>
                  <a:pt x="825" y="2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8" name="Group 207">
            <a:extLst>
              <a:ext uri="{FF2B5EF4-FFF2-40B4-BE49-F238E27FC236}">
                <a16:creationId xmlns:a16="http://schemas.microsoft.com/office/drawing/2014/main" id="{8593C0B2-FADD-4438-8A8C-AFE7D8FAD365}"/>
              </a:ext>
            </a:extLst>
          </p:cNvPr>
          <p:cNvGrpSpPr/>
          <p:nvPr/>
        </p:nvGrpSpPr>
        <p:grpSpPr>
          <a:xfrm>
            <a:off x="7323292" y="4551789"/>
            <a:ext cx="285750" cy="285750"/>
            <a:chOff x="9882188" y="1354138"/>
            <a:chExt cx="285750" cy="285750"/>
          </a:xfrm>
          <a:solidFill>
            <a:schemeClr val="bg1"/>
          </a:solidFill>
        </p:grpSpPr>
        <p:sp>
          <p:nvSpPr>
            <p:cNvPr id="209" name="Freeform 186">
              <a:extLst>
                <a:ext uri="{FF2B5EF4-FFF2-40B4-BE49-F238E27FC236}">
                  <a16:creationId xmlns:a16="http://schemas.microsoft.com/office/drawing/2014/main" id="{DDBF349B-448E-46C1-A496-523CD652E948}"/>
                </a:ext>
              </a:extLst>
            </p:cNvPr>
            <p:cNvSpPr>
              <a:spLocks noEditPoints="1"/>
            </p:cNvSpPr>
            <p:nvPr/>
          </p:nvSpPr>
          <p:spPr bwMode="auto">
            <a:xfrm>
              <a:off x="9891713" y="1482725"/>
              <a:ext cx="133350" cy="157163"/>
            </a:xfrm>
            <a:custGeom>
              <a:avLst/>
              <a:gdLst>
                <a:gd name="T0" fmla="*/ 89 w 421"/>
                <a:gd name="T1" fmla="*/ 454 h 496"/>
                <a:gd name="T2" fmla="*/ 30 w 421"/>
                <a:gd name="T3" fmla="*/ 392 h 496"/>
                <a:gd name="T4" fmla="*/ 145 w 421"/>
                <a:gd name="T5" fmla="*/ 416 h 496"/>
                <a:gd name="T6" fmla="*/ 253 w 421"/>
                <a:gd name="T7" fmla="*/ 418 h 496"/>
                <a:gd name="T8" fmla="*/ 373 w 421"/>
                <a:gd name="T9" fmla="*/ 399 h 496"/>
                <a:gd name="T10" fmla="*/ 355 w 421"/>
                <a:gd name="T11" fmla="*/ 448 h 496"/>
                <a:gd name="T12" fmla="*/ 211 w 421"/>
                <a:gd name="T13" fmla="*/ 466 h 496"/>
                <a:gd name="T14" fmla="*/ 302 w 421"/>
                <a:gd name="T15" fmla="*/ 36 h 496"/>
                <a:gd name="T16" fmla="*/ 389 w 421"/>
                <a:gd name="T17" fmla="*/ 60 h 496"/>
                <a:gd name="T18" fmla="*/ 302 w 421"/>
                <a:gd name="T19" fmla="*/ 83 h 496"/>
                <a:gd name="T20" fmla="*/ 148 w 421"/>
                <a:gd name="T21" fmla="*/ 86 h 496"/>
                <a:gd name="T22" fmla="*/ 43 w 421"/>
                <a:gd name="T23" fmla="*/ 64 h 496"/>
                <a:gd name="T24" fmla="*/ 95 w 421"/>
                <a:gd name="T25" fmla="*/ 39 h 496"/>
                <a:gd name="T26" fmla="*/ 391 w 421"/>
                <a:gd name="T27" fmla="*/ 132 h 496"/>
                <a:gd name="T28" fmla="*/ 306 w 421"/>
                <a:gd name="T29" fmla="*/ 157 h 496"/>
                <a:gd name="T30" fmla="*/ 145 w 421"/>
                <a:gd name="T31" fmla="*/ 161 h 496"/>
                <a:gd name="T32" fmla="*/ 37 w 421"/>
                <a:gd name="T33" fmla="*/ 137 h 496"/>
                <a:gd name="T34" fmla="*/ 94 w 421"/>
                <a:gd name="T35" fmla="*/ 109 h 496"/>
                <a:gd name="T36" fmla="*/ 211 w 421"/>
                <a:gd name="T37" fmla="*/ 120 h 496"/>
                <a:gd name="T38" fmla="*/ 327 w 421"/>
                <a:gd name="T39" fmla="*/ 109 h 496"/>
                <a:gd name="T40" fmla="*/ 391 w 421"/>
                <a:gd name="T41" fmla="*/ 207 h 496"/>
                <a:gd name="T42" fmla="*/ 306 w 421"/>
                <a:gd name="T43" fmla="*/ 233 h 496"/>
                <a:gd name="T44" fmla="*/ 145 w 421"/>
                <a:gd name="T45" fmla="*/ 236 h 496"/>
                <a:gd name="T46" fmla="*/ 37 w 421"/>
                <a:gd name="T47" fmla="*/ 212 h 496"/>
                <a:gd name="T48" fmla="*/ 94 w 421"/>
                <a:gd name="T49" fmla="*/ 184 h 496"/>
                <a:gd name="T50" fmla="*/ 211 w 421"/>
                <a:gd name="T51" fmla="*/ 195 h 496"/>
                <a:gd name="T52" fmla="*/ 327 w 421"/>
                <a:gd name="T53" fmla="*/ 184 h 496"/>
                <a:gd name="T54" fmla="*/ 391 w 421"/>
                <a:gd name="T55" fmla="*/ 282 h 496"/>
                <a:gd name="T56" fmla="*/ 306 w 421"/>
                <a:gd name="T57" fmla="*/ 308 h 496"/>
                <a:gd name="T58" fmla="*/ 145 w 421"/>
                <a:gd name="T59" fmla="*/ 311 h 496"/>
                <a:gd name="T60" fmla="*/ 37 w 421"/>
                <a:gd name="T61" fmla="*/ 288 h 496"/>
                <a:gd name="T62" fmla="*/ 94 w 421"/>
                <a:gd name="T63" fmla="*/ 260 h 496"/>
                <a:gd name="T64" fmla="*/ 211 w 421"/>
                <a:gd name="T65" fmla="*/ 270 h 496"/>
                <a:gd name="T66" fmla="*/ 327 w 421"/>
                <a:gd name="T67" fmla="*/ 260 h 496"/>
                <a:gd name="T68" fmla="*/ 391 w 421"/>
                <a:gd name="T69" fmla="*/ 357 h 496"/>
                <a:gd name="T70" fmla="*/ 306 w 421"/>
                <a:gd name="T71" fmla="*/ 383 h 496"/>
                <a:gd name="T72" fmla="*/ 145 w 421"/>
                <a:gd name="T73" fmla="*/ 386 h 496"/>
                <a:gd name="T74" fmla="*/ 37 w 421"/>
                <a:gd name="T75" fmla="*/ 363 h 496"/>
                <a:gd name="T76" fmla="*/ 94 w 421"/>
                <a:gd name="T77" fmla="*/ 335 h 496"/>
                <a:gd name="T78" fmla="*/ 211 w 421"/>
                <a:gd name="T79" fmla="*/ 344 h 496"/>
                <a:gd name="T80" fmla="*/ 327 w 421"/>
                <a:gd name="T81" fmla="*/ 335 h 496"/>
                <a:gd name="T82" fmla="*/ 211 w 421"/>
                <a:gd name="T83" fmla="*/ 0 h 496"/>
                <a:gd name="T84" fmla="*/ 64 w 421"/>
                <a:gd name="T85" fmla="*/ 16 h 496"/>
                <a:gd name="T86" fmla="*/ 6 w 421"/>
                <a:gd name="T87" fmla="*/ 43 h 496"/>
                <a:gd name="T88" fmla="*/ 0 w 421"/>
                <a:gd name="T89" fmla="*/ 135 h 496"/>
                <a:gd name="T90" fmla="*/ 1 w 421"/>
                <a:gd name="T91" fmla="*/ 440 h 496"/>
                <a:gd name="T92" fmla="*/ 24 w 421"/>
                <a:gd name="T93" fmla="*/ 463 h 496"/>
                <a:gd name="T94" fmla="*/ 114 w 421"/>
                <a:gd name="T95" fmla="*/ 488 h 496"/>
                <a:gd name="T96" fmla="*/ 273 w 421"/>
                <a:gd name="T97" fmla="*/ 492 h 496"/>
                <a:gd name="T98" fmla="*/ 387 w 421"/>
                <a:gd name="T99" fmla="*/ 469 h 496"/>
                <a:gd name="T100" fmla="*/ 420 w 421"/>
                <a:gd name="T101" fmla="*/ 443 h 496"/>
                <a:gd name="T102" fmla="*/ 421 w 421"/>
                <a:gd name="T103" fmla="*/ 210 h 496"/>
                <a:gd name="T104" fmla="*/ 418 w 421"/>
                <a:gd name="T105" fmla="*/ 48 h 496"/>
                <a:gd name="T106" fmla="*/ 373 w 421"/>
                <a:gd name="T107" fmla="*/ 20 h 496"/>
                <a:gd name="T108" fmla="*/ 240 w 421"/>
                <a:gd name="T109"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1" h="496">
                  <a:moveTo>
                    <a:pt x="211" y="466"/>
                  </a:moveTo>
                  <a:lnTo>
                    <a:pt x="177" y="464"/>
                  </a:lnTo>
                  <a:lnTo>
                    <a:pt x="145" y="462"/>
                  </a:lnTo>
                  <a:lnTo>
                    <a:pt x="115" y="458"/>
                  </a:lnTo>
                  <a:lnTo>
                    <a:pt x="89" y="454"/>
                  </a:lnTo>
                  <a:lnTo>
                    <a:pt x="67" y="448"/>
                  </a:lnTo>
                  <a:lnTo>
                    <a:pt x="50" y="443"/>
                  </a:lnTo>
                  <a:lnTo>
                    <a:pt x="37" y="438"/>
                  </a:lnTo>
                  <a:lnTo>
                    <a:pt x="30" y="433"/>
                  </a:lnTo>
                  <a:lnTo>
                    <a:pt x="30" y="392"/>
                  </a:lnTo>
                  <a:lnTo>
                    <a:pt x="49" y="399"/>
                  </a:lnTo>
                  <a:lnTo>
                    <a:pt x="71" y="404"/>
                  </a:lnTo>
                  <a:lnTo>
                    <a:pt x="94" y="410"/>
                  </a:lnTo>
                  <a:lnTo>
                    <a:pt x="119" y="414"/>
                  </a:lnTo>
                  <a:lnTo>
                    <a:pt x="145" y="416"/>
                  </a:lnTo>
                  <a:lnTo>
                    <a:pt x="168" y="418"/>
                  </a:lnTo>
                  <a:lnTo>
                    <a:pt x="191" y="419"/>
                  </a:lnTo>
                  <a:lnTo>
                    <a:pt x="211" y="421"/>
                  </a:lnTo>
                  <a:lnTo>
                    <a:pt x="230" y="419"/>
                  </a:lnTo>
                  <a:lnTo>
                    <a:pt x="253" y="418"/>
                  </a:lnTo>
                  <a:lnTo>
                    <a:pt x="277" y="416"/>
                  </a:lnTo>
                  <a:lnTo>
                    <a:pt x="302" y="414"/>
                  </a:lnTo>
                  <a:lnTo>
                    <a:pt x="327" y="410"/>
                  </a:lnTo>
                  <a:lnTo>
                    <a:pt x="350" y="404"/>
                  </a:lnTo>
                  <a:lnTo>
                    <a:pt x="373" y="399"/>
                  </a:lnTo>
                  <a:lnTo>
                    <a:pt x="391" y="392"/>
                  </a:lnTo>
                  <a:lnTo>
                    <a:pt x="391" y="432"/>
                  </a:lnTo>
                  <a:lnTo>
                    <a:pt x="385" y="438"/>
                  </a:lnTo>
                  <a:lnTo>
                    <a:pt x="372" y="443"/>
                  </a:lnTo>
                  <a:lnTo>
                    <a:pt x="355" y="448"/>
                  </a:lnTo>
                  <a:lnTo>
                    <a:pt x="332" y="454"/>
                  </a:lnTo>
                  <a:lnTo>
                    <a:pt x="306" y="458"/>
                  </a:lnTo>
                  <a:lnTo>
                    <a:pt x="277" y="462"/>
                  </a:lnTo>
                  <a:lnTo>
                    <a:pt x="245" y="464"/>
                  </a:lnTo>
                  <a:lnTo>
                    <a:pt x="211" y="466"/>
                  </a:lnTo>
                  <a:lnTo>
                    <a:pt x="211" y="466"/>
                  </a:lnTo>
                  <a:close/>
                  <a:moveTo>
                    <a:pt x="211" y="30"/>
                  </a:moveTo>
                  <a:lnTo>
                    <a:pt x="243" y="30"/>
                  </a:lnTo>
                  <a:lnTo>
                    <a:pt x="274" y="32"/>
                  </a:lnTo>
                  <a:lnTo>
                    <a:pt x="302" y="36"/>
                  </a:lnTo>
                  <a:lnTo>
                    <a:pt x="327" y="39"/>
                  </a:lnTo>
                  <a:lnTo>
                    <a:pt x="348" y="45"/>
                  </a:lnTo>
                  <a:lnTo>
                    <a:pt x="365" y="50"/>
                  </a:lnTo>
                  <a:lnTo>
                    <a:pt x="379" y="54"/>
                  </a:lnTo>
                  <a:lnTo>
                    <a:pt x="389" y="60"/>
                  </a:lnTo>
                  <a:lnTo>
                    <a:pt x="379" y="64"/>
                  </a:lnTo>
                  <a:lnTo>
                    <a:pt x="365" y="69"/>
                  </a:lnTo>
                  <a:lnTo>
                    <a:pt x="348" y="75"/>
                  </a:lnTo>
                  <a:lnTo>
                    <a:pt x="327" y="79"/>
                  </a:lnTo>
                  <a:lnTo>
                    <a:pt x="302" y="83"/>
                  </a:lnTo>
                  <a:lnTo>
                    <a:pt x="274" y="86"/>
                  </a:lnTo>
                  <a:lnTo>
                    <a:pt x="243" y="88"/>
                  </a:lnTo>
                  <a:lnTo>
                    <a:pt x="211" y="90"/>
                  </a:lnTo>
                  <a:lnTo>
                    <a:pt x="178" y="88"/>
                  </a:lnTo>
                  <a:lnTo>
                    <a:pt x="148" y="86"/>
                  </a:lnTo>
                  <a:lnTo>
                    <a:pt x="120" y="83"/>
                  </a:lnTo>
                  <a:lnTo>
                    <a:pt x="95" y="79"/>
                  </a:lnTo>
                  <a:lnTo>
                    <a:pt x="74" y="75"/>
                  </a:lnTo>
                  <a:lnTo>
                    <a:pt x="56" y="69"/>
                  </a:lnTo>
                  <a:lnTo>
                    <a:pt x="43" y="64"/>
                  </a:lnTo>
                  <a:lnTo>
                    <a:pt x="33" y="60"/>
                  </a:lnTo>
                  <a:lnTo>
                    <a:pt x="43" y="54"/>
                  </a:lnTo>
                  <a:lnTo>
                    <a:pt x="56" y="50"/>
                  </a:lnTo>
                  <a:lnTo>
                    <a:pt x="74" y="45"/>
                  </a:lnTo>
                  <a:lnTo>
                    <a:pt x="95" y="39"/>
                  </a:lnTo>
                  <a:lnTo>
                    <a:pt x="120" y="36"/>
                  </a:lnTo>
                  <a:lnTo>
                    <a:pt x="148" y="32"/>
                  </a:lnTo>
                  <a:lnTo>
                    <a:pt x="178" y="30"/>
                  </a:lnTo>
                  <a:lnTo>
                    <a:pt x="211" y="30"/>
                  </a:lnTo>
                  <a:close/>
                  <a:moveTo>
                    <a:pt x="391" y="132"/>
                  </a:moveTo>
                  <a:lnTo>
                    <a:pt x="385" y="137"/>
                  </a:lnTo>
                  <a:lnTo>
                    <a:pt x="372" y="142"/>
                  </a:lnTo>
                  <a:lnTo>
                    <a:pt x="355" y="147"/>
                  </a:lnTo>
                  <a:lnTo>
                    <a:pt x="332" y="153"/>
                  </a:lnTo>
                  <a:lnTo>
                    <a:pt x="306" y="157"/>
                  </a:lnTo>
                  <a:lnTo>
                    <a:pt x="277" y="161"/>
                  </a:lnTo>
                  <a:lnTo>
                    <a:pt x="245" y="163"/>
                  </a:lnTo>
                  <a:lnTo>
                    <a:pt x="211" y="165"/>
                  </a:lnTo>
                  <a:lnTo>
                    <a:pt x="177" y="163"/>
                  </a:lnTo>
                  <a:lnTo>
                    <a:pt x="145" y="161"/>
                  </a:lnTo>
                  <a:lnTo>
                    <a:pt x="115" y="157"/>
                  </a:lnTo>
                  <a:lnTo>
                    <a:pt x="89" y="153"/>
                  </a:lnTo>
                  <a:lnTo>
                    <a:pt x="67" y="147"/>
                  </a:lnTo>
                  <a:lnTo>
                    <a:pt x="50" y="142"/>
                  </a:lnTo>
                  <a:lnTo>
                    <a:pt x="37" y="137"/>
                  </a:lnTo>
                  <a:lnTo>
                    <a:pt x="30" y="132"/>
                  </a:lnTo>
                  <a:lnTo>
                    <a:pt x="30" y="91"/>
                  </a:lnTo>
                  <a:lnTo>
                    <a:pt x="49" y="98"/>
                  </a:lnTo>
                  <a:lnTo>
                    <a:pt x="71" y="105"/>
                  </a:lnTo>
                  <a:lnTo>
                    <a:pt x="94" y="109"/>
                  </a:lnTo>
                  <a:lnTo>
                    <a:pt x="119" y="113"/>
                  </a:lnTo>
                  <a:lnTo>
                    <a:pt x="145" y="116"/>
                  </a:lnTo>
                  <a:lnTo>
                    <a:pt x="168" y="117"/>
                  </a:lnTo>
                  <a:lnTo>
                    <a:pt x="191" y="120"/>
                  </a:lnTo>
                  <a:lnTo>
                    <a:pt x="211" y="120"/>
                  </a:lnTo>
                  <a:lnTo>
                    <a:pt x="230" y="120"/>
                  </a:lnTo>
                  <a:lnTo>
                    <a:pt x="253" y="117"/>
                  </a:lnTo>
                  <a:lnTo>
                    <a:pt x="277" y="116"/>
                  </a:lnTo>
                  <a:lnTo>
                    <a:pt x="302" y="113"/>
                  </a:lnTo>
                  <a:lnTo>
                    <a:pt x="327" y="109"/>
                  </a:lnTo>
                  <a:lnTo>
                    <a:pt x="350" y="105"/>
                  </a:lnTo>
                  <a:lnTo>
                    <a:pt x="373" y="98"/>
                  </a:lnTo>
                  <a:lnTo>
                    <a:pt x="391" y="91"/>
                  </a:lnTo>
                  <a:lnTo>
                    <a:pt x="391" y="132"/>
                  </a:lnTo>
                  <a:close/>
                  <a:moveTo>
                    <a:pt x="391" y="207"/>
                  </a:moveTo>
                  <a:lnTo>
                    <a:pt x="385" y="212"/>
                  </a:lnTo>
                  <a:lnTo>
                    <a:pt x="372" y="217"/>
                  </a:lnTo>
                  <a:lnTo>
                    <a:pt x="355" y="222"/>
                  </a:lnTo>
                  <a:lnTo>
                    <a:pt x="332" y="228"/>
                  </a:lnTo>
                  <a:lnTo>
                    <a:pt x="306" y="233"/>
                  </a:lnTo>
                  <a:lnTo>
                    <a:pt x="277" y="236"/>
                  </a:lnTo>
                  <a:lnTo>
                    <a:pt x="245" y="238"/>
                  </a:lnTo>
                  <a:lnTo>
                    <a:pt x="211" y="240"/>
                  </a:lnTo>
                  <a:lnTo>
                    <a:pt x="177" y="238"/>
                  </a:lnTo>
                  <a:lnTo>
                    <a:pt x="145" y="236"/>
                  </a:lnTo>
                  <a:lnTo>
                    <a:pt x="115" y="233"/>
                  </a:lnTo>
                  <a:lnTo>
                    <a:pt x="89" y="228"/>
                  </a:lnTo>
                  <a:lnTo>
                    <a:pt x="67" y="222"/>
                  </a:lnTo>
                  <a:lnTo>
                    <a:pt x="50" y="217"/>
                  </a:lnTo>
                  <a:lnTo>
                    <a:pt x="37" y="212"/>
                  </a:lnTo>
                  <a:lnTo>
                    <a:pt x="30" y="207"/>
                  </a:lnTo>
                  <a:lnTo>
                    <a:pt x="30" y="166"/>
                  </a:lnTo>
                  <a:lnTo>
                    <a:pt x="49" y="173"/>
                  </a:lnTo>
                  <a:lnTo>
                    <a:pt x="71" y="180"/>
                  </a:lnTo>
                  <a:lnTo>
                    <a:pt x="94" y="184"/>
                  </a:lnTo>
                  <a:lnTo>
                    <a:pt x="119" y="188"/>
                  </a:lnTo>
                  <a:lnTo>
                    <a:pt x="145" y="191"/>
                  </a:lnTo>
                  <a:lnTo>
                    <a:pt x="168" y="193"/>
                  </a:lnTo>
                  <a:lnTo>
                    <a:pt x="191" y="195"/>
                  </a:lnTo>
                  <a:lnTo>
                    <a:pt x="211" y="195"/>
                  </a:lnTo>
                  <a:lnTo>
                    <a:pt x="230" y="195"/>
                  </a:lnTo>
                  <a:lnTo>
                    <a:pt x="253" y="193"/>
                  </a:lnTo>
                  <a:lnTo>
                    <a:pt x="277" y="191"/>
                  </a:lnTo>
                  <a:lnTo>
                    <a:pt x="302" y="188"/>
                  </a:lnTo>
                  <a:lnTo>
                    <a:pt x="327" y="184"/>
                  </a:lnTo>
                  <a:lnTo>
                    <a:pt x="350" y="180"/>
                  </a:lnTo>
                  <a:lnTo>
                    <a:pt x="373" y="173"/>
                  </a:lnTo>
                  <a:lnTo>
                    <a:pt x="391" y="167"/>
                  </a:lnTo>
                  <a:lnTo>
                    <a:pt x="391" y="207"/>
                  </a:lnTo>
                  <a:close/>
                  <a:moveTo>
                    <a:pt x="391" y="282"/>
                  </a:moveTo>
                  <a:lnTo>
                    <a:pt x="385" y="288"/>
                  </a:lnTo>
                  <a:lnTo>
                    <a:pt x="372" y="293"/>
                  </a:lnTo>
                  <a:lnTo>
                    <a:pt x="355" y="298"/>
                  </a:lnTo>
                  <a:lnTo>
                    <a:pt x="332" y="303"/>
                  </a:lnTo>
                  <a:lnTo>
                    <a:pt x="306" y="308"/>
                  </a:lnTo>
                  <a:lnTo>
                    <a:pt x="277" y="311"/>
                  </a:lnTo>
                  <a:lnTo>
                    <a:pt x="245" y="315"/>
                  </a:lnTo>
                  <a:lnTo>
                    <a:pt x="211" y="315"/>
                  </a:lnTo>
                  <a:lnTo>
                    <a:pt x="177" y="315"/>
                  </a:lnTo>
                  <a:lnTo>
                    <a:pt x="145" y="311"/>
                  </a:lnTo>
                  <a:lnTo>
                    <a:pt x="115" y="308"/>
                  </a:lnTo>
                  <a:lnTo>
                    <a:pt x="89" y="303"/>
                  </a:lnTo>
                  <a:lnTo>
                    <a:pt x="67" y="298"/>
                  </a:lnTo>
                  <a:lnTo>
                    <a:pt x="50" y="293"/>
                  </a:lnTo>
                  <a:lnTo>
                    <a:pt x="37" y="288"/>
                  </a:lnTo>
                  <a:lnTo>
                    <a:pt x="30" y="282"/>
                  </a:lnTo>
                  <a:lnTo>
                    <a:pt x="30" y="242"/>
                  </a:lnTo>
                  <a:lnTo>
                    <a:pt x="49" y="248"/>
                  </a:lnTo>
                  <a:lnTo>
                    <a:pt x="71" y="255"/>
                  </a:lnTo>
                  <a:lnTo>
                    <a:pt x="94" y="260"/>
                  </a:lnTo>
                  <a:lnTo>
                    <a:pt x="119" y="263"/>
                  </a:lnTo>
                  <a:lnTo>
                    <a:pt x="145" y="266"/>
                  </a:lnTo>
                  <a:lnTo>
                    <a:pt x="168" y="268"/>
                  </a:lnTo>
                  <a:lnTo>
                    <a:pt x="191" y="270"/>
                  </a:lnTo>
                  <a:lnTo>
                    <a:pt x="211" y="270"/>
                  </a:lnTo>
                  <a:lnTo>
                    <a:pt x="230" y="270"/>
                  </a:lnTo>
                  <a:lnTo>
                    <a:pt x="253" y="268"/>
                  </a:lnTo>
                  <a:lnTo>
                    <a:pt x="277" y="266"/>
                  </a:lnTo>
                  <a:lnTo>
                    <a:pt x="302" y="263"/>
                  </a:lnTo>
                  <a:lnTo>
                    <a:pt x="327" y="260"/>
                  </a:lnTo>
                  <a:lnTo>
                    <a:pt x="350" y="255"/>
                  </a:lnTo>
                  <a:lnTo>
                    <a:pt x="373" y="248"/>
                  </a:lnTo>
                  <a:lnTo>
                    <a:pt x="391" y="242"/>
                  </a:lnTo>
                  <a:lnTo>
                    <a:pt x="391" y="282"/>
                  </a:lnTo>
                  <a:close/>
                  <a:moveTo>
                    <a:pt x="391" y="357"/>
                  </a:moveTo>
                  <a:lnTo>
                    <a:pt x="385" y="363"/>
                  </a:lnTo>
                  <a:lnTo>
                    <a:pt x="372" y="368"/>
                  </a:lnTo>
                  <a:lnTo>
                    <a:pt x="355" y="373"/>
                  </a:lnTo>
                  <a:lnTo>
                    <a:pt x="332" y="379"/>
                  </a:lnTo>
                  <a:lnTo>
                    <a:pt x="306" y="383"/>
                  </a:lnTo>
                  <a:lnTo>
                    <a:pt x="277" y="386"/>
                  </a:lnTo>
                  <a:lnTo>
                    <a:pt x="245" y="389"/>
                  </a:lnTo>
                  <a:lnTo>
                    <a:pt x="211" y="391"/>
                  </a:lnTo>
                  <a:lnTo>
                    <a:pt x="177" y="389"/>
                  </a:lnTo>
                  <a:lnTo>
                    <a:pt x="145" y="386"/>
                  </a:lnTo>
                  <a:lnTo>
                    <a:pt x="115" y="383"/>
                  </a:lnTo>
                  <a:lnTo>
                    <a:pt x="89" y="379"/>
                  </a:lnTo>
                  <a:lnTo>
                    <a:pt x="67" y="373"/>
                  </a:lnTo>
                  <a:lnTo>
                    <a:pt x="50" y="368"/>
                  </a:lnTo>
                  <a:lnTo>
                    <a:pt x="37" y="363"/>
                  </a:lnTo>
                  <a:lnTo>
                    <a:pt x="30" y="357"/>
                  </a:lnTo>
                  <a:lnTo>
                    <a:pt x="30" y="317"/>
                  </a:lnTo>
                  <a:lnTo>
                    <a:pt x="49" y="324"/>
                  </a:lnTo>
                  <a:lnTo>
                    <a:pt x="71" y="329"/>
                  </a:lnTo>
                  <a:lnTo>
                    <a:pt x="94" y="335"/>
                  </a:lnTo>
                  <a:lnTo>
                    <a:pt x="119" y="338"/>
                  </a:lnTo>
                  <a:lnTo>
                    <a:pt x="145" y="341"/>
                  </a:lnTo>
                  <a:lnTo>
                    <a:pt x="168" y="343"/>
                  </a:lnTo>
                  <a:lnTo>
                    <a:pt x="191" y="344"/>
                  </a:lnTo>
                  <a:lnTo>
                    <a:pt x="211" y="344"/>
                  </a:lnTo>
                  <a:lnTo>
                    <a:pt x="230" y="344"/>
                  </a:lnTo>
                  <a:lnTo>
                    <a:pt x="253" y="343"/>
                  </a:lnTo>
                  <a:lnTo>
                    <a:pt x="277" y="341"/>
                  </a:lnTo>
                  <a:lnTo>
                    <a:pt x="302" y="338"/>
                  </a:lnTo>
                  <a:lnTo>
                    <a:pt x="327" y="335"/>
                  </a:lnTo>
                  <a:lnTo>
                    <a:pt x="350" y="329"/>
                  </a:lnTo>
                  <a:lnTo>
                    <a:pt x="373" y="324"/>
                  </a:lnTo>
                  <a:lnTo>
                    <a:pt x="391" y="317"/>
                  </a:lnTo>
                  <a:lnTo>
                    <a:pt x="391" y="357"/>
                  </a:lnTo>
                  <a:close/>
                  <a:moveTo>
                    <a:pt x="211" y="0"/>
                  </a:moveTo>
                  <a:lnTo>
                    <a:pt x="182" y="0"/>
                  </a:lnTo>
                  <a:lnTo>
                    <a:pt x="149" y="2"/>
                  </a:lnTo>
                  <a:lnTo>
                    <a:pt x="114" y="6"/>
                  </a:lnTo>
                  <a:lnTo>
                    <a:pt x="80" y="12"/>
                  </a:lnTo>
                  <a:lnTo>
                    <a:pt x="64" y="16"/>
                  </a:lnTo>
                  <a:lnTo>
                    <a:pt x="49" y="20"/>
                  </a:lnTo>
                  <a:lnTo>
                    <a:pt x="35" y="25"/>
                  </a:lnTo>
                  <a:lnTo>
                    <a:pt x="24" y="31"/>
                  </a:lnTo>
                  <a:lnTo>
                    <a:pt x="14" y="37"/>
                  </a:lnTo>
                  <a:lnTo>
                    <a:pt x="6" y="43"/>
                  </a:lnTo>
                  <a:lnTo>
                    <a:pt x="4" y="48"/>
                  </a:lnTo>
                  <a:lnTo>
                    <a:pt x="2" y="51"/>
                  </a:lnTo>
                  <a:lnTo>
                    <a:pt x="1" y="55"/>
                  </a:lnTo>
                  <a:lnTo>
                    <a:pt x="0" y="60"/>
                  </a:lnTo>
                  <a:lnTo>
                    <a:pt x="0" y="135"/>
                  </a:lnTo>
                  <a:lnTo>
                    <a:pt x="0" y="210"/>
                  </a:lnTo>
                  <a:lnTo>
                    <a:pt x="0" y="285"/>
                  </a:lnTo>
                  <a:lnTo>
                    <a:pt x="0" y="359"/>
                  </a:lnTo>
                  <a:lnTo>
                    <a:pt x="0" y="436"/>
                  </a:lnTo>
                  <a:lnTo>
                    <a:pt x="1" y="440"/>
                  </a:lnTo>
                  <a:lnTo>
                    <a:pt x="2" y="443"/>
                  </a:lnTo>
                  <a:lnTo>
                    <a:pt x="4" y="447"/>
                  </a:lnTo>
                  <a:lnTo>
                    <a:pt x="6" y="451"/>
                  </a:lnTo>
                  <a:lnTo>
                    <a:pt x="14" y="458"/>
                  </a:lnTo>
                  <a:lnTo>
                    <a:pt x="24" y="463"/>
                  </a:lnTo>
                  <a:lnTo>
                    <a:pt x="35" y="469"/>
                  </a:lnTo>
                  <a:lnTo>
                    <a:pt x="49" y="474"/>
                  </a:lnTo>
                  <a:lnTo>
                    <a:pt x="64" y="478"/>
                  </a:lnTo>
                  <a:lnTo>
                    <a:pt x="80" y="483"/>
                  </a:lnTo>
                  <a:lnTo>
                    <a:pt x="114" y="488"/>
                  </a:lnTo>
                  <a:lnTo>
                    <a:pt x="149" y="492"/>
                  </a:lnTo>
                  <a:lnTo>
                    <a:pt x="182" y="494"/>
                  </a:lnTo>
                  <a:lnTo>
                    <a:pt x="211" y="496"/>
                  </a:lnTo>
                  <a:lnTo>
                    <a:pt x="240" y="494"/>
                  </a:lnTo>
                  <a:lnTo>
                    <a:pt x="273" y="492"/>
                  </a:lnTo>
                  <a:lnTo>
                    <a:pt x="307" y="488"/>
                  </a:lnTo>
                  <a:lnTo>
                    <a:pt x="342" y="483"/>
                  </a:lnTo>
                  <a:lnTo>
                    <a:pt x="358" y="478"/>
                  </a:lnTo>
                  <a:lnTo>
                    <a:pt x="373" y="474"/>
                  </a:lnTo>
                  <a:lnTo>
                    <a:pt x="387" y="469"/>
                  </a:lnTo>
                  <a:lnTo>
                    <a:pt x="398" y="463"/>
                  </a:lnTo>
                  <a:lnTo>
                    <a:pt x="408" y="458"/>
                  </a:lnTo>
                  <a:lnTo>
                    <a:pt x="416" y="451"/>
                  </a:lnTo>
                  <a:lnTo>
                    <a:pt x="418" y="447"/>
                  </a:lnTo>
                  <a:lnTo>
                    <a:pt x="420" y="443"/>
                  </a:lnTo>
                  <a:lnTo>
                    <a:pt x="421" y="440"/>
                  </a:lnTo>
                  <a:lnTo>
                    <a:pt x="421" y="436"/>
                  </a:lnTo>
                  <a:lnTo>
                    <a:pt x="421" y="359"/>
                  </a:lnTo>
                  <a:lnTo>
                    <a:pt x="421" y="285"/>
                  </a:lnTo>
                  <a:lnTo>
                    <a:pt x="421" y="210"/>
                  </a:lnTo>
                  <a:lnTo>
                    <a:pt x="421" y="135"/>
                  </a:lnTo>
                  <a:lnTo>
                    <a:pt x="421" y="60"/>
                  </a:lnTo>
                  <a:lnTo>
                    <a:pt x="421" y="55"/>
                  </a:lnTo>
                  <a:lnTo>
                    <a:pt x="420" y="51"/>
                  </a:lnTo>
                  <a:lnTo>
                    <a:pt x="418" y="48"/>
                  </a:lnTo>
                  <a:lnTo>
                    <a:pt x="416" y="43"/>
                  </a:lnTo>
                  <a:lnTo>
                    <a:pt x="408" y="37"/>
                  </a:lnTo>
                  <a:lnTo>
                    <a:pt x="398" y="31"/>
                  </a:lnTo>
                  <a:lnTo>
                    <a:pt x="387" y="25"/>
                  </a:lnTo>
                  <a:lnTo>
                    <a:pt x="373" y="20"/>
                  </a:lnTo>
                  <a:lnTo>
                    <a:pt x="358" y="16"/>
                  </a:lnTo>
                  <a:lnTo>
                    <a:pt x="342" y="12"/>
                  </a:lnTo>
                  <a:lnTo>
                    <a:pt x="307" y="6"/>
                  </a:lnTo>
                  <a:lnTo>
                    <a:pt x="273" y="2"/>
                  </a:lnTo>
                  <a:lnTo>
                    <a:pt x="240" y="0"/>
                  </a:lnTo>
                  <a:lnTo>
                    <a:pt x="2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87">
              <a:extLst>
                <a:ext uri="{FF2B5EF4-FFF2-40B4-BE49-F238E27FC236}">
                  <a16:creationId xmlns:a16="http://schemas.microsoft.com/office/drawing/2014/main" id="{D9945783-1B36-46A1-A435-3F72F4469A2E}"/>
                </a:ext>
              </a:extLst>
            </p:cNvPr>
            <p:cNvSpPr>
              <a:spLocks/>
            </p:cNvSpPr>
            <p:nvPr/>
          </p:nvSpPr>
          <p:spPr bwMode="auto">
            <a:xfrm>
              <a:off x="9882188" y="1354138"/>
              <a:ext cx="285750" cy="180975"/>
            </a:xfrm>
            <a:custGeom>
              <a:avLst/>
              <a:gdLst>
                <a:gd name="T0" fmla="*/ 0 w 902"/>
                <a:gd name="T1" fmla="*/ 0 h 571"/>
                <a:gd name="T2" fmla="*/ 0 w 902"/>
                <a:gd name="T3" fmla="*/ 345 h 571"/>
                <a:gd name="T4" fmla="*/ 1 w 902"/>
                <a:gd name="T5" fmla="*/ 348 h 571"/>
                <a:gd name="T6" fmla="*/ 1 w 902"/>
                <a:gd name="T7" fmla="*/ 351 h 571"/>
                <a:gd name="T8" fmla="*/ 3 w 902"/>
                <a:gd name="T9" fmla="*/ 353 h 571"/>
                <a:gd name="T10" fmla="*/ 4 w 902"/>
                <a:gd name="T11" fmla="*/ 355 h 571"/>
                <a:gd name="T12" fmla="*/ 6 w 902"/>
                <a:gd name="T13" fmla="*/ 357 h 571"/>
                <a:gd name="T14" fmla="*/ 10 w 902"/>
                <a:gd name="T15" fmla="*/ 358 h 571"/>
                <a:gd name="T16" fmla="*/ 12 w 902"/>
                <a:gd name="T17" fmla="*/ 360 h 571"/>
                <a:gd name="T18" fmla="*/ 15 w 902"/>
                <a:gd name="T19" fmla="*/ 361 h 571"/>
                <a:gd name="T20" fmla="*/ 18 w 902"/>
                <a:gd name="T21" fmla="*/ 360 h 571"/>
                <a:gd name="T22" fmla="*/ 21 w 902"/>
                <a:gd name="T23" fmla="*/ 358 h 571"/>
                <a:gd name="T24" fmla="*/ 24 w 902"/>
                <a:gd name="T25" fmla="*/ 357 h 571"/>
                <a:gd name="T26" fmla="*/ 26 w 902"/>
                <a:gd name="T27" fmla="*/ 355 h 571"/>
                <a:gd name="T28" fmla="*/ 28 w 902"/>
                <a:gd name="T29" fmla="*/ 353 h 571"/>
                <a:gd name="T30" fmla="*/ 29 w 902"/>
                <a:gd name="T31" fmla="*/ 351 h 571"/>
                <a:gd name="T32" fmla="*/ 30 w 902"/>
                <a:gd name="T33" fmla="*/ 348 h 571"/>
                <a:gd name="T34" fmla="*/ 30 w 902"/>
                <a:gd name="T35" fmla="*/ 345 h 571"/>
                <a:gd name="T36" fmla="*/ 30 w 902"/>
                <a:gd name="T37" fmla="*/ 30 h 571"/>
                <a:gd name="T38" fmla="*/ 872 w 902"/>
                <a:gd name="T39" fmla="*/ 30 h 571"/>
                <a:gd name="T40" fmla="*/ 872 w 902"/>
                <a:gd name="T41" fmla="*/ 541 h 571"/>
                <a:gd name="T42" fmla="*/ 572 w 902"/>
                <a:gd name="T43" fmla="*/ 541 h 571"/>
                <a:gd name="T44" fmla="*/ 569 w 902"/>
                <a:gd name="T45" fmla="*/ 541 h 571"/>
                <a:gd name="T46" fmla="*/ 566 w 902"/>
                <a:gd name="T47" fmla="*/ 542 h 571"/>
                <a:gd name="T48" fmla="*/ 563 w 902"/>
                <a:gd name="T49" fmla="*/ 543 h 571"/>
                <a:gd name="T50" fmla="*/ 561 w 902"/>
                <a:gd name="T51" fmla="*/ 545 h 571"/>
                <a:gd name="T52" fmla="*/ 559 w 902"/>
                <a:gd name="T53" fmla="*/ 547 h 571"/>
                <a:gd name="T54" fmla="*/ 558 w 902"/>
                <a:gd name="T55" fmla="*/ 550 h 571"/>
                <a:gd name="T56" fmla="*/ 557 w 902"/>
                <a:gd name="T57" fmla="*/ 552 h 571"/>
                <a:gd name="T58" fmla="*/ 557 w 902"/>
                <a:gd name="T59" fmla="*/ 556 h 571"/>
                <a:gd name="T60" fmla="*/ 557 w 902"/>
                <a:gd name="T61" fmla="*/ 559 h 571"/>
                <a:gd name="T62" fmla="*/ 558 w 902"/>
                <a:gd name="T63" fmla="*/ 561 h 571"/>
                <a:gd name="T64" fmla="*/ 559 w 902"/>
                <a:gd name="T65" fmla="*/ 564 h 571"/>
                <a:gd name="T66" fmla="*/ 561 w 902"/>
                <a:gd name="T67" fmla="*/ 566 h 571"/>
                <a:gd name="T68" fmla="*/ 563 w 902"/>
                <a:gd name="T69" fmla="*/ 568 h 571"/>
                <a:gd name="T70" fmla="*/ 566 w 902"/>
                <a:gd name="T71" fmla="*/ 569 h 571"/>
                <a:gd name="T72" fmla="*/ 569 w 902"/>
                <a:gd name="T73" fmla="*/ 571 h 571"/>
                <a:gd name="T74" fmla="*/ 572 w 902"/>
                <a:gd name="T75" fmla="*/ 571 h 571"/>
                <a:gd name="T76" fmla="*/ 902 w 902"/>
                <a:gd name="T77" fmla="*/ 571 h 571"/>
                <a:gd name="T78" fmla="*/ 902 w 902"/>
                <a:gd name="T79" fmla="*/ 0 h 571"/>
                <a:gd name="T80" fmla="*/ 0 w 902"/>
                <a:gd name="T8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02" h="571">
                  <a:moveTo>
                    <a:pt x="0" y="0"/>
                  </a:moveTo>
                  <a:lnTo>
                    <a:pt x="0" y="345"/>
                  </a:lnTo>
                  <a:lnTo>
                    <a:pt x="1" y="348"/>
                  </a:lnTo>
                  <a:lnTo>
                    <a:pt x="1" y="351"/>
                  </a:lnTo>
                  <a:lnTo>
                    <a:pt x="3" y="353"/>
                  </a:lnTo>
                  <a:lnTo>
                    <a:pt x="4" y="355"/>
                  </a:lnTo>
                  <a:lnTo>
                    <a:pt x="6" y="357"/>
                  </a:lnTo>
                  <a:lnTo>
                    <a:pt x="10" y="358"/>
                  </a:lnTo>
                  <a:lnTo>
                    <a:pt x="12" y="360"/>
                  </a:lnTo>
                  <a:lnTo>
                    <a:pt x="15" y="361"/>
                  </a:lnTo>
                  <a:lnTo>
                    <a:pt x="18" y="360"/>
                  </a:lnTo>
                  <a:lnTo>
                    <a:pt x="21" y="358"/>
                  </a:lnTo>
                  <a:lnTo>
                    <a:pt x="24" y="357"/>
                  </a:lnTo>
                  <a:lnTo>
                    <a:pt x="26" y="355"/>
                  </a:lnTo>
                  <a:lnTo>
                    <a:pt x="28" y="353"/>
                  </a:lnTo>
                  <a:lnTo>
                    <a:pt x="29" y="351"/>
                  </a:lnTo>
                  <a:lnTo>
                    <a:pt x="30" y="348"/>
                  </a:lnTo>
                  <a:lnTo>
                    <a:pt x="30" y="345"/>
                  </a:lnTo>
                  <a:lnTo>
                    <a:pt x="30" y="30"/>
                  </a:lnTo>
                  <a:lnTo>
                    <a:pt x="872" y="30"/>
                  </a:lnTo>
                  <a:lnTo>
                    <a:pt x="872" y="541"/>
                  </a:lnTo>
                  <a:lnTo>
                    <a:pt x="572" y="541"/>
                  </a:lnTo>
                  <a:lnTo>
                    <a:pt x="569" y="541"/>
                  </a:lnTo>
                  <a:lnTo>
                    <a:pt x="566" y="542"/>
                  </a:lnTo>
                  <a:lnTo>
                    <a:pt x="563" y="543"/>
                  </a:lnTo>
                  <a:lnTo>
                    <a:pt x="561" y="545"/>
                  </a:lnTo>
                  <a:lnTo>
                    <a:pt x="559" y="547"/>
                  </a:lnTo>
                  <a:lnTo>
                    <a:pt x="558" y="550"/>
                  </a:lnTo>
                  <a:lnTo>
                    <a:pt x="557" y="552"/>
                  </a:lnTo>
                  <a:lnTo>
                    <a:pt x="557" y="556"/>
                  </a:lnTo>
                  <a:lnTo>
                    <a:pt x="557" y="559"/>
                  </a:lnTo>
                  <a:lnTo>
                    <a:pt x="558" y="561"/>
                  </a:lnTo>
                  <a:lnTo>
                    <a:pt x="559" y="564"/>
                  </a:lnTo>
                  <a:lnTo>
                    <a:pt x="561" y="566"/>
                  </a:lnTo>
                  <a:lnTo>
                    <a:pt x="563" y="568"/>
                  </a:lnTo>
                  <a:lnTo>
                    <a:pt x="566" y="569"/>
                  </a:lnTo>
                  <a:lnTo>
                    <a:pt x="569" y="571"/>
                  </a:lnTo>
                  <a:lnTo>
                    <a:pt x="572" y="571"/>
                  </a:lnTo>
                  <a:lnTo>
                    <a:pt x="902" y="571"/>
                  </a:lnTo>
                  <a:lnTo>
                    <a:pt x="90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88">
              <a:extLst>
                <a:ext uri="{FF2B5EF4-FFF2-40B4-BE49-F238E27FC236}">
                  <a16:creationId xmlns:a16="http://schemas.microsoft.com/office/drawing/2014/main" id="{92598D3E-C116-42A5-B31F-A3DC1ED9D823}"/>
                </a:ext>
              </a:extLst>
            </p:cNvPr>
            <p:cNvSpPr>
              <a:spLocks noEditPoints="1"/>
            </p:cNvSpPr>
            <p:nvPr/>
          </p:nvSpPr>
          <p:spPr bwMode="auto">
            <a:xfrm>
              <a:off x="9986963" y="1406525"/>
              <a:ext cx="76200" cy="76200"/>
            </a:xfrm>
            <a:custGeom>
              <a:avLst/>
              <a:gdLst>
                <a:gd name="T0" fmla="*/ 102 w 241"/>
                <a:gd name="T1" fmla="*/ 208 h 241"/>
                <a:gd name="T2" fmla="*/ 77 w 241"/>
                <a:gd name="T3" fmla="*/ 199 h 241"/>
                <a:gd name="T4" fmla="*/ 57 w 241"/>
                <a:gd name="T5" fmla="*/ 184 h 241"/>
                <a:gd name="T6" fmla="*/ 41 w 241"/>
                <a:gd name="T7" fmla="*/ 162 h 241"/>
                <a:gd name="T8" fmla="*/ 32 w 241"/>
                <a:gd name="T9" fmla="*/ 138 h 241"/>
                <a:gd name="T10" fmla="*/ 31 w 241"/>
                <a:gd name="T11" fmla="*/ 111 h 241"/>
                <a:gd name="T12" fmla="*/ 37 w 241"/>
                <a:gd name="T13" fmla="*/ 85 h 241"/>
                <a:gd name="T14" fmla="*/ 50 w 241"/>
                <a:gd name="T15" fmla="*/ 63 h 241"/>
                <a:gd name="T16" fmla="*/ 70 w 241"/>
                <a:gd name="T17" fmla="*/ 46 h 241"/>
                <a:gd name="T18" fmla="*/ 93 w 241"/>
                <a:gd name="T19" fmla="*/ 34 h 241"/>
                <a:gd name="T20" fmla="*/ 120 w 241"/>
                <a:gd name="T21" fmla="*/ 30 h 241"/>
                <a:gd name="T22" fmla="*/ 147 w 241"/>
                <a:gd name="T23" fmla="*/ 34 h 241"/>
                <a:gd name="T24" fmla="*/ 170 w 241"/>
                <a:gd name="T25" fmla="*/ 46 h 241"/>
                <a:gd name="T26" fmla="*/ 190 w 241"/>
                <a:gd name="T27" fmla="*/ 63 h 241"/>
                <a:gd name="T28" fmla="*/ 204 w 241"/>
                <a:gd name="T29" fmla="*/ 85 h 241"/>
                <a:gd name="T30" fmla="*/ 210 w 241"/>
                <a:gd name="T31" fmla="*/ 111 h 241"/>
                <a:gd name="T32" fmla="*/ 209 w 241"/>
                <a:gd name="T33" fmla="*/ 138 h 241"/>
                <a:gd name="T34" fmla="*/ 199 w 241"/>
                <a:gd name="T35" fmla="*/ 162 h 241"/>
                <a:gd name="T36" fmla="*/ 184 w 241"/>
                <a:gd name="T37" fmla="*/ 184 h 241"/>
                <a:gd name="T38" fmla="*/ 163 w 241"/>
                <a:gd name="T39" fmla="*/ 199 h 241"/>
                <a:gd name="T40" fmla="*/ 138 w 241"/>
                <a:gd name="T41" fmla="*/ 208 h 241"/>
                <a:gd name="T42" fmla="*/ 120 w 241"/>
                <a:gd name="T43" fmla="*/ 210 h 241"/>
                <a:gd name="T44" fmla="*/ 96 w 241"/>
                <a:gd name="T45" fmla="*/ 2 h 241"/>
                <a:gd name="T46" fmla="*/ 63 w 241"/>
                <a:gd name="T47" fmla="*/ 15 h 241"/>
                <a:gd name="T48" fmla="*/ 35 w 241"/>
                <a:gd name="T49" fmla="*/ 35 h 241"/>
                <a:gd name="T50" fmla="*/ 15 w 241"/>
                <a:gd name="T51" fmla="*/ 63 h 241"/>
                <a:gd name="T52" fmla="*/ 2 w 241"/>
                <a:gd name="T53" fmla="*/ 96 h 241"/>
                <a:gd name="T54" fmla="*/ 1 w 241"/>
                <a:gd name="T55" fmla="*/ 132 h 241"/>
                <a:gd name="T56" fmla="*/ 10 w 241"/>
                <a:gd name="T57" fmla="*/ 167 h 241"/>
                <a:gd name="T58" fmla="*/ 28 w 241"/>
                <a:gd name="T59" fmla="*/ 197 h 241"/>
                <a:gd name="T60" fmla="*/ 54 w 241"/>
                <a:gd name="T61" fmla="*/ 219 h 241"/>
                <a:gd name="T62" fmla="*/ 85 w 241"/>
                <a:gd name="T63" fmla="*/ 235 h 241"/>
                <a:gd name="T64" fmla="*/ 120 w 241"/>
                <a:gd name="T65" fmla="*/ 241 h 241"/>
                <a:gd name="T66" fmla="*/ 156 w 241"/>
                <a:gd name="T67" fmla="*/ 235 h 241"/>
                <a:gd name="T68" fmla="*/ 187 w 241"/>
                <a:gd name="T69" fmla="*/ 219 h 241"/>
                <a:gd name="T70" fmla="*/ 213 w 241"/>
                <a:gd name="T71" fmla="*/ 197 h 241"/>
                <a:gd name="T72" fmla="*/ 231 w 241"/>
                <a:gd name="T73" fmla="*/ 167 h 241"/>
                <a:gd name="T74" fmla="*/ 240 w 241"/>
                <a:gd name="T75" fmla="*/ 132 h 241"/>
                <a:gd name="T76" fmla="*/ 238 w 241"/>
                <a:gd name="T77" fmla="*/ 96 h 241"/>
                <a:gd name="T78" fmla="*/ 226 w 241"/>
                <a:gd name="T79" fmla="*/ 63 h 241"/>
                <a:gd name="T80" fmla="*/ 206 w 241"/>
                <a:gd name="T81" fmla="*/ 35 h 241"/>
                <a:gd name="T82" fmla="*/ 178 w 241"/>
                <a:gd name="T83" fmla="*/ 15 h 241"/>
                <a:gd name="T84" fmla="*/ 145 w 241"/>
                <a:gd name="T85" fmla="*/ 2 h 241"/>
                <a:gd name="T86" fmla="*/ 120 w 241"/>
                <a:gd name="T8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1" h="241">
                  <a:moveTo>
                    <a:pt x="120" y="210"/>
                  </a:moveTo>
                  <a:lnTo>
                    <a:pt x="111" y="210"/>
                  </a:lnTo>
                  <a:lnTo>
                    <a:pt x="102" y="208"/>
                  </a:lnTo>
                  <a:lnTo>
                    <a:pt x="93" y="206"/>
                  </a:lnTo>
                  <a:lnTo>
                    <a:pt x="86" y="203"/>
                  </a:lnTo>
                  <a:lnTo>
                    <a:pt x="77" y="199"/>
                  </a:lnTo>
                  <a:lnTo>
                    <a:pt x="70" y="195"/>
                  </a:lnTo>
                  <a:lnTo>
                    <a:pt x="63" y="189"/>
                  </a:lnTo>
                  <a:lnTo>
                    <a:pt x="57" y="184"/>
                  </a:lnTo>
                  <a:lnTo>
                    <a:pt x="50" y="177"/>
                  </a:lnTo>
                  <a:lnTo>
                    <a:pt x="46" y="170"/>
                  </a:lnTo>
                  <a:lnTo>
                    <a:pt x="41" y="162"/>
                  </a:lnTo>
                  <a:lnTo>
                    <a:pt x="37" y="155"/>
                  </a:lnTo>
                  <a:lnTo>
                    <a:pt x="34" y="146"/>
                  </a:lnTo>
                  <a:lnTo>
                    <a:pt x="32" y="138"/>
                  </a:lnTo>
                  <a:lnTo>
                    <a:pt x="31" y="129"/>
                  </a:lnTo>
                  <a:lnTo>
                    <a:pt x="30" y="120"/>
                  </a:lnTo>
                  <a:lnTo>
                    <a:pt x="31" y="111"/>
                  </a:lnTo>
                  <a:lnTo>
                    <a:pt x="32" y="101"/>
                  </a:lnTo>
                  <a:lnTo>
                    <a:pt x="34" y="93"/>
                  </a:lnTo>
                  <a:lnTo>
                    <a:pt x="37" y="85"/>
                  </a:lnTo>
                  <a:lnTo>
                    <a:pt x="41" y="77"/>
                  </a:lnTo>
                  <a:lnTo>
                    <a:pt x="46" y="69"/>
                  </a:lnTo>
                  <a:lnTo>
                    <a:pt x="50" y="63"/>
                  </a:lnTo>
                  <a:lnTo>
                    <a:pt x="57" y="56"/>
                  </a:lnTo>
                  <a:lnTo>
                    <a:pt x="63" y="50"/>
                  </a:lnTo>
                  <a:lnTo>
                    <a:pt x="70" y="46"/>
                  </a:lnTo>
                  <a:lnTo>
                    <a:pt x="77" y="40"/>
                  </a:lnTo>
                  <a:lnTo>
                    <a:pt x="86" y="37"/>
                  </a:lnTo>
                  <a:lnTo>
                    <a:pt x="93" y="34"/>
                  </a:lnTo>
                  <a:lnTo>
                    <a:pt x="102" y="32"/>
                  </a:lnTo>
                  <a:lnTo>
                    <a:pt x="111" y="31"/>
                  </a:lnTo>
                  <a:lnTo>
                    <a:pt x="120" y="30"/>
                  </a:lnTo>
                  <a:lnTo>
                    <a:pt x="130" y="31"/>
                  </a:lnTo>
                  <a:lnTo>
                    <a:pt x="138" y="32"/>
                  </a:lnTo>
                  <a:lnTo>
                    <a:pt x="147" y="34"/>
                  </a:lnTo>
                  <a:lnTo>
                    <a:pt x="155" y="37"/>
                  </a:lnTo>
                  <a:lnTo>
                    <a:pt x="163" y="40"/>
                  </a:lnTo>
                  <a:lnTo>
                    <a:pt x="170" y="46"/>
                  </a:lnTo>
                  <a:lnTo>
                    <a:pt x="178" y="50"/>
                  </a:lnTo>
                  <a:lnTo>
                    <a:pt x="184" y="56"/>
                  </a:lnTo>
                  <a:lnTo>
                    <a:pt x="190" y="63"/>
                  </a:lnTo>
                  <a:lnTo>
                    <a:pt x="195" y="69"/>
                  </a:lnTo>
                  <a:lnTo>
                    <a:pt x="199" y="77"/>
                  </a:lnTo>
                  <a:lnTo>
                    <a:pt x="204" y="85"/>
                  </a:lnTo>
                  <a:lnTo>
                    <a:pt x="207" y="93"/>
                  </a:lnTo>
                  <a:lnTo>
                    <a:pt x="209" y="101"/>
                  </a:lnTo>
                  <a:lnTo>
                    <a:pt x="210" y="111"/>
                  </a:lnTo>
                  <a:lnTo>
                    <a:pt x="211" y="120"/>
                  </a:lnTo>
                  <a:lnTo>
                    <a:pt x="210" y="129"/>
                  </a:lnTo>
                  <a:lnTo>
                    <a:pt x="209" y="138"/>
                  </a:lnTo>
                  <a:lnTo>
                    <a:pt x="207" y="146"/>
                  </a:lnTo>
                  <a:lnTo>
                    <a:pt x="204" y="155"/>
                  </a:lnTo>
                  <a:lnTo>
                    <a:pt x="199" y="162"/>
                  </a:lnTo>
                  <a:lnTo>
                    <a:pt x="195" y="170"/>
                  </a:lnTo>
                  <a:lnTo>
                    <a:pt x="190" y="177"/>
                  </a:lnTo>
                  <a:lnTo>
                    <a:pt x="184" y="184"/>
                  </a:lnTo>
                  <a:lnTo>
                    <a:pt x="178" y="189"/>
                  </a:lnTo>
                  <a:lnTo>
                    <a:pt x="170" y="195"/>
                  </a:lnTo>
                  <a:lnTo>
                    <a:pt x="163" y="199"/>
                  </a:lnTo>
                  <a:lnTo>
                    <a:pt x="155" y="203"/>
                  </a:lnTo>
                  <a:lnTo>
                    <a:pt x="147" y="206"/>
                  </a:lnTo>
                  <a:lnTo>
                    <a:pt x="138" y="208"/>
                  </a:lnTo>
                  <a:lnTo>
                    <a:pt x="130" y="210"/>
                  </a:lnTo>
                  <a:lnTo>
                    <a:pt x="120" y="211"/>
                  </a:lnTo>
                  <a:lnTo>
                    <a:pt x="120" y="210"/>
                  </a:lnTo>
                  <a:close/>
                  <a:moveTo>
                    <a:pt x="120" y="0"/>
                  </a:moveTo>
                  <a:lnTo>
                    <a:pt x="108" y="1"/>
                  </a:lnTo>
                  <a:lnTo>
                    <a:pt x="96" y="2"/>
                  </a:lnTo>
                  <a:lnTo>
                    <a:pt x="85" y="5"/>
                  </a:lnTo>
                  <a:lnTo>
                    <a:pt x="74" y="9"/>
                  </a:lnTo>
                  <a:lnTo>
                    <a:pt x="63" y="15"/>
                  </a:lnTo>
                  <a:lnTo>
                    <a:pt x="54" y="20"/>
                  </a:lnTo>
                  <a:lnTo>
                    <a:pt x="44" y="27"/>
                  </a:lnTo>
                  <a:lnTo>
                    <a:pt x="35" y="35"/>
                  </a:lnTo>
                  <a:lnTo>
                    <a:pt x="28" y="43"/>
                  </a:lnTo>
                  <a:lnTo>
                    <a:pt x="20" y="53"/>
                  </a:lnTo>
                  <a:lnTo>
                    <a:pt x="15" y="63"/>
                  </a:lnTo>
                  <a:lnTo>
                    <a:pt x="10" y="73"/>
                  </a:lnTo>
                  <a:lnTo>
                    <a:pt x="5" y="84"/>
                  </a:lnTo>
                  <a:lnTo>
                    <a:pt x="2" y="96"/>
                  </a:lnTo>
                  <a:lnTo>
                    <a:pt x="1" y="108"/>
                  </a:lnTo>
                  <a:lnTo>
                    <a:pt x="0" y="120"/>
                  </a:lnTo>
                  <a:lnTo>
                    <a:pt x="1" y="132"/>
                  </a:lnTo>
                  <a:lnTo>
                    <a:pt x="2" y="144"/>
                  </a:lnTo>
                  <a:lnTo>
                    <a:pt x="5" y="156"/>
                  </a:lnTo>
                  <a:lnTo>
                    <a:pt x="10" y="167"/>
                  </a:lnTo>
                  <a:lnTo>
                    <a:pt x="15" y="177"/>
                  </a:lnTo>
                  <a:lnTo>
                    <a:pt x="20" y="187"/>
                  </a:lnTo>
                  <a:lnTo>
                    <a:pt x="28" y="197"/>
                  </a:lnTo>
                  <a:lnTo>
                    <a:pt x="35" y="205"/>
                  </a:lnTo>
                  <a:lnTo>
                    <a:pt x="44" y="213"/>
                  </a:lnTo>
                  <a:lnTo>
                    <a:pt x="54" y="219"/>
                  </a:lnTo>
                  <a:lnTo>
                    <a:pt x="63" y="226"/>
                  </a:lnTo>
                  <a:lnTo>
                    <a:pt x="74" y="231"/>
                  </a:lnTo>
                  <a:lnTo>
                    <a:pt x="85" y="235"/>
                  </a:lnTo>
                  <a:lnTo>
                    <a:pt x="96" y="237"/>
                  </a:lnTo>
                  <a:lnTo>
                    <a:pt x="108" y="239"/>
                  </a:lnTo>
                  <a:lnTo>
                    <a:pt x="120" y="241"/>
                  </a:lnTo>
                  <a:lnTo>
                    <a:pt x="133" y="239"/>
                  </a:lnTo>
                  <a:lnTo>
                    <a:pt x="145" y="237"/>
                  </a:lnTo>
                  <a:lnTo>
                    <a:pt x="156" y="235"/>
                  </a:lnTo>
                  <a:lnTo>
                    <a:pt x="167" y="231"/>
                  </a:lnTo>
                  <a:lnTo>
                    <a:pt x="178" y="226"/>
                  </a:lnTo>
                  <a:lnTo>
                    <a:pt x="187" y="219"/>
                  </a:lnTo>
                  <a:lnTo>
                    <a:pt x="197" y="213"/>
                  </a:lnTo>
                  <a:lnTo>
                    <a:pt x="206" y="205"/>
                  </a:lnTo>
                  <a:lnTo>
                    <a:pt x="213" y="197"/>
                  </a:lnTo>
                  <a:lnTo>
                    <a:pt x="220" y="187"/>
                  </a:lnTo>
                  <a:lnTo>
                    <a:pt x="226" y="177"/>
                  </a:lnTo>
                  <a:lnTo>
                    <a:pt x="231" y="167"/>
                  </a:lnTo>
                  <a:lnTo>
                    <a:pt x="236" y="156"/>
                  </a:lnTo>
                  <a:lnTo>
                    <a:pt x="238" y="144"/>
                  </a:lnTo>
                  <a:lnTo>
                    <a:pt x="240" y="132"/>
                  </a:lnTo>
                  <a:lnTo>
                    <a:pt x="241" y="120"/>
                  </a:lnTo>
                  <a:lnTo>
                    <a:pt x="240" y="108"/>
                  </a:lnTo>
                  <a:lnTo>
                    <a:pt x="238" y="96"/>
                  </a:lnTo>
                  <a:lnTo>
                    <a:pt x="236" y="84"/>
                  </a:lnTo>
                  <a:lnTo>
                    <a:pt x="231" y="73"/>
                  </a:lnTo>
                  <a:lnTo>
                    <a:pt x="226" y="63"/>
                  </a:lnTo>
                  <a:lnTo>
                    <a:pt x="220" y="53"/>
                  </a:lnTo>
                  <a:lnTo>
                    <a:pt x="213" y="43"/>
                  </a:lnTo>
                  <a:lnTo>
                    <a:pt x="206" y="35"/>
                  </a:lnTo>
                  <a:lnTo>
                    <a:pt x="197" y="27"/>
                  </a:lnTo>
                  <a:lnTo>
                    <a:pt x="187" y="20"/>
                  </a:lnTo>
                  <a:lnTo>
                    <a:pt x="178" y="15"/>
                  </a:lnTo>
                  <a:lnTo>
                    <a:pt x="167" y="9"/>
                  </a:lnTo>
                  <a:lnTo>
                    <a:pt x="156" y="5"/>
                  </a:lnTo>
                  <a:lnTo>
                    <a:pt x="145" y="2"/>
                  </a:lnTo>
                  <a:lnTo>
                    <a:pt x="133" y="1"/>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89">
              <a:extLst>
                <a:ext uri="{FF2B5EF4-FFF2-40B4-BE49-F238E27FC236}">
                  <a16:creationId xmlns:a16="http://schemas.microsoft.com/office/drawing/2014/main" id="{A8ADD9A7-1EEC-4F7A-89A5-90EBD41CFF88}"/>
                </a:ext>
              </a:extLst>
            </p:cNvPr>
            <p:cNvSpPr>
              <a:spLocks noEditPoints="1"/>
            </p:cNvSpPr>
            <p:nvPr/>
          </p:nvSpPr>
          <p:spPr bwMode="auto">
            <a:xfrm>
              <a:off x="10091738" y="1458913"/>
              <a:ext cx="28575" cy="28575"/>
            </a:xfrm>
            <a:custGeom>
              <a:avLst/>
              <a:gdLst>
                <a:gd name="T0" fmla="*/ 30 w 90"/>
                <a:gd name="T1" fmla="*/ 42 h 91"/>
                <a:gd name="T2" fmla="*/ 32 w 90"/>
                <a:gd name="T3" fmla="*/ 37 h 91"/>
                <a:gd name="T4" fmla="*/ 36 w 90"/>
                <a:gd name="T5" fmla="*/ 33 h 91"/>
                <a:gd name="T6" fmla="*/ 42 w 90"/>
                <a:gd name="T7" fmla="*/ 31 h 91"/>
                <a:gd name="T8" fmla="*/ 48 w 90"/>
                <a:gd name="T9" fmla="*/ 31 h 91"/>
                <a:gd name="T10" fmla="*/ 54 w 90"/>
                <a:gd name="T11" fmla="*/ 33 h 91"/>
                <a:gd name="T12" fmla="*/ 58 w 90"/>
                <a:gd name="T13" fmla="*/ 37 h 91"/>
                <a:gd name="T14" fmla="*/ 60 w 90"/>
                <a:gd name="T15" fmla="*/ 42 h 91"/>
                <a:gd name="T16" fmla="*/ 60 w 90"/>
                <a:gd name="T17" fmla="*/ 48 h 91"/>
                <a:gd name="T18" fmla="*/ 58 w 90"/>
                <a:gd name="T19" fmla="*/ 53 h 91"/>
                <a:gd name="T20" fmla="*/ 54 w 90"/>
                <a:gd name="T21" fmla="*/ 57 h 91"/>
                <a:gd name="T22" fmla="*/ 48 w 90"/>
                <a:gd name="T23" fmla="*/ 60 h 91"/>
                <a:gd name="T24" fmla="*/ 42 w 90"/>
                <a:gd name="T25" fmla="*/ 60 h 91"/>
                <a:gd name="T26" fmla="*/ 36 w 90"/>
                <a:gd name="T27" fmla="*/ 57 h 91"/>
                <a:gd name="T28" fmla="*/ 32 w 90"/>
                <a:gd name="T29" fmla="*/ 53 h 91"/>
                <a:gd name="T30" fmla="*/ 30 w 90"/>
                <a:gd name="T31" fmla="*/ 48 h 91"/>
                <a:gd name="T32" fmla="*/ 30 w 90"/>
                <a:gd name="T33" fmla="*/ 45 h 91"/>
                <a:gd name="T34" fmla="*/ 89 w 90"/>
                <a:gd name="T35" fmla="*/ 36 h 91"/>
                <a:gd name="T36" fmla="*/ 83 w 90"/>
                <a:gd name="T37" fmla="*/ 20 h 91"/>
                <a:gd name="T38" fmla="*/ 70 w 90"/>
                <a:gd name="T39" fmla="*/ 8 h 91"/>
                <a:gd name="T40" fmla="*/ 54 w 90"/>
                <a:gd name="T41" fmla="*/ 1 h 91"/>
                <a:gd name="T42" fmla="*/ 35 w 90"/>
                <a:gd name="T43" fmla="*/ 1 h 91"/>
                <a:gd name="T44" fmla="*/ 19 w 90"/>
                <a:gd name="T45" fmla="*/ 8 h 91"/>
                <a:gd name="T46" fmla="*/ 8 w 90"/>
                <a:gd name="T47" fmla="*/ 20 h 91"/>
                <a:gd name="T48" fmla="*/ 1 w 90"/>
                <a:gd name="T49" fmla="*/ 36 h 91"/>
                <a:gd name="T50" fmla="*/ 1 w 90"/>
                <a:gd name="T51" fmla="*/ 54 h 91"/>
                <a:gd name="T52" fmla="*/ 8 w 90"/>
                <a:gd name="T53" fmla="*/ 70 h 91"/>
                <a:gd name="T54" fmla="*/ 19 w 90"/>
                <a:gd name="T55" fmla="*/ 82 h 91"/>
                <a:gd name="T56" fmla="*/ 35 w 90"/>
                <a:gd name="T57" fmla="*/ 89 h 91"/>
                <a:gd name="T58" fmla="*/ 54 w 90"/>
                <a:gd name="T59" fmla="*/ 89 h 91"/>
                <a:gd name="T60" fmla="*/ 70 w 90"/>
                <a:gd name="T61" fmla="*/ 82 h 91"/>
                <a:gd name="T62" fmla="*/ 83 w 90"/>
                <a:gd name="T63" fmla="*/ 70 h 91"/>
                <a:gd name="T64" fmla="*/ 89 w 90"/>
                <a:gd name="T65" fmla="*/ 54 h 91"/>
                <a:gd name="T66" fmla="*/ 90 w 90"/>
                <a:gd name="T67" fmla="*/ 4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1">
                  <a:moveTo>
                    <a:pt x="30" y="45"/>
                  </a:moveTo>
                  <a:lnTo>
                    <a:pt x="30" y="42"/>
                  </a:lnTo>
                  <a:lnTo>
                    <a:pt x="31" y="39"/>
                  </a:lnTo>
                  <a:lnTo>
                    <a:pt x="32" y="37"/>
                  </a:lnTo>
                  <a:lnTo>
                    <a:pt x="34" y="35"/>
                  </a:lnTo>
                  <a:lnTo>
                    <a:pt x="36" y="33"/>
                  </a:lnTo>
                  <a:lnTo>
                    <a:pt x="39" y="32"/>
                  </a:lnTo>
                  <a:lnTo>
                    <a:pt x="42" y="31"/>
                  </a:lnTo>
                  <a:lnTo>
                    <a:pt x="45" y="31"/>
                  </a:lnTo>
                  <a:lnTo>
                    <a:pt x="48" y="31"/>
                  </a:lnTo>
                  <a:lnTo>
                    <a:pt x="50" y="32"/>
                  </a:lnTo>
                  <a:lnTo>
                    <a:pt x="54" y="33"/>
                  </a:lnTo>
                  <a:lnTo>
                    <a:pt x="56" y="35"/>
                  </a:lnTo>
                  <a:lnTo>
                    <a:pt x="58" y="37"/>
                  </a:lnTo>
                  <a:lnTo>
                    <a:pt x="59" y="39"/>
                  </a:lnTo>
                  <a:lnTo>
                    <a:pt x="60" y="42"/>
                  </a:lnTo>
                  <a:lnTo>
                    <a:pt x="60" y="46"/>
                  </a:lnTo>
                  <a:lnTo>
                    <a:pt x="60" y="48"/>
                  </a:lnTo>
                  <a:lnTo>
                    <a:pt x="59" y="51"/>
                  </a:lnTo>
                  <a:lnTo>
                    <a:pt x="58" y="53"/>
                  </a:lnTo>
                  <a:lnTo>
                    <a:pt x="56" y="55"/>
                  </a:lnTo>
                  <a:lnTo>
                    <a:pt x="54" y="57"/>
                  </a:lnTo>
                  <a:lnTo>
                    <a:pt x="50" y="58"/>
                  </a:lnTo>
                  <a:lnTo>
                    <a:pt x="48" y="60"/>
                  </a:lnTo>
                  <a:lnTo>
                    <a:pt x="45" y="61"/>
                  </a:lnTo>
                  <a:lnTo>
                    <a:pt x="42" y="60"/>
                  </a:lnTo>
                  <a:lnTo>
                    <a:pt x="39" y="58"/>
                  </a:lnTo>
                  <a:lnTo>
                    <a:pt x="36" y="57"/>
                  </a:lnTo>
                  <a:lnTo>
                    <a:pt x="34" y="55"/>
                  </a:lnTo>
                  <a:lnTo>
                    <a:pt x="32" y="53"/>
                  </a:lnTo>
                  <a:lnTo>
                    <a:pt x="31" y="51"/>
                  </a:lnTo>
                  <a:lnTo>
                    <a:pt x="30" y="48"/>
                  </a:lnTo>
                  <a:lnTo>
                    <a:pt x="30" y="46"/>
                  </a:lnTo>
                  <a:lnTo>
                    <a:pt x="30" y="45"/>
                  </a:lnTo>
                  <a:close/>
                  <a:moveTo>
                    <a:pt x="90" y="45"/>
                  </a:moveTo>
                  <a:lnTo>
                    <a:pt x="89" y="36"/>
                  </a:lnTo>
                  <a:lnTo>
                    <a:pt x="87" y="27"/>
                  </a:lnTo>
                  <a:lnTo>
                    <a:pt x="83" y="20"/>
                  </a:lnTo>
                  <a:lnTo>
                    <a:pt x="77" y="13"/>
                  </a:lnTo>
                  <a:lnTo>
                    <a:pt x="70" y="8"/>
                  </a:lnTo>
                  <a:lnTo>
                    <a:pt x="62" y="4"/>
                  </a:lnTo>
                  <a:lnTo>
                    <a:pt x="54" y="1"/>
                  </a:lnTo>
                  <a:lnTo>
                    <a:pt x="45" y="0"/>
                  </a:lnTo>
                  <a:lnTo>
                    <a:pt x="35" y="1"/>
                  </a:lnTo>
                  <a:lnTo>
                    <a:pt x="28" y="4"/>
                  </a:lnTo>
                  <a:lnTo>
                    <a:pt x="19" y="8"/>
                  </a:lnTo>
                  <a:lnTo>
                    <a:pt x="13" y="13"/>
                  </a:lnTo>
                  <a:lnTo>
                    <a:pt x="8" y="20"/>
                  </a:lnTo>
                  <a:lnTo>
                    <a:pt x="3" y="27"/>
                  </a:lnTo>
                  <a:lnTo>
                    <a:pt x="1" y="36"/>
                  </a:lnTo>
                  <a:lnTo>
                    <a:pt x="0" y="46"/>
                  </a:lnTo>
                  <a:lnTo>
                    <a:pt x="1" y="54"/>
                  </a:lnTo>
                  <a:lnTo>
                    <a:pt x="3" y="63"/>
                  </a:lnTo>
                  <a:lnTo>
                    <a:pt x="8" y="70"/>
                  </a:lnTo>
                  <a:lnTo>
                    <a:pt x="13" y="77"/>
                  </a:lnTo>
                  <a:lnTo>
                    <a:pt x="19" y="82"/>
                  </a:lnTo>
                  <a:lnTo>
                    <a:pt x="28" y="86"/>
                  </a:lnTo>
                  <a:lnTo>
                    <a:pt x="35" y="89"/>
                  </a:lnTo>
                  <a:lnTo>
                    <a:pt x="45" y="91"/>
                  </a:lnTo>
                  <a:lnTo>
                    <a:pt x="54" y="89"/>
                  </a:lnTo>
                  <a:lnTo>
                    <a:pt x="62" y="86"/>
                  </a:lnTo>
                  <a:lnTo>
                    <a:pt x="70" y="82"/>
                  </a:lnTo>
                  <a:lnTo>
                    <a:pt x="77" y="77"/>
                  </a:lnTo>
                  <a:lnTo>
                    <a:pt x="83" y="70"/>
                  </a:lnTo>
                  <a:lnTo>
                    <a:pt x="87" y="63"/>
                  </a:lnTo>
                  <a:lnTo>
                    <a:pt x="89" y="54"/>
                  </a:lnTo>
                  <a:lnTo>
                    <a:pt x="90" y="46"/>
                  </a:lnTo>
                  <a:lnTo>
                    <a:pt x="9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90">
              <a:extLst>
                <a:ext uri="{FF2B5EF4-FFF2-40B4-BE49-F238E27FC236}">
                  <a16:creationId xmlns:a16="http://schemas.microsoft.com/office/drawing/2014/main" id="{D23A8743-2EC8-4BEC-8EA9-E3E0E44B37D8}"/>
                </a:ext>
              </a:extLst>
            </p:cNvPr>
            <p:cNvSpPr>
              <a:spLocks noEditPoints="1"/>
            </p:cNvSpPr>
            <p:nvPr/>
          </p:nvSpPr>
          <p:spPr bwMode="auto">
            <a:xfrm>
              <a:off x="9929813" y="1401763"/>
              <a:ext cx="28575" cy="28575"/>
            </a:xfrm>
            <a:custGeom>
              <a:avLst/>
              <a:gdLst>
                <a:gd name="T0" fmla="*/ 59 w 90"/>
                <a:gd name="T1" fmla="*/ 48 h 90"/>
                <a:gd name="T2" fmla="*/ 57 w 90"/>
                <a:gd name="T3" fmla="*/ 53 h 90"/>
                <a:gd name="T4" fmla="*/ 54 w 90"/>
                <a:gd name="T5" fmla="*/ 57 h 90"/>
                <a:gd name="T6" fmla="*/ 48 w 90"/>
                <a:gd name="T7" fmla="*/ 60 h 90"/>
                <a:gd name="T8" fmla="*/ 42 w 90"/>
                <a:gd name="T9" fmla="*/ 60 h 90"/>
                <a:gd name="T10" fmla="*/ 36 w 90"/>
                <a:gd name="T11" fmla="*/ 57 h 90"/>
                <a:gd name="T12" fmla="*/ 32 w 90"/>
                <a:gd name="T13" fmla="*/ 53 h 90"/>
                <a:gd name="T14" fmla="*/ 30 w 90"/>
                <a:gd name="T15" fmla="*/ 48 h 90"/>
                <a:gd name="T16" fmla="*/ 30 w 90"/>
                <a:gd name="T17" fmla="*/ 41 h 90"/>
                <a:gd name="T18" fmla="*/ 32 w 90"/>
                <a:gd name="T19" fmla="*/ 36 h 90"/>
                <a:gd name="T20" fmla="*/ 36 w 90"/>
                <a:gd name="T21" fmla="*/ 32 h 90"/>
                <a:gd name="T22" fmla="*/ 42 w 90"/>
                <a:gd name="T23" fmla="*/ 30 h 90"/>
                <a:gd name="T24" fmla="*/ 48 w 90"/>
                <a:gd name="T25" fmla="*/ 30 h 90"/>
                <a:gd name="T26" fmla="*/ 54 w 90"/>
                <a:gd name="T27" fmla="*/ 32 h 90"/>
                <a:gd name="T28" fmla="*/ 57 w 90"/>
                <a:gd name="T29" fmla="*/ 36 h 90"/>
                <a:gd name="T30" fmla="*/ 59 w 90"/>
                <a:gd name="T31" fmla="*/ 41 h 90"/>
                <a:gd name="T32" fmla="*/ 60 w 90"/>
                <a:gd name="T33" fmla="*/ 45 h 90"/>
                <a:gd name="T34" fmla="*/ 0 w 90"/>
                <a:gd name="T35" fmla="*/ 54 h 90"/>
                <a:gd name="T36" fmla="*/ 8 w 90"/>
                <a:gd name="T37" fmla="*/ 70 h 90"/>
                <a:gd name="T38" fmla="*/ 19 w 90"/>
                <a:gd name="T39" fmla="*/ 82 h 90"/>
                <a:gd name="T40" fmla="*/ 35 w 90"/>
                <a:gd name="T41" fmla="*/ 88 h 90"/>
                <a:gd name="T42" fmla="*/ 54 w 90"/>
                <a:gd name="T43" fmla="*/ 88 h 90"/>
                <a:gd name="T44" fmla="*/ 70 w 90"/>
                <a:gd name="T45" fmla="*/ 82 h 90"/>
                <a:gd name="T46" fmla="*/ 83 w 90"/>
                <a:gd name="T47" fmla="*/ 70 h 90"/>
                <a:gd name="T48" fmla="*/ 89 w 90"/>
                <a:gd name="T49" fmla="*/ 54 h 90"/>
                <a:gd name="T50" fmla="*/ 89 w 90"/>
                <a:gd name="T51" fmla="*/ 36 h 90"/>
                <a:gd name="T52" fmla="*/ 83 w 90"/>
                <a:gd name="T53" fmla="*/ 20 h 90"/>
                <a:gd name="T54" fmla="*/ 70 w 90"/>
                <a:gd name="T55" fmla="*/ 7 h 90"/>
                <a:gd name="T56" fmla="*/ 54 w 90"/>
                <a:gd name="T57" fmla="*/ 1 h 90"/>
                <a:gd name="T58" fmla="*/ 35 w 90"/>
                <a:gd name="T59" fmla="*/ 1 h 90"/>
                <a:gd name="T60" fmla="*/ 19 w 90"/>
                <a:gd name="T61" fmla="*/ 7 h 90"/>
                <a:gd name="T62" fmla="*/ 8 w 90"/>
                <a:gd name="T63" fmla="*/ 20 h 90"/>
                <a:gd name="T64" fmla="*/ 0 w 90"/>
                <a:gd name="T65"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90">
                  <a:moveTo>
                    <a:pt x="60" y="45"/>
                  </a:moveTo>
                  <a:lnTo>
                    <a:pt x="59" y="48"/>
                  </a:lnTo>
                  <a:lnTo>
                    <a:pt x="59" y="51"/>
                  </a:lnTo>
                  <a:lnTo>
                    <a:pt x="57" y="53"/>
                  </a:lnTo>
                  <a:lnTo>
                    <a:pt x="56" y="55"/>
                  </a:lnTo>
                  <a:lnTo>
                    <a:pt x="54" y="57"/>
                  </a:lnTo>
                  <a:lnTo>
                    <a:pt x="50" y="58"/>
                  </a:lnTo>
                  <a:lnTo>
                    <a:pt x="48" y="60"/>
                  </a:lnTo>
                  <a:lnTo>
                    <a:pt x="45" y="60"/>
                  </a:lnTo>
                  <a:lnTo>
                    <a:pt x="42" y="60"/>
                  </a:lnTo>
                  <a:lnTo>
                    <a:pt x="39" y="58"/>
                  </a:lnTo>
                  <a:lnTo>
                    <a:pt x="36" y="57"/>
                  </a:lnTo>
                  <a:lnTo>
                    <a:pt x="34" y="55"/>
                  </a:lnTo>
                  <a:lnTo>
                    <a:pt x="32" y="53"/>
                  </a:lnTo>
                  <a:lnTo>
                    <a:pt x="31" y="51"/>
                  </a:lnTo>
                  <a:lnTo>
                    <a:pt x="30" y="48"/>
                  </a:lnTo>
                  <a:lnTo>
                    <a:pt x="30" y="45"/>
                  </a:lnTo>
                  <a:lnTo>
                    <a:pt x="30" y="41"/>
                  </a:lnTo>
                  <a:lnTo>
                    <a:pt x="31" y="39"/>
                  </a:lnTo>
                  <a:lnTo>
                    <a:pt x="32" y="36"/>
                  </a:lnTo>
                  <a:lnTo>
                    <a:pt x="34" y="34"/>
                  </a:lnTo>
                  <a:lnTo>
                    <a:pt x="36" y="32"/>
                  </a:lnTo>
                  <a:lnTo>
                    <a:pt x="39" y="31"/>
                  </a:lnTo>
                  <a:lnTo>
                    <a:pt x="42" y="30"/>
                  </a:lnTo>
                  <a:lnTo>
                    <a:pt x="45" y="30"/>
                  </a:lnTo>
                  <a:lnTo>
                    <a:pt x="48" y="30"/>
                  </a:lnTo>
                  <a:lnTo>
                    <a:pt x="50" y="31"/>
                  </a:lnTo>
                  <a:lnTo>
                    <a:pt x="54" y="32"/>
                  </a:lnTo>
                  <a:lnTo>
                    <a:pt x="56" y="34"/>
                  </a:lnTo>
                  <a:lnTo>
                    <a:pt x="57" y="36"/>
                  </a:lnTo>
                  <a:lnTo>
                    <a:pt x="59" y="39"/>
                  </a:lnTo>
                  <a:lnTo>
                    <a:pt x="59" y="41"/>
                  </a:lnTo>
                  <a:lnTo>
                    <a:pt x="60" y="45"/>
                  </a:lnTo>
                  <a:lnTo>
                    <a:pt x="60" y="45"/>
                  </a:lnTo>
                  <a:close/>
                  <a:moveTo>
                    <a:pt x="0" y="45"/>
                  </a:moveTo>
                  <a:lnTo>
                    <a:pt x="0" y="54"/>
                  </a:lnTo>
                  <a:lnTo>
                    <a:pt x="3" y="62"/>
                  </a:lnTo>
                  <a:lnTo>
                    <a:pt x="8" y="70"/>
                  </a:lnTo>
                  <a:lnTo>
                    <a:pt x="13" y="77"/>
                  </a:lnTo>
                  <a:lnTo>
                    <a:pt x="19" y="82"/>
                  </a:lnTo>
                  <a:lnTo>
                    <a:pt x="27" y="86"/>
                  </a:lnTo>
                  <a:lnTo>
                    <a:pt x="35" y="88"/>
                  </a:lnTo>
                  <a:lnTo>
                    <a:pt x="45" y="90"/>
                  </a:lnTo>
                  <a:lnTo>
                    <a:pt x="54" y="88"/>
                  </a:lnTo>
                  <a:lnTo>
                    <a:pt x="62" y="86"/>
                  </a:lnTo>
                  <a:lnTo>
                    <a:pt x="70" y="82"/>
                  </a:lnTo>
                  <a:lnTo>
                    <a:pt x="76" y="77"/>
                  </a:lnTo>
                  <a:lnTo>
                    <a:pt x="83" y="70"/>
                  </a:lnTo>
                  <a:lnTo>
                    <a:pt x="87" y="62"/>
                  </a:lnTo>
                  <a:lnTo>
                    <a:pt x="89" y="54"/>
                  </a:lnTo>
                  <a:lnTo>
                    <a:pt x="90" y="45"/>
                  </a:lnTo>
                  <a:lnTo>
                    <a:pt x="89" y="36"/>
                  </a:lnTo>
                  <a:lnTo>
                    <a:pt x="87" y="27"/>
                  </a:lnTo>
                  <a:lnTo>
                    <a:pt x="83" y="20"/>
                  </a:lnTo>
                  <a:lnTo>
                    <a:pt x="76" y="12"/>
                  </a:lnTo>
                  <a:lnTo>
                    <a:pt x="70" y="7"/>
                  </a:lnTo>
                  <a:lnTo>
                    <a:pt x="62" y="3"/>
                  </a:lnTo>
                  <a:lnTo>
                    <a:pt x="54" y="1"/>
                  </a:lnTo>
                  <a:lnTo>
                    <a:pt x="45" y="0"/>
                  </a:lnTo>
                  <a:lnTo>
                    <a:pt x="35" y="1"/>
                  </a:lnTo>
                  <a:lnTo>
                    <a:pt x="27" y="3"/>
                  </a:lnTo>
                  <a:lnTo>
                    <a:pt x="19" y="7"/>
                  </a:lnTo>
                  <a:lnTo>
                    <a:pt x="13" y="12"/>
                  </a:lnTo>
                  <a:lnTo>
                    <a:pt x="8" y="20"/>
                  </a:lnTo>
                  <a:lnTo>
                    <a:pt x="3" y="27"/>
                  </a:lnTo>
                  <a:lnTo>
                    <a:pt x="0" y="36"/>
                  </a:lnTo>
                  <a:lnTo>
                    <a:pt x="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91">
              <a:extLst>
                <a:ext uri="{FF2B5EF4-FFF2-40B4-BE49-F238E27FC236}">
                  <a16:creationId xmlns:a16="http://schemas.microsoft.com/office/drawing/2014/main" id="{3542CEB7-638E-49A7-BBCE-D3910B07658D}"/>
                </a:ext>
              </a:extLst>
            </p:cNvPr>
            <p:cNvSpPr>
              <a:spLocks/>
            </p:cNvSpPr>
            <p:nvPr/>
          </p:nvSpPr>
          <p:spPr bwMode="auto">
            <a:xfrm>
              <a:off x="9901238" y="1373188"/>
              <a:ext cx="247650" cy="142875"/>
            </a:xfrm>
            <a:custGeom>
              <a:avLst/>
              <a:gdLst>
                <a:gd name="T0" fmla="*/ 498 w 782"/>
                <a:gd name="T1" fmla="*/ 441 h 451"/>
                <a:gd name="T2" fmla="*/ 503 w 782"/>
                <a:gd name="T3" fmla="*/ 447 h 451"/>
                <a:gd name="T4" fmla="*/ 512 w 782"/>
                <a:gd name="T5" fmla="*/ 451 h 451"/>
                <a:gd name="T6" fmla="*/ 710 w 782"/>
                <a:gd name="T7" fmla="*/ 448 h 451"/>
                <a:gd name="T8" fmla="*/ 735 w 782"/>
                <a:gd name="T9" fmla="*/ 440 h 451"/>
                <a:gd name="T10" fmla="*/ 756 w 782"/>
                <a:gd name="T11" fmla="*/ 424 h 451"/>
                <a:gd name="T12" fmla="*/ 771 w 782"/>
                <a:gd name="T13" fmla="*/ 403 h 451"/>
                <a:gd name="T14" fmla="*/ 781 w 782"/>
                <a:gd name="T15" fmla="*/ 379 h 451"/>
                <a:gd name="T16" fmla="*/ 782 w 782"/>
                <a:gd name="T17" fmla="*/ 90 h 451"/>
                <a:gd name="T18" fmla="*/ 779 w 782"/>
                <a:gd name="T19" fmla="*/ 63 h 451"/>
                <a:gd name="T20" fmla="*/ 767 w 782"/>
                <a:gd name="T21" fmla="*/ 39 h 451"/>
                <a:gd name="T22" fmla="*/ 750 w 782"/>
                <a:gd name="T23" fmla="*/ 20 h 451"/>
                <a:gd name="T24" fmla="*/ 727 w 782"/>
                <a:gd name="T25" fmla="*/ 6 h 451"/>
                <a:gd name="T26" fmla="*/ 702 w 782"/>
                <a:gd name="T27" fmla="*/ 0 h 451"/>
                <a:gd name="T28" fmla="*/ 81 w 782"/>
                <a:gd name="T29" fmla="*/ 0 h 451"/>
                <a:gd name="T30" fmla="*/ 56 w 782"/>
                <a:gd name="T31" fmla="*/ 6 h 451"/>
                <a:gd name="T32" fmla="*/ 33 w 782"/>
                <a:gd name="T33" fmla="*/ 20 h 451"/>
                <a:gd name="T34" fmla="*/ 16 w 782"/>
                <a:gd name="T35" fmla="*/ 39 h 451"/>
                <a:gd name="T36" fmla="*/ 4 w 782"/>
                <a:gd name="T37" fmla="*/ 63 h 451"/>
                <a:gd name="T38" fmla="*/ 0 w 782"/>
                <a:gd name="T39" fmla="*/ 90 h 451"/>
                <a:gd name="T40" fmla="*/ 2 w 782"/>
                <a:gd name="T41" fmla="*/ 291 h 451"/>
                <a:gd name="T42" fmla="*/ 7 w 782"/>
                <a:gd name="T43" fmla="*/ 297 h 451"/>
                <a:gd name="T44" fmla="*/ 15 w 782"/>
                <a:gd name="T45" fmla="*/ 301 h 451"/>
                <a:gd name="T46" fmla="*/ 24 w 782"/>
                <a:gd name="T47" fmla="*/ 297 h 451"/>
                <a:gd name="T48" fmla="*/ 29 w 782"/>
                <a:gd name="T49" fmla="*/ 291 h 451"/>
                <a:gd name="T50" fmla="*/ 30 w 782"/>
                <a:gd name="T51" fmla="*/ 90 h 451"/>
                <a:gd name="T52" fmla="*/ 33 w 782"/>
                <a:gd name="T53" fmla="*/ 71 h 451"/>
                <a:gd name="T54" fmla="*/ 41 w 782"/>
                <a:gd name="T55" fmla="*/ 55 h 451"/>
                <a:gd name="T56" fmla="*/ 52 w 782"/>
                <a:gd name="T57" fmla="*/ 43 h 451"/>
                <a:gd name="T58" fmla="*/ 67 w 782"/>
                <a:gd name="T59" fmla="*/ 34 h 451"/>
                <a:gd name="T60" fmla="*/ 85 w 782"/>
                <a:gd name="T61" fmla="*/ 30 h 451"/>
                <a:gd name="T62" fmla="*/ 698 w 782"/>
                <a:gd name="T63" fmla="*/ 30 h 451"/>
                <a:gd name="T64" fmla="*/ 716 w 782"/>
                <a:gd name="T65" fmla="*/ 34 h 451"/>
                <a:gd name="T66" fmla="*/ 731 w 782"/>
                <a:gd name="T67" fmla="*/ 43 h 451"/>
                <a:gd name="T68" fmla="*/ 742 w 782"/>
                <a:gd name="T69" fmla="*/ 55 h 451"/>
                <a:gd name="T70" fmla="*/ 750 w 782"/>
                <a:gd name="T71" fmla="*/ 71 h 451"/>
                <a:gd name="T72" fmla="*/ 752 w 782"/>
                <a:gd name="T73" fmla="*/ 90 h 451"/>
                <a:gd name="T74" fmla="*/ 751 w 782"/>
                <a:gd name="T75" fmla="*/ 372 h 451"/>
                <a:gd name="T76" fmla="*/ 744 w 782"/>
                <a:gd name="T77" fmla="*/ 389 h 451"/>
                <a:gd name="T78" fmla="*/ 735 w 782"/>
                <a:gd name="T79" fmla="*/ 403 h 451"/>
                <a:gd name="T80" fmla="*/ 721 w 782"/>
                <a:gd name="T81" fmla="*/ 413 h 451"/>
                <a:gd name="T82" fmla="*/ 704 w 782"/>
                <a:gd name="T83" fmla="*/ 419 h 451"/>
                <a:gd name="T84" fmla="*/ 512 w 782"/>
                <a:gd name="T85" fmla="*/ 421 h 451"/>
                <a:gd name="T86" fmla="*/ 503 w 782"/>
                <a:gd name="T87" fmla="*/ 423 h 451"/>
                <a:gd name="T88" fmla="*/ 498 w 782"/>
                <a:gd name="T89" fmla="*/ 429 h 451"/>
                <a:gd name="T90" fmla="*/ 497 w 782"/>
                <a:gd name="T91" fmla="*/ 436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82" h="451">
                  <a:moveTo>
                    <a:pt x="497" y="436"/>
                  </a:moveTo>
                  <a:lnTo>
                    <a:pt x="497" y="439"/>
                  </a:lnTo>
                  <a:lnTo>
                    <a:pt x="498" y="441"/>
                  </a:lnTo>
                  <a:lnTo>
                    <a:pt x="499" y="444"/>
                  </a:lnTo>
                  <a:lnTo>
                    <a:pt x="501" y="446"/>
                  </a:lnTo>
                  <a:lnTo>
                    <a:pt x="503" y="447"/>
                  </a:lnTo>
                  <a:lnTo>
                    <a:pt x="506" y="449"/>
                  </a:lnTo>
                  <a:lnTo>
                    <a:pt x="509" y="451"/>
                  </a:lnTo>
                  <a:lnTo>
                    <a:pt x="512" y="451"/>
                  </a:lnTo>
                  <a:lnTo>
                    <a:pt x="692" y="451"/>
                  </a:lnTo>
                  <a:lnTo>
                    <a:pt x="702" y="449"/>
                  </a:lnTo>
                  <a:lnTo>
                    <a:pt x="710" y="448"/>
                  </a:lnTo>
                  <a:lnTo>
                    <a:pt x="719" y="446"/>
                  </a:lnTo>
                  <a:lnTo>
                    <a:pt x="727" y="443"/>
                  </a:lnTo>
                  <a:lnTo>
                    <a:pt x="735" y="440"/>
                  </a:lnTo>
                  <a:lnTo>
                    <a:pt x="742" y="436"/>
                  </a:lnTo>
                  <a:lnTo>
                    <a:pt x="750" y="430"/>
                  </a:lnTo>
                  <a:lnTo>
                    <a:pt x="756" y="424"/>
                  </a:lnTo>
                  <a:lnTo>
                    <a:pt x="762" y="417"/>
                  </a:lnTo>
                  <a:lnTo>
                    <a:pt x="767" y="411"/>
                  </a:lnTo>
                  <a:lnTo>
                    <a:pt x="771" y="403"/>
                  </a:lnTo>
                  <a:lnTo>
                    <a:pt x="776" y="396"/>
                  </a:lnTo>
                  <a:lnTo>
                    <a:pt x="779" y="387"/>
                  </a:lnTo>
                  <a:lnTo>
                    <a:pt x="781" y="379"/>
                  </a:lnTo>
                  <a:lnTo>
                    <a:pt x="782" y="369"/>
                  </a:lnTo>
                  <a:lnTo>
                    <a:pt x="782" y="361"/>
                  </a:lnTo>
                  <a:lnTo>
                    <a:pt x="782" y="90"/>
                  </a:lnTo>
                  <a:lnTo>
                    <a:pt x="782" y="80"/>
                  </a:lnTo>
                  <a:lnTo>
                    <a:pt x="781" y="71"/>
                  </a:lnTo>
                  <a:lnTo>
                    <a:pt x="779" y="63"/>
                  </a:lnTo>
                  <a:lnTo>
                    <a:pt x="776" y="54"/>
                  </a:lnTo>
                  <a:lnTo>
                    <a:pt x="771" y="47"/>
                  </a:lnTo>
                  <a:lnTo>
                    <a:pt x="767" y="39"/>
                  </a:lnTo>
                  <a:lnTo>
                    <a:pt x="762" y="32"/>
                  </a:lnTo>
                  <a:lnTo>
                    <a:pt x="756" y="25"/>
                  </a:lnTo>
                  <a:lnTo>
                    <a:pt x="750" y="20"/>
                  </a:lnTo>
                  <a:lnTo>
                    <a:pt x="742" y="15"/>
                  </a:lnTo>
                  <a:lnTo>
                    <a:pt x="735" y="10"/>
                  </a:lnTo>
                  <a:lnTo>
                    <a:pt x="727" y="6"/>
                  </a:lnTo>
                  <a:lnTo>
                    <a:pt x="719" y="4"/>
                  </a:lnTo>
                  <a:lnTo>
                    <a:pt x="710" y="1"/>
                  </a:lnTo>
                  <a:lnTo>
                    <a:pt x="702" y="0"/>
                  </a:lnTo>
                  <a:lnTo>
                    <a:pt x="692" y="0"/>
                  </a:lnTo>
                  <a:lnTo>
                    <a:pt x="91" y="0"/>
                  </a:lnTo>
                  <a:lnTo>
                    <a:pt x="81" y="0"/>
                  </a:lnTo>
                  <a:lnTo>
                    <a:pt x="72" y="1"/>
                  </a:lnTo>
                  <a:lnTo>
                    <a:pt x="63" y="4"/>
                  </a:lnTo>
                  <a:lnTo>
                    <a:pt x="56" y="6"/>
                  </a:lnTo>
                  <a:lnTo>
                    <a:pt x="47" y="10"/>
                  </a:lnTo>
                  <a:lnTo>
                    <a:pt x="40" y="15"/>
                  </a:lnTo>
                  <a:lnTo>
                    <a:pt x="33" y="20"/>
                  </a:lnTo>
                  <a:lnTo>
                    <a:pt x="27" y="25"/>
                  </a:lnTo>
                  <a:lnTo>
                    <a:pt x="20" y="32"/>
                  </a:lnTo>
                  <a:lnTo>
                    <a:pt x="16" y="39"/>
                  </a:lnTo>
                  <a:lnTo>
                    <a:pt x="11" y="47"/>
                  </a:lnTo>
                  <a:lnTo>
                    <a:pt x="7" y="54"/>
                  </a:lnTo>
                  <a:lnTo>
                    <a:pt x="4" y="63"/>
                  </a:lnTo>
                  <a:lnTo>
                    <a:pt x="2" y="71"/>
                  </a:lnTo>
                  <a:lnTo>
                    <a:pt x="1" y="80"/>
                  </a:lnTo>
                  <a:lnTo>
                    <a:pt x="0" y="90"/>
                  </a:lnTo>
                  <a:lnTo>
                    <a:pt x="0" y="285"/>
                  </a:lnTo>
                  <a:lnTo>
                    <a:pt x="1" y="288"/>
                  </a:lnTo>
                  <a:lnTo>
                    <a:pt x="2" y="291"/>
                  </a:lnTo>
                  <a:lnTo>
                    <a:pt x="3" y="293"/>
                  </a:lnTo>
                  <a:lnTo>
                    <a:pt x="5" y="295"/>
                  </a:lnTo>
                  <a:lnTo>
                    <a:pt x="7" y="297"/>
                  </a:lnTo>
                  <a:lnTo>
                    <a:pt x="10" y="298"/>
                  </a:lnTo>
                  <a:lnTo>
                    <a:pt x="13" y="300"/>
                  </a:lnTo>
                  <a:lnTo>
                    <a:pt x="15" y="301"/>
                  </a:lnTo>
                  <a:lnTo>
                    <a:pt x="18" y="300"/>
                  </a:lnTo>
                  <a:lnTo>
                    <a:pt x="21" y="298"/>
                  </a:lnTo>
                  <a:lnTo>
                    <a:pt x="24" y="297"/>
                  </a:lnTo>
                  <a:lnTo>
                    <a:pt x="26" y="295"/>
                  </a:lnTo>
                  <a:lnTo>
                    <a:pt x="28" y="293"/>
                  </a:lnTo>
                  <a:lnTo>
                    <a:pt x="29" y="291"/>
                  </a:lnTo>
                  <a:lnTo>
                    <a:pt x="30" y="288"/>
                  </a:lnTo>
                  <a:lnTo>
                    <a:pt x="30" y="285"/>
                  </a:lnTo>
                  <a:lnTo>
                    <a:pt x="30" y="90"/>
                  </a:lnTo>
                  <a:lnTo>
                    <a:pt x="31" y="83"/>
                  </a:lnTo>
                  <a:lnTo>
                    <a:pt x="32" y="78"/>
                  </a:lnTo>
                  <a:lnTo>
                    <a:pt x="33" y="71"/>
                  </a:lnTo>
                  <a:lnTo>
                    <a:pt x="35" y="66"/>
                  </a:lnTo>
                  <a:lnTo>
                    <a:pt x="37" y="61"/>
                  </a:lnTo>
                  <a:lnTo>
                    <a:pt x="41" y="55"/>
                  </a:lnTo>
                  <a:lnTo>
                    <a:pt x="44" y="51"/>
                  </a:lnTo>
                  <a:lnTo>
                    <a:pt x="48" y="47"/>
                  </a:lnTo>
                  <a:lnTo>
                    <a:pt x="52" y="43"/>
                  </a:lnTo>
                  <a:lnTo>
                    <a:pt x="57" y="39"/>
                  </a:lnTo>
                  <a:lnTo>
                    <a:pt x="62" y="37"/>
                  </a:lnTo>
                  <a:lnTo>
                    <a:pt x="67" y="34"/>
                  </a:lnTo>
                  <a:lnTo>
                    <a:pt x="73" y="32"/>
                  </a:lnTo>
                  <a:lnTo>
                    <a:pt x="78" y="31"/>
                  </a:lnTo>
                  <a:lnTo>
                    <a:pt x="85" y="30"/>
                  </a:lnTo>
                  <a:lnTo>
                    <a:pt x="91" y="30"/>
                  </a:lnTo>
                  <a:lnTo>
                    <a:pt x="692" y="30"/>
                  </a:lnTo>
                  <a:lnTo>
                    <a:pt x="698" y="30"/>
                  </a:lnTo>
                  <a:lnTo>
                    <a:pt x="704" y="31"/>
                  </a:lnTo>
                  <a:lnTo>
                    <a:pt x="710" y="32"/>
                  </a:lnTo>
                  <a:lnTo>
                    <a:pt x="716" y="34"/>
                  </a:lnTo>
                  <a:lnTo>
                    <a:pt x="721" y="37"/>
                  </a:lnTo>
                  <a:lnTo>
                    <a:pt x="726" y="39"/>
                  </a:lnTo>
                  <a:lnTo>
                    <a:pt x="731" y="43"/>
                  </a:lnTo>
                  <a:lnTo>
                    <a:pt x="735" y="47"/>
                  </a:lnTo>
                  <a:lnTo>
                    <a:pt x="738" y="51"/>
                  </a:lnTo>
                  <a:lnTo>
                    <a:pt x="742" y="55"/>
                  </a:lnTo>
                  <a:lnTo>
                    <a:pt x="744" y="61"/>
                  </a:lnTo>
                  <a:lnTo>
                    <a:pt x="748" y="66"/>
                  </a:lnTo>
                  <a:lnTo>
                    <a:pt x="750" y="71"/>
                  </a:lnTo>
                  <a:lnTo>
                    <a:pt x="751" y="78"/>
                  </a:lnTo>
                  <a:lnTo>
                    <a:pt x="752" y="83"/>
                  </a:lnTo>
                  <a:lnTo>
                    <a:pt x="752" y="90"/>
                  </a:lnTo>
                  <a:lnTo>
                    <a:pt x="752" y="361"/>
                  </a:lnTo>
                  <a:lnTo>
                    <a:pt x="752" y="366"/>
                  </a:lnTo>
                  <a:lnTo>
                    <a:pt x="751" y="372"/>
                  </a:lnTo>
                  <a:lnTo>
                    <a:pt x="750" y="379"/>
                  </a:lnTo>
                  <a:lnTo>
                    <a:pt x="748" y="384"/>
                  </a:lnTo>
                  <a:lnTo>
                    <a:pt x="744" y="389"/>
                  </a:lnTo>
                  <a:lnTo>
                    <a:pt x="742" y="394"/>
                  </a:lnTo>
                  <a:lnTo>
                    <a:pt x="738" y="399"/>
                  </a:lnTo>
                  <a:lnTo>
                    <a:pt x="735" y="403"/>
                  </a:lnTo>
                  <a:lnTo>
                    <a:pt x="731" y="407"/>
                  </a:lnTo>
                  <a:lnTo>
                    <a:pt x="726" y="410"/>
                  </a:lnTo>
                  <a:lnTo>
                    <a:pt x="721" y="413"/>
                  </a:lnTo>
                  <a:lnTo>
                    <a:pt x="716" y="415"/>
                  </a:lnTo>
                  <a:lnTo>
                    <a:pt x="710" y="417"/>
                  </a:lnTo>
                  <a:lnTo>
                    <a:pt x="704" y="419"/>
                  </a:lnTo>
                  <a:lnTo>
                    <a:pt x="698" y="421"/>
                  </a:lnTo>
                  <a:lnTo>
                    <a:pt x="692" y="421"/>
                  </a:lnTo>
                  <a:lnTo>
                    <a:pt x="512" y="421"/>
                  </a:lnTo>
                  <a:lnTo>
                    <a:pt x="509" y="421"/>
                  </a:lnTo>
                  <a:lnTo>
                    <a:pt x="506" y="422"/>
                  </a:lnTo>
                  <a:lnTo>
                    <a:pt x="503" y="423"/>
                  </a:lnTo>
                  <a:lnTo>
                    <a:pt x="501" y="425"/>
                  </a:lnTo>
                  <a:lnTo>
                    <a:pt x="499" y="427"/>
                  </a:lnTo>
                  <a:lnTo>
                    <a:pt x="498" y="429"/>
                  </a:lnTo>
                  <a:lnTo>
                    <a:pt x="497" y="432"/>
                  </a:lnTo>
                  <a:lnTo>
                    <a:pt x="497" y="436"/>
                  </a:lnTo>
                  <a:lnTo>
                    <a:pt x="497"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95FEE3E6-3AC7-449D-BDCD-E87B15267A70}"/>
              </a:ext>
            </a:extLst>
          </p:cNvPr>
          <p:cNvGrpSpPr/>
          <p:nvPr/>
        </p:nvGrpSpPr>
        <p:grpSpPr>
          <a:xfrm>
            <a:off x="7322498" y="5811374"/>
            <a:ext cx="287338" cy="249238"/>
            <a:chOff x="8736013" y="2536825"/>
            <a:chExt cx="287338" cy="249238"/>
          </a:xfrm>
          <a:solidFill>
            <a:schemeClr val="bg1"/>
          </a:solidFill>
        </p:grpSpPr>
        <p:sp>
          <p:nvSpPr>
            <p:cNvPr id="216" name="Freeform 219">
              <a:extLst>
                <a:ext uri="{FF2B5EF4-FFF2-40B4-BE49-F238E27FC236}">
                  <a16:creationId xmlns:a16="http://schemas.microsoft.com/office/drawing/2014/main" id="{64500202-DC6B-4F6C-BC84-E548B0E05D17}"/>
                </a:ext>
              </a:extLst>
            </p:cNvPr>
            <p:cNvSpPr>
              <a:spLocks noEditPoints="1"/>
            </p:cNvSpPr>
            <p:nvPr/>
          </p:nvSpPr>
          <p:spPr bwMode="auto">
            <a:xfrm>
              <a:off x="8793163" y="2632075"/>
              <a:ext cx="230188" cy="153988"/>
            </a:xfrm>
            <a:custGeom>
              <a:avLst/>
              <a:gdLst>
                <a:gd name="T0" fmla="*/ 621 w 722"/>
                <a:gd name="T1" fmla="*/ 368 h 481"/>
                <a:gd name="T2" fmla="*/ 588 w 722"/>
                <a:gd name="T3" fmla="*/ 338 h 481"/>
                <a:gd name="T4" fmla="*/ 557 w 722"/>
                <a:gd name="T5" fmla="*/ 331 h 481"/>
                <a:gd name="T6" fmla="*/ 525 w 722"/>
                <a:gd name="T7" fmla="*/ 338 h 481"/>
                <a:gd name="T8" fmla="*/ 493 w 722"/>
                <a:gd name="T9" fmla="*/ 368 h 481"/>
                <a:gd name="T10" fmla="*/ 451 w 722"/>
                <a:gd name="T11" fmla="*/ 391 h 481"/>
                <a:gd name="T12" fmla="*/ 557 w 722"/>
                <a:gd name="T13" fmla="*/ 451 h 481"/>
                <a:gd name="T14" fmla="*/ 520 w 722"/>
                <a:gd name="T15" fmla="*/ 432 h 481"/>
                <a:gd name="T16" fmla="*/ 515 w 722"/>
                <a:gd name="T17" fmla="*/ 389 h 481"/>
                <a:gd name="T18" fmla="*/ 547 w 722"/>
                <a:gd name="T19" fmla="*/ 362 h 481"/>
                <a:gd name="T20" fmla="*/ 588 w 722"/>
                <a:gd name="T21" fmla="*/ 374 h 481"/>
                <a:gd name="T22" fmla="*/ 601 w 722"/>
                <a:gd name="T23" fmla="*/ 415 h 481"/>
                <a:gd name="T24" fmla="*/ 574 w 722"/>
                <a:gd name="T25" fmla="*/ 448 h 481"/>
                <a:gd name="T26" fmla="*/ 451 w 722"/>
                <a:gd name="T27" fmla="*/ 241 h 481"/>
                <a:gd name="T28" fmla="*/ 163 w 722"/>
                <a:gd name="T29" fmla="*/ 448 h 481"/>
                <a:gd name="T30" fmla="*/ 136 w 722"/>
                <a:gd name="T31" fmla="*/ 415 h 481"/>
                <a:gd name="T32" fmla="*/ 149 w 722"/>
                <a:gd name="T33" fmla="*/ 374 h 481"/>
                <a:gd name="T34" fmla="*/ 190 w 722"/>
                <a:gd name="T35" fmla="*/ 362 h 481"/>
                <a:gd name="T36" fmla="*/ 222 w 722"/>
                <a:gd name="T37" fmla="*/ 389 h 481"/>
                <a:gd name="T38" fmla="*/ 219 w 722"/>
                <a:gd name="T39" fmla="*/ 431 h 481"/>
                <a:gd name="T40" fmla="*/ 181 w 722"/>
                <a:gd name="T41" fmla="*/ 451 h 481"/>
                <a:gd name="T42" fmla="*/ 565 w 722"/>
                <a:gd name="T43" fmla="*/ 94 h 481"/>
                <a:gd name="T44" fmla="*/ 451 w 722"/>
                <a:gd name="T45" fmla="*/ 15 h 481"/>
                <a:gd name="T46" fmla="*/ 445 w 722"/>
                <a:gd name="T47" fmla="*/ 3 h 481"/>
                <a:gd name="T48" fmla="*/ 253 w 722"/>
                <a:gd name="T49" fmla="*/ 0 h 481"/>
                <a:gd name="T50" fmla="*/ 242 w 722"/>
                <a:gd name="T51" fmla="*/ 10 h 481"/>
                <a:gd name="T52" fmla="*/ 243 w 722"/>
                <a:gd name="T53" fmla="*/ 24 h 481"/>
                <a:gd name="T54" fmla="*/ 256 w 722"/>
                <a:gd name="T55" fmla="*/ 30 h 481"/>
                <a:gd name="T56" fmla="*/ 251 w 722"/>
                <a:gd name="T57" fmla="*/ 378 h 481"/>
                <a:gd name="T58" fmla="*/ 224 w 722"/>
                <a:gd name="T59" fmla="*/ 344 h 481"/>
                <a:gd name="T60" fmla="*/ 194 w 722"/>
                <a:gd name="T61" fmla="*/ 332 h 481"/>
                <a:gd name="T62" fmla="*/ 161 w 722"/>
                <a:gd name="T63" fmla="*/ 334 h 481"/>
                <a:gd name="T64" fmla="*/ 133 w 722"/>
                <a:gd name="T65" fmla="*/ 349 h 481"/>
                <a:gd name="T66" fmla="*/ 108 w 722"/>
                <a:gd name="T67" fmla="*/ 385 h 481"/>
                <a:gd name="T68" fmla="*/ 29 w 722"/>
                <a:gd name="T69" fmla="*/ 115 h 481"/>
                <a:gd name="T70" fmla="*/ 18 w 722"/>
                <a:gd name="T71" fmla="*/ 106 h 481"/>
                <a:gd name="T72" fmla="*/ 4 w 722"/>
                <a:gd name="T73" fmla="*/ 110 h 481"/>
                <a:gd name="T74" fmla="*/ 0 w 722"/>
                <a:gd name="T75" fmla="*/ 406 h 481"/>
                <a:gd name="T76" fmla="*/ 6 w 722"/>
                <a:gd name="T77" fmla="*/ 419 h 481"/>
                <a:gd name="T78" fmla="*/ 108 w 722"/>
                <a:gd name="T79" fmla="*/ 428 h 481"/>
                <a:gd name="T80" fmla="*/ 133 w 722"/>
                <a:gd name="T81" fmla="*/ 464 h 481"/>
                <a:gd name="T82" fmla="*/ 161 w 722"/>
                <a:gd name="T83" fmla="*/ 479 h 481"/>
                <a:gd name="T84" fmla="*/ 194 w 722"/>
                <a:gd name="T85" fmla="*/ 480 h 481"/>
                <a:gd name="T86" fmla="*/ 224 w 722"/>
                <a:gd name="T87" fmla="*/ 468 h 481"/>
                <a:gd name="T88" fmla="*/ 251 w 722"/>
                <a:gd name="T89" fmla="*/ 434 h 481"/>
                <a:gd name="T90" fmla="*/ 484 w 722"/>
                <a:gd name="T91" fmla="*/ 428 h 481"/>
                <a:gd name="T92" fmla="*/ 509 w 722"/>
                <a:gd name="T93" fmla="*/ 464 h 481"/>
                <a:gd name="T94" fmla="*/ 537 w 722"/>
                <a:gd name="T95" fmla="*/ 479 h 481"/>
                <a:gd name="T96" fmla="*/ 570 w 722"/>
                <a:gd name="T97" fmla="*/ 480 h 481"/>
                <a:gd name="T98" fmla="*/ 599 w 722"/>
                <a:gd name="T99" fmla="*/ 468 h 481"/>
                <a:gd name="T100" fmla="*/ 627 w 722"/>
                <a:gd name="T101" fmla="*/ 434 h 481"/>
                <a:gd name="T102" fmla="*/ 712 w 722"/>
                <a:gd name="T103" fmla="*/ 420 h 481"/>
                <a:gd name="T104" fmla="*/ 722 w 722"/>
                <a:gd name="T105" fmla="*/ 410 h 481"/>
                <a:gd name="T106" fmla="*/ 721 w 722"/>
                <a:gd name="T107" fmla="*/ 25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481">
                  <a:moveTo>
                    <a:pt x="630" y="391"/>
                  </a:moveTo>
                  <a:lnTo>
                    <a:pt x="629" y="385"/>
                  </a:lnTo>
                  <a:lnTo>
                    <a:pt x="627" y="378"/>
                  </a:lnTo>
                  <a:lnTo>
                    <a:pt x="623" y="373"/>
                  </a:lnTo>
                  <a:lnTo>
                    <a:pt x="621" y="368"/>
                  </a:lnTo>
                  <a:lnTo>
                    <a:pt x="614" y="357"/>
                  </a:lnTo>
                  <a:lnTo>
                    <a:pt x="604" y="349"/>
                  </a:lnTo>
                  <a:lnTo>
                    <a:pt x="599" y="344"/>
                  </a:lnTo>
                  <a:lnTo>
                    <a:pt x="593" y="341"/>
                  </a:lnTo>
                  <a:lnTo>
                    <a:pt x="588" y="338"/>
                  </a:lnTo>
                  <a:lnTo>
                    <a:pt x="583" y="336"/>
                  </a:lnTo>
                  <a:lnTo>
                    <a:pt x="576" y="334"/>
                  </a:lnTo>
                  <a:lnTo>
                    <a:pt x="570" y="332"/>
                  </a:lnTo>
                  <a:lnTo>
                    <a:pt x="563" y="331"/>
                  </a:lnTo>
                  <a:lnTo>
                    <a:pt x="557" y="331"/>
                  </a:lnTo>
                  <a:lnTo>
                    <a:pt x="550" y="331"/>
                  </a:lnTo>
                  <a:lnTo>
                    <a:pt x="543" y="332"/>
                  </a:lnTo>
                  <a:lnTo>
                    <a:pt x="537" y="334"/>
                  </a:lnTo>
                  <a:lnTo>
                    <a:pt x="530" y="336"/>
                  </a:lnTo>
                  <a:lnTo>
                    <a:pt x="525" y="338"/>
                  </a:lnTo>
                  <a:lnTo>
                    <a:pt x="520" y="341"/>
                  </a:lnTo>
                  <a:lnTo>
                    <a:pt x="514" y="344"/>
                  </a:lnTo>
                  <a:lnTo>
                    <a:pt x="509" y="349"/>
                  </a:lnTo>
                  <a:lnTo>
                    <a:pt x="499" y="357"/>
                  </a:lnTo>
                  <a:lnTo>
                    <a:pt x="493" y="368"/>
                  </a:lnTo>
                  <a:lnTo>
                    <a:pt x="490" y="373"/>
                  </a:lnTo>
                  <a:lnTo>
                    <a:pt x="486" y="378"/>
                  </a:lnTo>
                  <a:lnTo>
                    <a:pt x="484" y="385"/>
                  </a:lnTo>
                  <a:lnTo>
                    <a:pt x="483" y="391"/>
                  </a:lnTo>
                  <a:lnTo>
                    <a:pt x="451" y="391"/>
                  </a:lnTo>
                  <a:lnTo>
                    <a:pt x="451" y="271"/>
                  </a:lnTo>
                  <a:lnTo>
                    <a:pt x="692" y="271"/>
                  </a:lnTo>
                  <a:lnTo>
                    <a:pt x="692" y="391"/>
                  </a:lnTo>
                  <a:lnTo>
                    <a:pt x="630" y="391"/>
                  </a:lnTo>
                  <a:close/>
                  <a:moveTo>
                    <a:pt x="557" y="451"/>
                  </a:moveTo>
                  <a:lnTo>
                    <a:pt x="547" y="450"/>
                  </a:lnTo>
                  <a:lnTo>
                    <a:pt x="539" y="448"/>
                  </a:lnTo>
                  <a:lnTo>
                    <a:pt x="531" y="444"/>
                  </a:lnTo>
                  <a:lnTo>
                    <a:pt x="525" y="438"/>
                  </a:lnTo>
                  <a:lnTo>
                    <a:pt x="520" y="432"/>
                  </a:lnTo>
                  <a:lnTo>
                    <a:pt x="515" y="423"/>
                  </a:lnTo>
                  <a:lnTo>
                    <a:pt x="512" y="415"/>
                  </a:lnTo>
                  <a:lnTo>
                    <a:pt x="511" y="406"/>
                  </a:lnTo>
                  <a:lnTo>
                    <a:pt x="512" y="398"/>
                  </a:lnTo>
                  <a:lnTo>
                    <a:pt x="515" y="389"/>
                  </a:lnTo>
                  <a:lnTo>
                    <a:pt x="520" y="381"/>
                  </a:lnTo>
                  <a:lnTo>
                    <a:pt x="525" y="374"/>
                  </a:lnTo>
                  <a:lnTo>
                    <a:pt x="531" y="369"/>
                  </a:lnTo>
                  <a:lnTo>
                    <a:pt x="539" y="365"/>
                  </a:lnTo>
                  <a:lnTo>
                    <a:pt x="547" y="362"/>
                  </a:lnTo>
                  <a:lnTo>
                    <a:pt x="557" y="361"/>
                  </a:lnTo>
                  <a:lnTo>
                    <a:pt x="566" y="362"/>
                  </a:lnTo>
                  <a:lnTo>
                    <a:pt x="574" y="365"/>
                  </a:lnTo>
                  <a:lnTo>
                    <a:pt x="582" y="369"/>
                  </a:lnTo>
                  <a:lnTo>
                    <a:pt x="588" y="374"/>
                  </a:lnTo>
                  <a:lnTo>
                    <a:pt x="593" y="381"/>
                  </a:lnTo>
                  <a:lnTo>
                    <a:pt x="598" y="389"/>
                  </a:lnTo>
                  <a:lnTo>
                    <a:pt x="601" y="398"/>
                  </a:lnTo>
                  <a:lnTo>
                    <a:pt x="602" y="406"/>
                  </a:lnTo>
                  <a:lnTo>
                    <a:pt x="601" y="415"/>
                  </a:lnTo>
                  <a:lnTo>
                    <a:pt x="598" y="423"/>
                  </a:lnTo>
                  <a:lnTo>
                    <a:pt x="593" y="431"/>
                  </a:lnTo>
                  <a:lnTo>
                    <a:pt x="588" y="438"/>
                  </a:lnTo>
                  <a:lnTo>
                    <a:pt x="582" y="444"/>
                  </a:lnTo>
                  <a:lnTo>
                    <a:pt x="574" y="448"/>
                  </a:lnTo>
                  <a:lnTo>
                    <a:pt x="566" y="450"/>
                  </a:lnTo>
                  <a:lnTo>
                    <a:pt x="557" y="451"/>
                  </a:lnTo>
                  <a:close/>
                  <a:moveTo>
                    <a:pt x="551" y="120"/>
                  </a:moveTo>
                  <a:lnTo>
                    <a:pt x="671" y="241"/>
                  </a:lnTo>
                  <a:lnTo>
                    <a:pt x="451" y="241"/>
                  </a:lnTo>
                  <a:lnTo>
                    <a:pt x="451" y="120"/>
                  </a:lnTo>
                  <a:lnTo>
                    <a:pt x="551" y="120"/>
                  </a:lnTo>
                  <a:close/>
                  <a:moveTo>
                    <a:pt x="181" y="451"/>
                  </a:moveTo>
                  <a:lnTo>
                    <a:pt x="171" y="450"/>
                  </a:lnTo>
                  <a:lnTo>
                    <a:pt x="163" y="448"/>
                  </a:lnTo>
                  <a:lnTo>
                    <a:pt x="155" y="444"/>
                  </a:lnTo>
                  <a:lnTo>
                    <a:pt x="149" y="438"/>
                  </a:lnTo>
                  <a:lnTo>
                    <a:pt x="144" y="432"/>
                  </a:lnTo>
                  <a:lnTo>
                    <a:pt x="139" y="423"/>
                  </a:lnTo>
                  <a:lnTo>
                    <a:pt x="136" y="415"/>
                  </a:lnTo>
                  <a:lnTo>
                    <a:pt x="136" y="406"/>
                  </a:lnTo>
                  <a:lnTo>
                    <a:pt x="136" y="398"/>
                  </a:lnTo>
                  <a:lnTo>
                    <a:pt x="139" y="389"/>
                  </a:lnTo>
                  <a:lnTo>
                    <a:pt x="144" y="381"/>
                  </a:lnTo>
                  <a:lnTo>
                    <a:pt x="149" y="374"/>
                  </a:lnTo>
                  <a:lnTo>
                    <a:pt x="155" y="369"/>
                  </a:lnTo>
                  <a:lnTo>
                    <a:pt x="163" y="365"/>
                  </a:lnTo>
                  <a:lnTo>
                    <a:pt x="171" y="362"/>
                  </a:lnTo>
                  <a:lnTo>
                    <a:pt x="181" y="361"/>
                  </a:lnTo>
                  <a:lnTo>
                    <a:pt x="190" y="362"/>
                  </a:lnTo>
                  <a:lnTo>
                    <a:pt x="198" y="365"/>
                  </a:lnTo>
                  <a:lnTo>
                    <a:pt x="206" y="369"/>
                  </a:lnTo>
                  <a:lnTo>
                    <a:pt x="212" y="374"/>
                  </a:lnTo>
                  <a:lnTo>
                    <a:pt x="219" y="381"/>
                  </a:lnTo>
                  <a:lnTo>
                    <a:pt x="222" y="389"/>
                  </a:lnTo>
                  <a:lnTo>
                    <a:pt x="225" y="398"/>
                  </a:lnTo>
                  <a:lnTo>
                    <a:pt x="226" y="406"/>
                  </a:lnTo>
                  <a:lnTo>
                    <a:pt x="225" y="415"/>
                  </a:lnTo>
                  <a:lnTo>
                    <a:pt x="222" y="423"/>
                  </a:lnTo>
                  <a:lnTo>
                    <a:pt x="219" y="431"/>
                  </a:lnTo>
                  <a:lnTo>
                    <a:pt x="212" y="438"/>
                  </a:lnTo>
                  <a:lnTo>
                    <a:pt x="206" y="444"/>
                  </a:lnTo>
                  <a:lnTo>
                    <a:pt x="198" y="448"/>
                  </a:lnTo>
                  <a:lnTo>
                    <a:pt x="190" y="450"/>
                  </a:lnTo>
                  <a:lnTo>
                    <a:pt x="181" y="451"/>
                  </a:lnTo>
                  <a:close/>
                  <a:moveTo>
                    <a:pt x="721" y="250"/>
                  </a:moveTo>
                  <a:lnTo>
                    <a:pt x="720" y="248"/>
                  </a:lnTo>
                  <a:lnTo>
                    <a:pt x="718" y="246"/>
                  </a:lnTo>
                  <a:lnTo>
                    <a:pt x="568" y="95"/>
                  </a:lnTo>
                  <a:lnTo>
                    <a:pt x="565" y="94"/>
                  </a:lnTo>
                  <a:lnTo>
                    <a:pt x="562" y="91"/>
                  </a:lnTo>
                  <a:lnTo>
                    <a:pt x="559" y="91"/>
                  </a:lnTo>
                  <a:lnTo>
                    <a:pt x="557" y="90"/>
                  </a:lnTo>
                  <a:lnTo>
                    <a:pt x="451" y="90"/>
                  </a:lnTo>
                  <a:lnTo>
                    <a:pt x="451" y="15"/>
                  </a:lnTo>
                  <a:lnTo>
                    <a:pt x="451" y="12"/>
                  </a:lnTo>
                  <a:lnTo>
                    <a:pt x="450" y="10"/>
                  </a:lnTo>
                  <a:lnTo>
                    <a:pt x="449" y="7"/>
                  </a:lnTo>
                  <a:lnTo>
                    <a:pt x="447" y="5"/>
                  </a:lnTo>
                  <a:lnTo>
                    <a:pt x="445" y="3"/>
                  </a:lnTo>
                  <a:lnTo>
                    <a:pt x="442" y="1"/>
                  </a:lnTo>
                  <a:lnTo>
                    <a:pt x="439" y="0"/>
                  </a:lnTo>
                  <a:lnTo>
                    <a:pt x="436" y="0"/>
                  </a:lnTo>
                  <a:lnTo>
                    <a:pt x="256" y="0"/>
                  </a:lnTo>
                  <a:lnTo>
                    <a:pt x="253" y="0"/>
                  </a:lnTo>
                  <a:lnTo>
                    <a:pt x="250" y="1"/>
                  </a:lnTo>
                  <a:lnTo>
                    <a:pt x="247" y="3"/>
                  </a:lnTo>
                  <a:lnTo>
                    <a:pt x="245" y="5"/>
                  </a:lnTo>
                  <a:lnTo>
                    <a:pt x="243" y="7"/>
                  </a:lnTo>
                  <a:lnTo>
                    <a:pt x="242" y="10"/>
                  </a:lnTo>
                  <a:lnTo>
                    <a:pt x="241" y="12"/>
                  </a:lnTo>
                  <a:lnTo>
                    <a:pt x="241" y="15"/>
                  </a:lnTo>
                  <a:lnTo>
                    <a:pt x="241" y="19"/>
                  </a:lnTo>
                  <a:lnTo>
                    <a:pt x="242" y="22"/>
                  </a:lnTo>
                  <a:lnTo>
                    <a:pt x="243" y="24"/>
                  </a:lnTo>
                  <a:lnTo>
                    <a:pt x="245" y="26"/>
                  </a:lnTo>
                  <a:lnTo>
                    <a:pt x="247" y="28"/>
                  </a:lnTo>
                  <a:lnTo>
                    <a:pt x="250" y="29"/>
                  </a:lnTo>
                  <a:lnTo>
                    <a:pt x="253" y="30"/>
                  </a:lnTo>
                  <a:lnTo>
                    <a:pt x="256" y="30"/>
                  </a:lnTo>
                  <a:lnTo>
                    <a:pt x="421" y="30"/>
                  </a:lnTo>
                  <a:lnTo>
                    <a:pt x="421" y="391"/>
                  </a:lnTo>
                  <a:lnTo>
                    <a:pt x="254" y="391"/>
                  </a:lnTo>
                  <a:lnTo>
                    <a:pt x="253" y="385"/>
                  </a:lnTo>
                  <a:lnTo>
                    <a:pt x="251" y="378"/>
                  </a:lnTo>
                  <a:lnTo>
                    <a:pt x="249" y="373"/>
                  </a:lnTo>
                  <a:lnTo>
                    <a:pt x="245" y="368"/>
                  </a:lnTo>
                  <a:lnTo>
                    <a:pt x="238" y="357"/>
                  </a:lnTo>
                  <a:lnTo>
                    <a:pt x="228" y="349"/>
                  </a:lnTo>
                  <a:lnTo>
                    <a:pt x="224" y="344"/>
                  </a:lnTo>
                  <a:lnTo>
                    <a:pt x="219" y="341"/>
                  </a:lnTo>
                  <a:lnTo>
                    <a:pt x="212" y="338"/>
                  </a:lnTo>
                  <a:lnTo>
                    <a:pt x="207" y="336"/>
                  </a:lnTo>
                  <a:lnTo>
                    <a:pt x="200" y="334"/>
                  </a:lnTo>
                  <a:lnTo>
                    <a:pt x="194" y="332"/>
                  </a:lnTo>
                  <a:lnTo>
                    <a:pt x="187" y="331"/>
                  </a:lnTo>
                  <a:lnTo>
                    <a:pt x="181" y="331"/>
                  </a:lnTo>
                  <a:lnTo>
                    <a:pt x="174" y="331"/>
                  </a:lnTo>
                  <a:lnTo>
                    <a:pt x="167" y="332"/>
                  </a:lnTo>
                  <a:lnTo>
                    <a:pt x="161" y="334"/>
                  </a:lnTo>
                  <a:lnTo>
                    <a:pt x="155" y="336"/>
                  </a:lnTo>
                  <a:lnTo>
                    <a:pt x="149" y="338"/>
                  </a:lnTo>
                  <a:lnTo>
                    <a:pt x="144" y="341"/>
                  </a:lnTo>
                  <a:lnTo>
                    <a:pt x="138" y="344"/>
                  </a:lnTo>
                  <a:lnTo>
                    <a:pt x="133" y="349"/>
                  </a:lnTo>
                  <a:lnTo>
                    <a:pt x="124" y="357"/>
                  </a:lnTo>
                  <a:lnTo>
                    <a:pt x="117" y="368"/>
                  </a:lnTo>
                  <a:lnTo>
                    <a:pt x="114" y="373"/>
                  </a:lnTo>
                  <a:lnTo>
                    <a:pt x="110" y="378"/>
                  </a:lnTo>
                  <a:lnTo>
                    <a:pt x="108" y="385"/>
                  </a:lnTo>
                  <a:lnTo>
                    <a:pt x="107" y="391"/>
                  </a:lnTo>
                  <a:lnTo>
                    <a:pt x="30" y="391"/>
                  </a:lnTo>
                  <a:lnTo>
                    <a:pt x="30" y="120"/>
                  </a:lnTo>
                  <a:lnTo>
                    <a:pt x="30" y="117"/>
                  </a:lnTo>
                  <a:lnTo>
                    <a:pt x="29" y="115"/>
                  </a:lnTo>
                  <a:lnTo>
                    <a:pt x="28" y="112"/>
                  </a:lnTo>
                  <a:lnTo>
                    <a:pt x="26" y="110"/>
                  </a:lnTo>
                  <a:lnTo>
                    <a:pt x="24" y="109"/>
                  </a:lnTo>
                  <a:lnTo>
                    <a:pt x="21" y="106"/>
                  </a:lnTo>
                  <a:lnTo>
                    <a:pt x="18" y="106"/>
                  </a:lnTo>
                  <a:lnTo>
                    <a:pt x="15" y="105"/>
                  </a:lnTo>
                  <a:lnTo>
                    <a:pt x="12" y="106"/>
                  </a:lnTo>
                  <a:lnTo>
                    <a:pt x="10" y="106"/>
                  </a:lnTo>
                  <a:lnTo>
                    <a:pt x="6" y="109"/>
                  </a:lnTo>
                  <a:lnTo>
                    <a:pt x="4" y="110"/>
                  </a:lnTo>
                  <a:lnTo>
                    <a:pt x="3" y="112"/>
                  </a:lnTo>
                  <a:lnTo>
                    <a:pt x="1" y="115"/>
                  </a:lnTo>
                  <a:lnTo>
                    <a:pt x="1" y="117"/>
                  </a:lnTo>
                  <a:lnTo>
                    <a:pt x="0" y="120"/>
                  </a:lnTo>
                  <a:lnTo>
                    <a:pt x="0" y="406"/>
                  </a:lnTo>
                  <a:lnTo>
                    <a:pt x="1" y="410"/>
                  </a:lnTo>
                  <a:lnTo>
                    <a:pt x="1" y="412"/>
                  </a:lnTo>
                  <a:lnTo>
                    <a:pt x="3" y="415"/>
                  </a:lnTo>
                  <a:lnTo>
                    <a:pt x="4" y="417"/>
                  </a:lnTo>
                  <a:lnTo>
                    <a:pt x="6" y="419"/>
                  </a:lnTo>
                  <a:lnTo>
                    <a:pt x="10" y="420"/>
                  </a:lnTo>
                  <a:lnTo>
                    <a:pt x="12" y="421"/>
                  </a:lnTo>
                  <a:lnTo>
                    <a:pt x="15" y="421"/>
                  </a:lnTo>
                  <a:lnTo>
                    <a:pt x="107" y="421"/>
                  </a:lnTo>
                  <a:lnTo>
                    <a:pt x="108" y="428"/>
                  </a:lnTo>
                  <a:lnTo>
                    <a:pt x="110" y="434"/>
                  </a:lnTo>
                  <a:lnTo>
                    <a:pt x="114" y="440"/>
                  </a:lnTo>
                  <a:lnTo>
                    <a:pt x="117" y="445"/>
                  </a:lnTo>
                  <a:lnTo>
                    <a:pt x="124" y="456"/>
                  </a:lnTo>
                  <a:lnTo>
                    <a:pt x="133" y="464"/>
                  </a:lnTo>
                  <a:lnTo>
                    <a:pt x="138" y="468"/>
                  </a:lnTo>
                  <a:lnTo>
                    <a:pt x="144" y="472"/>
                  </a:lnTo>
                  <a:lnTo>
                    <a:pt x="149" y="475"/>
                  </a:lnTo>
                  <a:lnTo>
                    <a:pt x="155" y="477"/>
                  </a:lnTo>
                  <a:lnTo>
                    <a:pt x="161" y="479"/>
                  </a:lnTo>
                  <a:lnTo>
                    <a:pt x="167" y="480"/>
                  </a:lnTo>
                  <a:lnTo>
                    <a:pt x="174" y="481"/>
                  </a:lnTo>
                  <a:lnTo>
                    <a:pt x="181" y="481"/>
                  </a:lnTo>
                  <a:lnTo>
                    <a:pt x="187" y="481"/>
                  </a:lnTo>
                  <a:lnTo>
                    <a:pt x="194" y="480"/>
                  </a:lnTo>
                  <a:lnTo>
                    <a:pt x="200" y="479"/>
                  </a:lnTo>
                  <a:lnTo>
                    <a:pt x="207" y="477"/>
                  </a:lnTo>
                  <a:lnTo>
                    <a:pt x="212" y="475"/>
                  </a:lnTo>
                  <a:lnTo>
                    <a:pt x="219" y="472"/>
                  </a:lnTo>
                  <a:lnTo>
                    <a:pt x="224" y="468"/>
                  </a:lnTo>
                  <a:lnTo>
                    <a:pt x="228" y="464"/>
                  </a:lnTo>
                  <a:lnTo>
                    <a:pt x="238" y="456"/>
                  </a:lnTo>
                  <a:lnTo>
                    <a:pt x="245" y="445"/>
                  </a:lnTo>
                  <a:lnTo>
                    <a:pt x="249" y="440"/>
                  </a:lnTo>
                  <a:lnTo>
                    <a:pt x="251" y="434"/>
                  </a:lnTo>
                  <a:lnTo>
                    <a:pt x="253" y="428"/>
                  </a:lnTo>
                  <a:lnTo>
                    <a:pt x="254" y="421"/>
                  </a:lnTo>
                  <a:lnTo>
                    <a:pt x="436" y="421"/>
                  </a:lnTo>
                  <a:lnTo>
                    <a:pt x="483" y="421"/>
                  </a:lnTo>
                  <a:lnTo>
                    <a:pt x="484" y="428"/>
                  </a:lnTo>
                  <a:lnTo>
                    <a:pt x="486" y="434"/>
                  </a:lnTo>
                  <a:lnTo>
                    <a:pt x="490" y="440"/>
                  </a:lnTo>
                  <a:lnTo>
                    <a:pt x="493" y="445"/>
                  </a:lnTo>
                  <a:lnTo>
                    <a:pt x="499" y="456"/>
                  </a:lnTo>
                  <a:lnTo>
                    <a:pt x="509" y="464"/>
                  </a:lnTo>
                  <a:lnTo>
                    <a:pt x="514" y="468"/>
                  </a:lnTo>
                  <a:lnTo>
                    <a:pt x="520" y="472"/>
                  </a:lnTo>
                  <a:lnTo>
                    <a:pt x="525" y="475"/>
                  </a:lnTo>
                  <a:lnTo>
                    <a:pt x="530" y="477"/>
                  </a:lnTo>
                  <a:lnTo>
                    <a:pt x="537" y="479"/>
                  </a:lnTo>
                  <a:lnTo>
                    <a:pt x="543" y="480"/>
                  </a:lnTo>
                  <a:lnTo>
                    <a:pt x="550" y="481"/>
                  </a:lnTo>
                  <a:lnTo>
                    <a:pt x="557" y="481"/>
                  </a:lnTo>
                  <a:lnTo>
                    <a:pt x="563" y="481"/>
                  </a:lnTo>
                  <a:lnTo>
                    <a:pt x="570" y="480"/>
                  </a:lnTo>
                  <a:lnTo>
                    <a:pt x="576" y="479"/>
                  </a:lnTo>
                  <a:lnTo>
                    <a:pt x="583" y="477"/>
                  </a:lnTo>
                  <a:lnTo>
                    <a:pt x="588" y="475"/>
                  </a:lnTo>
                  <a:lnTo>
                    <a:pt x="593" y="472"/>
                  </a:lnTo>
                  <a:lnTo>
                    <a:pt x="599" y="468"/>
                  </a:lnTo>
                  <a:lnTo>
                    <a:pt x="604" y="464"/>
                  </a:lnTo>
                  <a:lnTo>
                    <a:pt x="614" y="456"/>
                  </a:lnTo>
                  <a:lnTo>
                    <a:pt x="621" y="445"/>
                  </a:lnTo>
                  <a:lnTo>
                    <a:pt x="623" y="440"/>
                  </a:lnTo>
                  <a:lnTo>
                    <a:pt x="627" y="434"/>
                  </a:lnTo>
                  <a:lnTo>
                    <a:pt x="629" y="428"/>
                  </a:lnTo>
                  <a:lnTo>
                    <a:pt x="630" y="421"/>
                  </a:lnTo>
                  <a:lnTo>
                    <a:pt x="707" y="421"/>
                  </a:lnTo>
                  <a:lnTo>
                    <a:pt x="710" y="421"/>
                  </a:lnTo>
                  <a:lnTo>
                    <a:pt x="712" y="420"/>
                  </a:lnTo>
                  <a:lnTo>
                    <a:pt x="716" y="419"/>
                  </a:lnTo>
                  <a:lnTo>
                    <a:pt x="718" y="417"/>
                  </a:lnTo>
                  <a:lnTo>
                    <a:pt x="720" y="415"/>
                  </a:lnTo>
                  <a:lnTo>
                    <a:pt x="721" y="412"/>
                  </a:lnTo>
                  <a:lnTo>
                    <a:pt x="722" y="410"/>
                  </a:lnTo>
                  <a:lnTo>
                    <a:pt x="722" y="406"/>
                  </a:lnTo>
                  <a:lnTo>
                    <a:pt x="722" y="256"/>
                  </a:lnTo>
                  <a:lnTo>
                    <a:pt x="722" y="253"/>
                  </a:lnTo>
                  <a:lnTo>
                    <a:pt x="721" y="250"/>
                  </a:lnTo>
                  <a:lnTo>
                    <a:pt x="7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20">
              <a:extLst>
                <a:ext uri="{FF2B5EF4-FFF2-40B4-BE49-F238E27FC236}">
                  <a16:creationId xmlns:a16="http://schemas.microsoft.com/office/drawing/2014/main" id="{6C2BE889-22F7-4BB2-ADA8-CD1C74AE6D98}"/>
                </a:ext>
              </a:extLst>
            </p:cNvPr>
            <p:cNvSpPr>
              <a:spLocks/>
            </p:cNvSpPr>
            <p:nvPr/>
          </p:nvSpPr>
          <p:spPr bwMode="auto">
            <a:xfrm>
              <a:off x="8793163" y="2565400"/>
              <a:ext cx="28575" cy="38100"/>
            </a:xfrm>
            <a:custGeom>
              <a:avLst/>
              <a:gdLst>
                <a:gd name="T0" fmla="*/ 15 w 90"/>
                <a:gd name="T1" fmla="*/ 120 h 120"/>
                <a:gd name="T2" fmla="*/ 75 w 90"/>
                <a:gd name="T3" fmla="*/ 120 h 120"/>
                <a:gd name="T4" fmla="*/ 78 w 90"/>
                <a:gd name="T5" fmla="*/ 120 h 120"/>
                <a:gd name="T6" fmla="*/ 81 w 90"/>
                <a:gd name="T7" fmla="*/ 119 h 120"/>
                <a:gd name="T8" fmla="*/ 84 w 90"/>
                <a:gd name="T9" fmla="*/ 117 h 120"/>
                <a:gd name="T10" fmla="*/ 86 w 90"/>
                <a:gd name="T11" fmla="*/ 116 h 120"/>
                <a:gd name="T12" fmla="*/ 88 w 90"/>
                <a:gd name="T13" fmla="*/ 114 h 120"/>
                <a:gd name="T14" fmla="*/ 89 w 90"/>
                <a:gd name="T15" fmla="*/ 111 h 120"/>
                <a:gd name="T16" fmla="*/ 90 w 90"/>
                <a:gd name="T17" fmla="*/ 109 h 120"/>
                <a:gd name="T18" fmla="*/ 90 w 90"/>
                <a:gd name="T19" fmla="*/ 105 h 120"/>
                <a:gd name="T20" fmla="*/ 90 w 90"/>
                <a:gd name="T21" fmla="*/ 102 h 120"/>
                <a:gd name="T22" fmla="*/ 89 w 90"/>
                <a:gd name="T23" fmla="*/ 99 h 120"/>
                <a:gd name="T24" fmla="*/ 88 w 90"/>
                <a:gd name="T25" fmla="*/ 97 h 120"/>
                <a:gd name="T26" fmla="*/ 86 w 90"/>
                <a:gd name="T27" fmla="*/ 95 h 120"/>
                <a:gd name="T28" fmla="*/ 84 w 90"/>
                <a:gd name="T29" fmla="*/ 93 h 120"/>
                <a:gd name="T30" fmla="*/ 81 w 90"/>
                <a:gd name="T31" fmla="*/ 91 h 120"/>
                <a:gd name="T32" fmla="*/ 78 w 90"/>
                <a:gd name="T33" fmla="*/ 90 h 120"/>
                <a:gd name="T34" fmla="*/ 75 w 90"/>
                <a:gd name="T35" fmla="*/ 90 h 120"/>
                <a:gd name="T36" fmla="*/ 30 w 90"/>
                <a:gd name="T37" fmla="*/ 90 h 120"/>
                <a:gd name="T38" fmla="*/ 30 w 90"/>
                <a:gd name="T39" fmla="*/ 15 h 120"/>
                <a:gd name="T40" fmla="*/ 30 w 90"/>
                <a:gd name="T41" fmla="*/ 12 h 120"/>
                <a:gd name="T42" fmla="*/ 29 w 90"/>
                <a:gd name="T43" fmla="*/ 9 h 120"/>
                <a:gd name="T44" fmla="*/ 28 w 90"/>
                <a:gd name="T45" fmla="*/ 7 h 120"/>
                <a:gd name="T46" fmla="*/ 26 w 90"/>
                <a:gd name="T47" fmla="*/ 5 h 120"/>
                <a:gd name="T48" fmla="*/ 24 w 90"/>
                <a:gd name="T49" fmla="*/ 3 h 120"/>
                <a:gd name="T50" fmla="*/ 21 w 90"/>
                <a:gd name="T51" fmla="*/ 1 h 120"/>
                <a:gd name="T52" fmla="*/ 18 w 90"/>
                <a:gd name="T53" fmla="*/ 0 h 120"/>
                <a:gd name="T54" fmla="*/ 15 w 90"/>
                <a:gd name="T55" fmla="*/ 0 h 120"/>
                <a:gd name="T56" fmla="*/ 12 w 90"/>
                <a:gd name="T57" fmla="*/ 0 h 120"/>
                <a:gd name="T58" fmla="*/ 10 w 90"/>
                <a:gd name="T59" fmla="*/ 1 h 120"/>
                <a:gd name="T60" fmla="*/ 6 w 90"/>
                <a:gd name="T61" fmla="*/ 3 h 120"/>
                <a:gd name="T62" fmla="*/ 4 w 90"/>
                <a:gd name="T63" fmla="*/ 5 h 120"/>
                <a:gd name="T64" fmla="*/ 3 w 90"/>
                <a:gd name="T65" fmla="*/ 7 h 120"/>
                <a:gd name="T66" fmla="*/ 1 w 90"/>
                <a:gd name="T67" fmla="*/ 9 h 120"/>
                <a:gd name="T68" fmla="*/ 1 w 90"/>
                <a:gd name="T69" fmla="*/ 12 h 120"/>
                <a:gd name="T70" fmla="*/ 0 w 90"/>
                <a:gd name="T71" fmla="*/ 15 h 120"/>
                <a:gd name="T72" fmla="*/ 0 w 90"/>
                <a:gd name="T73" fmla="*/ 105 h 120"/>
                <a:gd name="T74" fmla="*/ 1 w 90"/>
                <a:gd name="T75" fmla="*/ 109 h 120"/>
                <a:gd name="T76" fmla="*/ 1 w 90"/>
                <a:gd name="T77" fmla="*/ 111 h 120"/>
                <a:gd name="T78" fmla="*/ 3 w 90"/>
                <a:gd name="T79" fmla="*/ 114 h 120"/>
                <a:gd name="T80" fmla="*/ 4 w 90"/>
                <a:gd name="T81" fmla="*/ 116 h 120"/>
                <a:gd name="T82" fmla="*/ 6 w 90"/>
                <a:gd name="T83" fmla="*/ 117 h 120"/>
                <a:gd name="T84" fmla="*/ 10 w 90"/>
                <a:gd name="T85" fmla="*/ 119 h 120"/>
                <a:gd name="T86" fmla="*/ 13 w 90"/>
                <a:gd name="T87" fmla="*/ 120 h 120"/>
                <a:gd name="T88" fmla="*/ 15 w 90"/>
                <a:gd name="T89"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120">
                  <a:moveTo>
                    <a:pt x="15" y="120"/>
                  </a:moveTo>
                  <a:lnTo>
                    <a:pt x="75" y="120"/>
                  </a:lnTo>
                  <a:lnTo>
                    <a:pt x="78" y="120"/>
                  </a:lnTo>
                  <a:lnTo>
                    <a:pt x="81" y="119"/>
                  </a:lnTo>
                  <a:lnTo>
                    <a:pt x="84" y="117"/>
                  </a:lnTo>
                  <a:lnTo>
                    <a:pt x="86" y="116"/>
                  </a:lnTo>
                  <a:lnTo>
                    <a:pt x="88" y="114"/>
                  </a:lnTo>
                  <a:lnTo>
                    <a:pt x="89" y="111"/>
                  </a:lnTo>
                  <a:lnTo>
                    <a:pt x="90" y="109"/>
                  </a:lnTo>
                  <a:lnTo>
                    <a:pt x="90" y="105"/>
                  </a:lnTo>
                  <a:lnTo>
                    <a:pt x="90" y="102"/>
                  </a:lnTo>
                  <a:lnTo>
                    <a:pt x="89" y="99"/>
                  </a:lnTo>
                  <a:lnTo>
                    <a:pt x="88" y="97"/>
                  </a:lnTo>
                  <a:lnTo>
                    <a:pt x="86" y="95"/>
                  </a:lnTo>
                  <a:lnTo>
                    <a:pt x="84" y="93"/>
                  </a:lnTo>
                  <a:lnTo>
                    <a:pt x="81" y="91"/>
                  </a:lnTo>
                  <a:lnTo>
                    <a:pt x="78" y="90"/>
                  </a:lnTo>
                  <a:lnTo>
                    <a:pt x="75" y="90"/>
                  </a:lnTo>
                  <a:lnTo>
                    <a:pt x="30" y="90"/>
                  </a:lnTo>
                  <a:lnTo>
                    <a:pt x="30" y="15"/>
                  </a:lnTo>
                  <a:lnTo>
                    <a:pt x="30" y="12"/>
                  </a:lnTo>
                  <a:lnTo>
                    <a:pt x="29" y="9"/>
                  </a:lnTo>
                  <a:lnTo>
                    <a:pt x="28" y="7"/>
                  </a:lnTo>
                  <a:lnTo>
                    <a:pt x="26" y="5"/>
                  </a:lnTo>
                  <a:lnTo>
                    <a:pt x="24" y="3"/>
                  </a:lnTo>
                  <a:lnTo>
                    <a:pt x="21" y="1"/>
                  </a:lnTo>
                  <a:lnTo>
                    <a:pt x="18" y="0"/>
                  </a:lnTo>
                  <a:lnTo>
                    <a:pt x="15" y="0"/>
                  </a:lnTo>
                  <a:lnTo>
                    <a:pt x="12" y="0"/>
                  </a:lnTo>
                  <a:lnTo>
                    <a:pt x="10" y="1"/>
                  </a:lnTo>
                  <a:lnTo>
                    <a:pt x="6" y="3"/>
                  </a:lnTo>
                  <a:lnTo>
                    <a:pt x="4" y="5"/>
                  </a:lnTo>
                  <a:lnTo>
                    <a:pt x="3" y="7"/>
                  </a:lnTo>
                  <a:lnTo>
                    <a:pt x="1" y="9"/>
                  </a:lnTo>
                  <a:lnTo>
                    <a:pt x="1" y="12"/>
                  </a:lnTo>
                  <a:lnTo>
                    <a:pt x="0" y="15"/>
                  </a:lnTo>
                  <a:lnTo>
                    <a:pt x="0" y="105"/>
                  </a:lnTo>
                  <a:lnTo>
                    <a:pt x="1" y="109"/>
                  </a:lnTo>
                  <a:lnTo>
                    <a:pt x="1" y="111"/>
                  </a:lnTo>
                  <a:lnTo>
                    <a:pt x="3" y="114"/>
                  </a:lnTo>
                  <a:lnTo>
                    <a:pt x="4" y="116"/>
                  </a:lnTo>
                  <a:lnTo>
                    <a:pt x="6" y="117"/>
                  </a:lnTo>
                  <a:lnTo>
                    <a:pt x="10" y="119"/>
                  </a:lnTo>
                  <a:lnTo>
                    <a:pt x="13" y="120"/>
                  </a:lnTo>
                  <a:lnTo>
                    <a:pt x="15"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21">
              <a:extLst>
                <a:ext uri="{FF2B5EF4-FFF2-40B4-BE49-F238E27FC236}">
                  <a16:creationId xmlns:a16="http://schemas.microsoft.com/office/drawing/2014/main" id="{C8D217FA-1D09-4CF9-AB7D-8CA91BD787C2}"/>
                </a:ext>
              </a:extLst>
            </p:cNvPr>
            <p:cNvSpPr>
              <a:spLocks/>
            </p:cNvSpPr>
            <p:nvPr/>
          </p:nvSpPr>
          <p:spPr bwMode="auto">
            <a:xfrm>
              <a:off x="8736013" y="2698750"/>
              <a:ext cx="47625" cy="11113"/>
            </a:xfrm>
            <a:custGeom>
              <a:avLst/>
              <a:gdLst>
                <a:gd name="T0" fmla="*/ 135 w 150"/>
                <a:gd name="T1" fmla="*/ 0 h 31"/>
                <a:gd name="T2" fmla="*/ 15 w 150"/>
                <a:gd name="T3" fmla="*/ 0 h 31"/>
                <a:gd name="T4" fmla="*/ 12 w 150"/>
                <a:gd name="T5" fmla="*/ 1 h 31"/>
                <a:gd name="T6" fmla="*/ 9 w 150"/>
                <a:gd name="T7" fmla="*/ 2 h 31"/>
                <a:gd name="T8" fmla="*/ 6 w 150"/>
                <a:gd name="T9" fmla="*/ 4 h 31"/>
                <a:gd name="T10" fmla="*/ 4 w 150"/>
                <a:gd name="T11" fmla="*/ 6 h 31"/>
                <a:gd name="T12" fmla="*/ 2 w 150"/>
                <a:gd name="T13" fmla="*/ 8 h 31"/>
                <a:gd name="T14" fmla="*/ 1 w 150"/>
                <a:gd name="T15" fmla="*/ 10 h 31"/>
                <a:gd name="T16" fmla="*/ 0 w 150"/>
                <a:gd name="T17" fmla="*/ 13 h 31"/>
                <a:gd name="T18" fmla="*/ 0 w 150"/>
                <a:gd name="T19" fmla="*/ 16 h 31"/>
                <a:gd name="T20" fmla="*/ 0 w 150"/>
                <a:gd name="T21" fmla="*/ 19 h 31"/>
                <a:gd name="T22" fmla="*/ 1 w 150"/>
                <a:gd name="T23" fmla="*/ 22 h 31"/>
                <a:gd name="T24" fmla="*/ 2 w 150"/>
                <a:gd name="T25" fmla="*/ 24 h 31"/>
                <a:gd name="T26" fmla="*/ 4 w 150"/>
                <a:gd name="T27" fmla="*/ 26 h 31"/>
                <a:gd name="T28" fmla="*/ 6 w 150"/>
                <a:gd name="T29" fmla="*/ 28 h 31"/>
                <a:gd name="T30" fmla="*/ 9 w 150"/>
                <a:gd name="T31" fmla="*/ 29 h 31"/>
                <a:gd name="T32" fmla="*/ 12 w 150"/>
                <a:gd name="T33" fmla="*/ 30 h 31"/>
                <a:gd name="T34" fmla="*/ 15 w 150"/>
                <a:gd name="T35" fmla="*/ 31 h 31"/>
                <a:gd name="T36" fmla="*/ 135 w 150"/>
                <a:gd name="T37" fmla="*/ 31 h 31"/>
                <a:gd name="T38" fmla="*/ 138 w 150"/>
                <a:gd name="T39" fmla="*/ 30 h 31"/>
                <a:gd name="T40" fmla="*/ 141 w 150"/>
                <a:gd name="T41" fmla="*/ 29 h 31"/>
                <a:gd name="T42" fmla="*/ 144 w 150"/>
                <a:gd name="T43" fmla="*/ 28 h 31"/>
                <a:gd name="T44" fmla="*/ 146 w 150"/>
                <a:gd name="T45" fmla="*/ 26 h 31"/>
                <a:gd name="T46" fmla="*/ 148 w 150"/>
                <a:gd name="T47" fmla="*/ 24 h 31"/>
                <a:gd name="T48" fmla="*/ 149 w 150"/>
                <a:gd name="T49" fmla="*/ 22 h 31"/>
                <a:gd name="T50" fmla="*/ 150 w 150"/>
                <a:gd name="T51" fmla="*/ 19 h 31"/>
                <a:gd name="T52" fmla="*/ 150 w 150"/>
                <a:gd name="T53" fmla="*/ 16 h 31"/>
                <a:gd name="T54" fmla="*/ 150 w 150"/>
                <a:gd name="T55" fmla="*/ 13 h 31"/>
                <a:gd name="T56" fmla="*/ 149 w 150"/>
                <a:gd name="T57" fmla="*/ 10 h 31"/>
                <a:gd name="T58" fmla="*/ 148 w 150"/>
                <a:gd name="T59" fmla="*/ 8 h 31"/>
                <a:gd name="T60" fmla="*/ 146 w 150"/>
                <a:gd name="T61" fmla="*/ 6 h 31"/>
                <a:gd name="T62" fmla="*/ 144 w 150"/>
                <a:gd name="T63" fmla="*/ 4 h 31"/>
                <a:gd name="T64" fmla="*/ 141 w 150"/>
                <a:gd name="T65" fmla="*/ 2 h 31"/>
                <a:gd name="T66" fmla="*/ 138 w 150"/>
                <a:gd name="T67" fmla="*/ 1 h 31"/>
                <a:gd name="T68" fmla="*/ 135 w 150"/>
                <a:gd name="T6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31">
                  <a:moveTo>
                    <a:pt x="135" y="0"/>
                  </a:moveTo>
                  <a:lnTo>
                    <a:pt x="15" y="0"/>
                  </a:lnTo>
                  <a:lnTo>
                    <a:pt x="12" y="1"/>
                  </a:lnTo>
                  <a:lnTo>
                    <a:pt x="9" y="2"/>
                  </a:lnTo>
                  <a:lnTo>
                    <a:pt x="6" y="4"/>
                  </a:lnTo>
                  <a:lnTo>
                    <a:pt x="4" y="6"/>
                  </a:lnTo>
                  <a:lnTo>
                    <a:pt x="2" y="8"/>
                  </a:lnTo>
                  <a:lnTo>
                    <a:pt x="1" y="10"/>
                  </a:lnTo>
                  <a:lnTo>
                    <a:pt x="0" y="13"/>
                  </a:lnTo>
                  <a:lnTo>
                    <a:pt x="0" y="16"/>
                  </a:lnTo>
                  <a:lnTo>
                    <a:pt x="0" y="19"/>
                  </a:lnTo>
                  <a:lnTo>
                    <a:pt x="1" y="22"/>
                  </a:lnTo>
                  <a:lnTo>
                    <a:pt x="2" y="24"/>
                  </a:lnTo>
                  <a:lnTo>
                    <a:pt x="4" y="26"/>
                  </a:lnTo>
                  <a:lnTo>
                    <a:pt x="6" y="28"/>
                  </a:lnTo>
                  <a:lnTo>
                    <a:pt x="9" y="29"/>
                  </a:lnTo>
                  <a:lnTo>
                    <a:pt x="12" y="30"/>
                  </a:lnTo>
                  <a:lnTo>
                    <a:pt x="15" y="31"/>
                  </a:lnTo>
                  <a:lnTo>
                    <a:pt x="135" y="31"/>
                  </a:lnTo>
                  <a:lnTo>
                    <a:pt x="138" y="30"/>
                  </a:lnTo>
                  <a:lnTo>
                    <a:pt x="141" y="29"/>
                  </a:lnTo>
                  <a:lnTo>
                    <a:pt x="144" y="28"/>
                  </a:lnTo>
                  <a:lnTo>
                    <a:pt x="146" y="26"/>
                  </a:lnTo>
                  <a:lnTo>
                    <a:pt x="148" y="24"/>
                  </a:lnTo>
                  <a:lnTo>
                    <a:pt x="149" y="22"/>
                  </a:lnTo>
                  <a:lnTo>
                    <a:pt x="150" y="19"/>
                  </a:lnTo>
                  <a:lnTo>
                    <a:pt x="150" y="16"/>
                  </a:lnTo>
                  <a:lnTo>
                    <a:pt x="150" y="13"/>
                  </a:lnTo>
                  <a:lnTo>
                    <a:pt x="149" y="10"/>
                  </a:lnTo>
                  <a:lnTo>
                    <a:pt x="148" y="8"/>
                  </a:lnTo>
                  <a:lnTo>
                    <a:pt x="146" y="6"/>
                  </a:lnTo>
                  <a:lnTo>
                    <a:pt x="144" y="4"/>
                  </a:lnTo>
                  <a:lnTo>
                    <a:pt x="141" y="2"/>
                  </a:lnTo>
                  <a:lnTo>
                    <a:pt x="138" y="1"/>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22">
              <a:extLst>
                <a:ext uri="{FF2B5EF4-FFF2-40B4-BE49-F238E27FC236}">
                  <a16:creationId xmlns:a16="http://schemas.microsoft.com/office/drawing/2014/main" id="{0843EE03-FE9B-4218-A6CF-1F1F7CE4E55F}"/>
                </a:ext>
              </a:extLst>
            </p:cNvPr>
            <p:cNvSpPr>
              <a:spLocks/>
            </p:cNvSpPr>
            <p:nvPr/>
          </p:nvSpPr>
          <p:spPr bwMode="auto">
            <a:xfrm>
              <a:off x="8755063" y="2719388"/>
              <a:ext cx="28575" cy="9525"/>
            </a:xfrm>
            <a:custGeom>
              <a:avLst/>
              <a:gdLst>
                <a:gd name="T0" fmla="*/ 75 w 90"/>
                <a:gd name="T1" fmla="*/ 0 h 30"/>
                <a:gd name="T2" fmla="*/ 15 w 90"/>
                <a:gd name="T3" fmla="*/ 0 h 30"/>
                <a:gd name="T4" fmla="*/ 12 w 90"/>
                <a:gd name="T5" fmla="*/ 0 h 30"/>
                <a:gd name="T6" fmla="*/ 10 w 90"/>
                <a:gd name="T7" fmla="*/ 1 h 30"/>
                <a:gd name="T8" fmla="*/ 6 w 90"/>
                <a:gd name="T9" fmla="*/ 3 h 30"/>
                <a:gd name="T10" fmla="*/ 4 w 90"/>
                <a:gd name="T11" fmla="*/ 5 h 30"/>
                <a:gd name="T12" fmla="*/ 2 w 90"/>
                <a:gd name="T13" fmla="*/ 7 h 30"/>
                <a:gd name="T14" fmla="*/ 1 w 90"/>
                <a:gd name="T15" fmla="*/ 9 h 30"/>
                <a:gd name="T16" fmla="*/ 0 w 90"/>
                <a:gd name="T17" fmla="*/ 12 h 30"/>
                <a:gd name="T18" fmla="*/ 0 w 90"/>
                <a:gd name="T19" fmla="*/ 15 h 30"/>
                <a:gd name="T20" fmla="*/ 0 w 90"/>
                <a:gd name="T21" fmla="*/ 19 h 30"/>
                <a:gd name="T22" fmla="*/ 1 w 90"/>
                <a:gd name="T23" fmla="*/ 21 h 30"/>
                <a:gd name="T24" fmla="*/ 2 w 90"/>
                <a:gd name="T25" fmla="*/ 24 h 30"/>
                <a:gd name="T26" fmla="*/ 4 w 90"/>
                <a:gd name="T27" fmla="*/ 26 h 30"/>
                <a:gd name="T28" fmla="*/ 6 w 90"/>
                <a:gd name="T29" fmla="*/ 27 h 30"/>
                <a:gd name="T30" fmla="*/ 10 w 90"/>
                <a:gd name="T31" fmla="*/ 29 h 30"/>
                <a:gd name="T32" fmla="*/ 12 w 90"/>
                <a:gd name="T33" fmla="*/ 29 h 30"/>
                <a:gd name="T34" fmla="*/ 15 w 90"/>
                <a:gd name="T35" fmla="*/ 30 h 30"/>
                <a:gd name="T36" fmla="*/ 75 w 90"/>
                <a:gd name="T37" fmla="*/ 30 h 30"/>
                <a:gd name="T38" fmla="*/ 78 w 90"/>
                <a:gd name="T39" fmla="*/ 29 h 30"/>
                <a:gd name="T40" fmla="*/ 81 w 90"/>
                <a:gd name="T41" fmla="*/ 29 h 30"/>
                <a:gd name="T42" fmla="*/ 84 w 90"/>
                <a:gd name="T43" fmla="*/ 27 h 30"/>
                <a:gd name="T44" fmla="*/ 86 w 90"/>
                <a:gd name="T45" fmla="*/ 26 h 30"/>
                <a:gd name="T46" fmla="*/ 88 w 90"/>
                <a:gd name="T47" fmla="*/ 24 h 30"/>
                <a:gd name="T48" fmla="*/ 89 w 90"/>
                <a:gd name="T49" fmla="*/ 21 h 30"/>
                <a:gd name="T50" fmla="*/ 90 w 90"/>
                <a:gd name="T51" fmla="*/ 19 h 30"/>
                <a:gd name="T52" fmla="*/ 90 w 90"/>
                <a:gd name="T53" fmla="*/ 15 h 30"/>
                <a:gd name="T54" fmla="*/ 90 w 90"/>
                <a:gd name="T55" fmla="*/ 12 h 30"/>
                <a:gd name="T56" fmla="*/ 89 w 90"/>
                <a:gd name="T57" fmla="*/ 9 h 30"/>
                <a:gd name="T58" fmla="*/ 88 w 90"/>
                <a:gd name="T59" fmla="*/ 7 h 30"/>
                <a:gd name="T60" fmla="*/ 86 w 90"/>
                <a:gd name="T61" fmla="*/ 5 h 30"/>
                <a:gd name="T62" fmla="*/ 84 w 90"/>
                <a:gd name="T63" fmla="*/ 3 h 30"/>
                <a:gd name="T64" fmla="*/ 81 w 90"/>
                <a:gd name="T65" fmla="*/ 1 h 30"/>
                <a:gd name="T66" fmla="*/ 78 w 90"/>
                <a:gd name="T67" fmla="*/ 0 h 30"/>
                <a:gd name="T68" fmla="*/ 75 w 90"/>
                <a:gd name="T69" fmla="*/ 0 h 30"/>
                <a:gd name="T70" fmla="*/ 75 w 90"/>
                <a:gd name="T71"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 h="30">
                  <a:moveTo>
                    <a:pt x="7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29"/>
                  </a:lnTo>
                  <a:lnTo>
                    <a:pt x="15" y="30"/>
                  </a:lnTo>
                  <a:lnTo>
                    <a:pt x="75" y="30"/>
                  </a:lnTo>
                  <a:lnTo>
                    <a:pt x="78" y="29"/>
                  </a:lnTo>
                  <a:lnTo>
                    <a:pt x="81" y="29"/>
                  </a:lnTo>
                  <a:lnTo>
                    <a:pt x="84" y="27"/>
                  </a:lnTo>
                  <a:lnTo>
                    <a:pt x="86" y="26"/>
                  </a:lnTo>
                  <a:lnTo>
                    <a:pt x="88" y="24"/>
                  </a:lnTo>
                  <a:lnTo>
                    <a:pt x="89" y="21"/>
                  </a:lnTo>
                  <a:lnTo>
                    <a:pt x="90" y="19"/>
                  </a:lnTo>
                  <a:lnTo>
                    <a:pt x="90" y="15"/>
                  </a:lnTo>
                  <a:lnTo>
                    <a:pt x="90" y="12"/>
                  </a:lnTo>
                  <a:lnTo>
                    <a:pt x="89" y="9"/>
                  </a:lnTo>
                  <a:lnTo>
                    <a:pt x="88" y="7"/>
                  </a:lnTo>
                  <a:lnTo>
                    <a:pt x="86" y="5"/>
                  </a:lnTo>
                  <a:lnTo>
                    <a:pt x="84" y="3"/>
                  </a:lnTo>
                  <a:lnTo>
                    <a:pt x="81" y="1"/>
                  </a:lnTo>
                  <a:lnTo>
                    <a:pt x="78" y="0"/>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23">
              <a:extLst>
                <a:ext uri="{FF2B5EF4-FFF2-40B4-BE49-F238E27FC236}">
                  <a16:creationId xmlns:a16="http://schemas.microsoft.com/office/drawing/2014/main" id="{4AB4DB9D-D1DE-4C15-8A05-07DA7A513B1D}"/>
                </a:ext>
              </a:extLst>
            </p:cNvPr>
            <p:cNvSpPr>
              <a:spLocks/>
            </p:cNvSpPr>
            <p:nvPr/>
          </p:nvSpPr>
          <p:spPr bwMode="auto">
            <a:xfrm>
              <a:off x="8764588" y="2738438"/>
              <a:ext cx="19050" cy="9525"/>
            </a:xfrm>
            <a:custGeom>
              <a:avLst/>
              <a:gdLst>
                <a:gd name="T0" fmla="*/ 45 w 60"/>
                <a:gd name="T1" fmla="*/ 0 h 30"/>
                <a:gd name="T2" fmla="*/ 15 w 60"/>
                <a:gd name="T3" fmla="*/ 0 h 30"/>
                <a:gd name="T4" fmla="*/ 12 w 60"/>
                <a:gd name="T5" fmla="*/ 0 h 30"/>
                <a:gd name="T6" fmla="*/ 10 w 60"/>
                <a:gd name="T7" fmla="*/ 1 h 30"/>
                <a:gd name="T8" fmla="*/ 6 w 60"/>
                <a:gd name="T9" fmla="*/ 3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9 h 30"/>
                <a:gd name="T22" fmla="*/ 1 w 60"/>
                <a:gd name="T23" fmla="*/ 21 h 30"/>
                <a:gd name="T24" fmla="*/ 2 w 60"/>
                <a:gd name="T25" fmla="*/ 24 h 30"/>
                <a:gd name="T26" fmla="*/ 4 w 60"/>
                <a:gd name="T27" fmla="*/ 26 h 30"/>
                <a:gd name="T28" fmla="*/ 6 w 60"/>
                <a:gd name="T29" fmla="*/ 27 h 30"/>
                <a:gd name="T30" fmla="*/ 10 w 60"/>
                <a:gd name="T31" fmla="*/ 29 h 30"/>
                <a:gd name="T32" fmla="*/ 12 w 60"/>
                <a:gd name="T33" fmla="*/ 30 h 30"/>
                <a:gd name="T34" fmla="*/ 15 w 60"/>
                <a:gd name="T35" fmla="*/ 30 h 30"/>
                <a:gd name="T36" fmla="*/ 45 w 60"/>
                <a:gd name="T37" fmla="*/ 30 h 30"/>
                <a:gd name="T38" fmla="*/ 48 w 60"/>
                <a:gd name="T39" fmla="*/ 30 h 30"/>
                <a:gd name="T40" fmla="*/ 51 w 60"/>
                <a:gd name="T41" fmla="*/ 29 h 30"/>
                <a:gd name="T42" fmla="*/ 54 w 60"/>
                <a:gd name="T43" fmla="*/ 27 h 30"/>
                <a:gd name="T44" fmla="*/ 56 w 60"/>
                <a:gd name="T45" fmla="*/ 26 h 30"/>
                <a:gd name="T46" fmla="*/ 58 w 60"/>
                <a:gd name="T47" fmla="*/ 24 h 30"/>
                <a:gd name="T48" fmla="*/ 59 w 60"/>
                <a:gd name="T49" fmla="*/ 21 h 30"/>
                <a:gd name="T50" fmla="*/ 60 w 60"/>
                <a:gd name="T51" fmla="*/ 19 h 30"/>
                <a:gd name="T52" fmla="*/ 60 w 60"/>
                <a:gd name="T53" fmla="*/ 15 h 30"/>
                <a:gd name="T54" fmla="*/ 60 w 60"/>
                <a:gd name="T55" fmla="*/ 12 h 30"/>
                <a:gd name="T56" fmla="*/ 59 w 60"/>
                <a:gd name="T57" fmla="*/ 9 h 30"/>
                <a:gd name="T58" fmla="*/ 58 w 60"/>
                <a:gd name="T59" fmla="*/ 7 h 30"/>
                <a:gd name="T60" fmla="*/ 56 w 60"/>
                <a:gd name="T61" fmla="*/ 5 h 30"/>
                <a:gd name="T62" fmla="*/ 54 w 60"/>
                <a:gd name="T63" fmla="*/ 3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2" y="0"/>
                  </a:lnTo>
                  <a:lnTo>
                    <a:pt x="10" y="1"/>
                  </a:lnTo>
                  <a:lnTo>
                    <a:pt x="6" y="3"/>
                  </a:lnTo>
                  <a:lnTo>
                    <a:pt x="4" y="5"/>
                  </a:lnTo>
                  <a:lnTo>
                    <a:pt x="2" y="7"/>
                  </a:lnTo>
                  <a:lnTo>
                    <a:pt x="1" y="9"/>
                  </a:lnTo>
                  <a:lnTo>
                    <a:pt x="0" y="12"/>
                  </a:lnTo>
                  <a:lnTo>
                    <a:pt x="0" y="15"/>
                  </a:lnTo>
                  <a:lnTo>
                    <a:pt x="0" y="19"/>
                  </a:lnTo>
                  <a:lnTo>
                    <a:pt x="1" y="21"/>
                  </a:lnTo>
                  <a:lnTo>
                    <a:pt x="2" y="24"/>
                  </a:lnTo>
                  <a:lnTo>
                    <a:pt x="4" y="26"/>
                  </a:lnTo>
                  <a:lnTo>
                    <a:pt x="6" y="27"/>
                  </a:lnTo>
                  <a:lnTo>
                    <a:pt x="10" y="29"/>
                  </a:lnTo>
                  <a:lnTo>
                    <a:pt x="12" y="30"/>
                  </a:lnTo>
                  <a:lnTo>
                    <a:pt x="15" y="30"/>
                  </a:lnTo>
                  <a:lnTo>
                    <a:pt x="45" y="30"/>
                  </a:lnTo>
                  <a:lnTo>
                    <a:pt x="48" y="30"/>
                  </a:lnTo>
                  <a:lnTo>
                    <a:pt x="51" y="29"/>
                  </a:lnTo>
                  <a:lnTo>
                    <a:pt x="54" y="27"/>
                  </a:lnTo>
                  <a:lnTo>
                    <a:pt x="56" y="26"/>
                  </a:lnTo>
                  <a:lnTo>
                    <a:pt x="58" y="24"/>
                  </a:lnTo>
                  <a:lnTo>
                    <a:pt x="59" y="21"/>
                  </a:lnTo>
                  <a:lnTo>
                    <a:pt x="60" y="19"/>
                  </a:lnTo>
                  <a:lnTo>
                    <a:pt x="60" y="15"/>
                  </a:lnTo>
                  <a:lnTo>
                    <a:pt x="60" y="12"/>
                  </a:lnTo>
                  <a:lnTo>
                    <a:pt x="59" y="9"/>
                  </a:lnTo>
                  <a:lnTo>
                    <a:pt x="58" y="7"/>
                  </a:lnTo>
                  <a:lnTo>
                    <a:pt x="56" y="5"/>
                  </a:lnTo>
                  <a:lnTo>
                    <a:pt x="54" y="3"/>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224">
              <a:extLst>
                <a:ext uri="{FF2B5EF4-FFF2-40B4-BE49-F238E27FC236}">
                  <a16:creationId xmlns:a16="http://schemas.microsoft.com/office/drawing/2014/main" id="{08BACB0E-E182-4A58-84D2-91E052768663}"/>
                </a:ext>
              </a:extLst>
            </p:cNvPr>
            <p:cNvSpPr>
              <a:spLocks noEditPoints="1"/>
            </p:cNvSpPr>
            <p:nvPr/>
          </p:nvSpPr>
          <p:spPr bwMode="auto">
            <a:xfrm>
              <a:off x="8740775" y="2536825"/>
              <a:ext cx="115888" cy="114300"/>
            </a:xfrm>
            <a:custGeom>
              <a:avLst/>
              <a:gdLst>
                <a:gd name="T0" fmla="*/ 211 w 361"/>
                <a:gd name="T1" fmla="*/ 34 h 361"/>
                <a:gd name="T2" fmla="*/ 252 w 361"/>
                <a:gd name="T3" fmla="*/ 49 h 361"/>
                <a:gd name="T4" fmla="*/ 286 w 361"/>
                <a:gd name="T5" fmla="*/ 75 h 361"/>
                <a:gd name="T6" fmla="*/ 313 w 361"/>
                <a:gd name="T7" fmla="*/ 110 h 361"/>
                <a:gd name="T8" fmla="*/ 328 w 361"/>
                <a:gd name="T9" fmla="*/ 151 h 361"/>
                <a:gd name="T10" fmla="*/ 330 w 361"/>
                <a:gd name="T11" fmla="*/ 196 h 361"/>
                <a:gd name="T12" fmla="*/ 319 w 361"/>
                <a:gd name="T13" fmla="*/ 239 h 361"/>
                <a:gd name="T14" fmla="*/ 297 w 361"/>
                <a:gd name="T15" fmla="*/ 277 h 361"/>
                <a:gd name="T16" fmla="*/ 265 w 361"/>
                <a:gd name="T17" fmla="*/ 306 h 361"/>
                <a:gd name="T18" fmla="*/ 225 w 361"/>
                <a:gd name="T19" fmla="*/ 325 h 361"/>
                <a:gd name="T20" fmla="*/ 180 w 361"/>
                <a:gd name="T21" fmla="*/ 331 h 361"/>
                <a:gd name="T22" fmla="*/ 136 w 361"/>
                <a:gd name="T23" fmla="*/ 325 h 361"/>
                <a:gd name="T24" fmla="*/ 96 w 361"/>
                <a:gd name="T25" fmla="*/ 306 h 361"/>
                <a:gd name="T26" fmla="*/ 64 w 361"/>
                <a:gd name="T27" fmla="*/ 277 h 361"/>
                <a:gd name="T28" fmla="*/ 42 w 361"/>
                <a:gd name="T29" fmla="*/ 239 h 361"/>
                <a:gd name="T30" fmla="*/ 31 w 361"/>
                <a:gd name="T31" fmla="*/ 196 h 361"/>
                <a:gd name="T32" fmla="*/ 33 w 361"/>
                <a:gd name="T33" fmla="*/ 151 h 361"/>
                <a:gd name="T34" fmla="*/ 48 w 361"/>
                <a:gd name="T35" fmla="*/ 110 h 361"/>
                <a:gd name="T36" fmla="*/ 74 w 361"/>
                <a:gd name="T37" fmla="*/ 75 h 361"/>
                <a:gd name="T38" fmla="*/ 108 w 361"/>
                <a:gd name="T39" fmla="*/ 49 h 361"/>
                <a:gd name="T40" fmla="*/ 150 w 361"/>
                <a:gd name="T41" fmla="*/ 34 h 361"/>
                <a:gd name="T42" fmla="*/ 180 w 361"/>
                <a:gd name="T43" fmla="*/ 30 h 361"/>
                <a:gd name="T44" fmla="*/ 216 w 361"/>
                <a:gd name="T45" fmla="*/ 358 h 361"/>
                <a:gd name="T46" fmla="*/ 267 w 361"/>
                <a:gd name="T47" fmla="*/ 340 h 361"/>
                <a:gd name="T48" fmla="*/ 307 w 361"/>
                <a:gd name="T49" fmla="*/ 309 h 361"/>
                <a:gd name="T50" fmla="*/ 339 w 361"/>
                <a:gd name="T51" fmla="*/ 267 h 361"/>
                <a:gd name="T52" fmla="*/ 357 w 361"/>
                <a:gd name="T53" fmla="*/ 218 h 361"/>
                <a:gd name="T54" fmla="*/ 360 w 361"/>
                <a:gd name="T55" fmla="*/ 163 h 361"/>
                <a:gd name="T56" fmla="*/ 346 w 361"/>
                <a:gd name="T57" fmla="*/ 111 h 361"/>
                <a:gd name="T58" fmla="*/ 319 w 361"/>
                <a:gd name="T59" fmla="*/ 67 h 361"/>
                <a:gd name="T60" fmla="*/ 281 w 361"/>
                <a:gd name="T61" fmla="*/ 31 h 361"/>
                <a:gd name="T62" fmla="*/ 234 w 361"/>
                <a:gd name="T63" fmla="*/ 9 h 361"/>
                <a:gd name="T64" fmla="*/ 180 w 361"/>
                <a:gd name="T65" fmla="*/ 0 h 361"/>
                <a:gd name="T66" fmla="*/ 126 w 361"/>
                <a:gd name="T67" fmla="*/ 9 h 361"/>
                <a:gd name="T68" fmla="*/ 79 w 361"/>
                <a:gd name="T69" fmla="*/ 31 h 361"/>
                <a:gd name="T70" fmla="*/ 41 w 361"/>
                <a:gd name="T71" fmla="*/ 67 h 361"/>
                <a:gd name="T72" fmla="*/ 14 w 361"/>
                <a:gd name="T73" fmla="*/ 111 h 361"/>
                <a:gd name="T74" fmla="*/ 1 w 361"/>
                <a:gd name="T75" fmla="*/ 163 h 361"/>
                <a:gd name="T76" fmla="*/ 3 w 361"/>
                <a:gd name="T77" fmla="*/ 218 h 361"/>
                <a:gd name="T78" fmla="*/ 21 w 361"/>
                <a:gd name="T79" fmla="*/ 267 h 361"/>
                <a:gd name="T80" fmla="*/ 53 w 361"/>
                <a:gd name="T81" fmla="*/ 309 h 361"/>
                <a:gd name="T82" fmla="*/ 94 w 361"/>
                <a:gd name="T83" fmla="*/ 340 h 361"/>
                <a:gd name="T84" fmla="*/ 144 w 361"/>
                <a:gd name="T85" fmla="*/ 35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1" h="361">
                  <a:moveTo>
                    <a:pt x="180" y="30"/>
                  </a:moveTo>
                  <a:lnTo>
                    <a:pt x="196" y="31"/>
                  </a:lnTo>
                  <a:lnTo>
                    <a:pt x="211" y="34"/>
                  </a:lnTo>
                  <a:lnTo>
                    <a:pt x="225" y="38"/>
                  </a:lnTo>
                  <a:lnTo>
                    <a:pt x="239" y="42"/>
                  </a:lnTo>
                  <a:lnTo>
                    <a:pt x="252" y="49"/>
                  </a:lnTo>
                  <a:lnTo>
                    <a:pt x="265" y="56"/>
                  </a:lnTo>
                  <a:lnTo>
                    <a:pt x="276" y="65"/>
                  </a:lnTo>
                  <a:lnTo>
                    <a:pt x="286" y="75"/>
                  </a:lnTo>
                  <a:lnTo>
                    <a:pt x="297" y="85"/>
                  </a:lnTo>
                  <a:lnTo>
                    <a:pt x="305" y="97"/>
                  </a:lnTo>
                  <a:lnTo>
                    <a:pt x="313" y="110"/>
                  </a:lnTo>
                  <a:lnTo>
                    <a:pt x="319" y="122"/>
                  </a:lnTo>
                  <a:lnTo>
                    <a:pt x="324" y="136"/>
                  </a:lnTo>
                  <a:lnTo>
                    <a:pt x="328" y="151"/>
                  </a:lnTo>
                  <a:lnTo>
                    <a:pt x="330" y="165"/>
                  </a:lnTo>
                  <a:lnTo>
                    <a:pt x="331" y="181"/>
                  </a:lnTo>
                  <a:lnTo>
                    <a:pt x="330" y="196"/>
                  </a:lnTo>
                  <a:lnTo>
                    <a:pt x="328" y="211"/>
                  </a:lnTo>
                  <a:lnTo>
                    <a:pt x="324" y="225"/>
                  </a:lnTo>
                  <a:lnTo>
                    <a:pt x="319" y="239"/>
                  </a:lnTo>
                  <a:lnTo>
                    <a:pt x="313" y="253"/>
                  </a:lnTo>
                  <a:lnTo>
                    <a:pt x="305" y="265"/>
                  </a:lnTo>
                  <a:lnTo>
                    <a:pt x="297" y="277"/>
                  </a:lnTo>
                  <a:lnTo>
                    <a:pt x="286" y="287"/>
                  </a:lnTo>
                  <a:lnTo>
                    <a:pt x="276" y="297"/>
                  </a:lnTo>
                  <a:lnTo>
                    <a:pt x="265" y="306"/>
                  </a:lnTo>
                  <a:lnTo>
                    <a:pt x="252" y="313"/>
                  </a:lnTo>
                  <a:lnTo>
                    <a:pt x="239" y="320"/>
                  </a:lnTo>
                  <a:lnTo>
                    <a:pt x="225" y="325"/>
                  </a:lnTo>
                  <a:lnTo>
                    <a:pt x="211" y="328"/>
                  </a:lnTo>
                  <a:lnTo>
                    <a:pt x="196" y="330"/>
                  </a:lnTo>
                  <a:lnTo>
                    <a:pt x="180" y="331"/>
                  </a:lnTo>
                  <a:lnTo>
                    <a:pt x="165" y="330"/>
                  </a:lnTo>
                  <a:lnTo>
                    <a:pt x="150" y="328"/>
                  </a:lnTo>
                  <a:lnTo>
                    <a:pt x="136" y="325"/>
                  </a:lnTo>
                  <a:lnTo>
                    <a:pt x="122" y="320"/>
                  </a:lnTo>
                  <a:lnTo>
                    <a:pt x="108" y="313"/>
                  </a:lnTo>
                  <a:lnTo>
                    <a:pt x="96" y="306"/>
                  </a:lnTo>
                  <a:lnTo>
                    <a:pt x="85" y="297"/>
                  </a:lnTo>
                  <a:lnTo>
                    <a:pt x="74" y="287"/>
                  </a:lnTo>
                  <a:lnTo>
                    <a:pt x="64" y="277"/>
                  </a:lnTo>
                  <a:lnTo>
                    <a:pt x="56" y="265"/>
                  </a:lnTo>
                  <a:lnTo>
                    <a:pt x="48" y="253"/>
                  </a:lnTo>
                  <a:lnTo>
                    <a:pt x="42" y="239"/>
                  </a:lnTo>
                  <a:lnTo>
                    <a:pt x="36" y="225"/>
                  </a:lnTo>
                  <a:lnTo>
                    <a:pt x="33" y="211"/>
                  </a:lnTo>
                  <a:lnTo>
                    <a:pt x="31" y="196"/>
                  </a:lnTo>
                  <a:lnTo>
                    <a:pt x="30" y="181"/>
                  </a:lnTo>
                  <a:lnTo>
                    <a:pt x="31" y="165"/>
                  </a:lnTo>
                  <a:lnTo>
                    <a:pt x="33" y="151"/>
                  </a:lnTo>
                  <a:lnTo>
                    <a:pt x="36" y="136"/>
                  </a:lnTo>
                  <a:lnTo>
                    <a:pt x="42" y="122"/>
                  </a:lnTo>
                  <a:lnTo>
                    <a:pt x="48" y="110"/>
                  </a:lnTo>
                  <a:lnTo>
                    <a:pt x="56" y="97"/>
                  </a:lnTo>
                  <a:lnTo>
                    <a:pt x="64" y="86"/>
                  </a:lnTo>
                  <a:lnTo>
                    <a:pt x="74" y="75"/>
                  </a:lnTo>
                  <a:lnTo>
                    <a:pt x="85" y="65"/>
                  </a:lnTo>
                  <a:lnTo>
                    <a:pt x="96" y="56"/>
                  </a:lnTo>
                  <a:lnTo>
                    <a:pt x="108" y="49"/>
                  </a:lnTo>
                  <a:lnTo>
                    <a:pt x="122" y="42"/>
                  </a:lnTo>
                  <a:lnTo>
                    <a:pt x="136" y="38"/>
                  </a:lnTo>
                  <a:lnTo>
                    <a:pt x="150" y="34"/>
                  </a:lnTo>
                  <a:lnTo>
                    <a:pt x="165" y="31"/>
                  </a:lnTo>
                  <a:lnTo>
                    <a:pt x="180" y="30"/>
                  </a:lnTo>
                  <a:lnTo>
                    <a:pt x="180" y="30"/>
                  </a:lnTo>
                  <a:close/>
                  <a:moveTo>
                    <a:pt x="180" y="361"/>
                  </a:moveTo>
                  <a:lnTo>
                    <a:pt x="199" y="360"/>
                  </a:lnTo>
                  <a:lnTo>
                    <a:pt x="216" y="358"/>
                  </a:lnTo>
                  <a:lnTo>
                    <a:pt x="234" y="354"/>
                  </a:lnTo>
                  <a:lnTo>
                    <a:pt x="251" y="347"/>
                  </a:lnTo>
                  <a:lnTo>
                    <a:pt x="267" y="340"/>
                  </a:lnTo>
                  <a:lnTo>
                    <a:pt x="281" y="330"/>
                  </a:lnTo>
                  <a:lnTo>
                    <a:pt x="295" y="321"/>
                  </a:lnTo>
                  <a:lnTo>
                    <a:pt x="307" y="309"/>
                  </a:lnTo>
                  <a:lnTo>
                    <a:pt x="319" y="296"/>
                  </a:lnTo>
                  <a:lnTo>
                    <a:pt x="330" y="282"/>
                  </a:lnTo>
                  <a:lnTo>
                    <a:pt x="339" y="267"/>
                  </a:lnTo>
                  <a:lnTo>
                    <a:pt x="346" y="251"/>
                  </a:lnTo>
                  <a:lnTo>
                    <a:pt x="352" y="235"/>
                  </a:lnTo>
                  <a:lnTo>
                    <a:pt x="357" y="218"/>
                  </a:lnTo>
                  <a:lnTo>
                    <a:pt x="360" y="200"/>
                  </a:lnTo>
                  <a:lnTo>
                    <a:pt x="361" y="181"/>
                  </a:lnTo>
                  <a:lnTo>
                    <a:pt x="360" y="163"/>
                  </a:lnTo>
                  <a:lnTo>
                    <a:pt x="357" y="145"/>
                  </a:lnTo>
                  <a:lnTo>
                    <a:pt x="352" y="128"/>
                  </a:lnTo>
                  <a:lnTo>
                    <a:pt x="346" y="111"/>
                  </a:lnTo>
                  <a:lnTo>
                    <a:pt x="339" y="96"/>
                  </a:lnTo>
                  <a:lnTo>
                    <a:pt x="330" y="81"/>
                  </a:lnTo>
                  <a:lnTo>
                    <a:pt x="319" y="67"/>
                  </a:lnTo>
                  <a:lnTo>
                    <a:pt x="307" y="54"/>
                  </a:lnTo>
                  <a:lnTo>
                    <a:pt x="295" y="42"/>
                  </a:lnTo>
                  <a:lnTo>
                    <a:pt x="281" y="31"/>
                  </a:lnTo>
                  <a:lnTo>
                    <a:pt x="267" y="23"/>
                  </a:lnTo>
                  <a:lnTo>
                    <a:pt x="251" y="15"/>
                  </a:lnTo>
                  <a:lnTo>
                    <a:pt x="234" y="9"/>
                  </a:lnTo>
                  <a:lnTo>
                    <a:pt x="216" y="5"/>
                  </a:lnTo>
                  <a:lnTo>
                    <a:pt x="199" y="1"/>
                  </a:lnTo>
                  <a:lnTo>
                    <a:pt x="180" y="0"/>
                  </a:lnTo>
                  <a:lnTo>
                    <a:pt x="162" y="1"/>
                  </a:lnTo>
                  <a:lnTo>
                    <a:pt x="144" y="5"/>
                  </a:lnTo>
                  <a:lnTo>
                    <a:pt x="126" y="9"/>
                  </a:lnTo>
                  <a:lnTo>
                    <a:pt x="110" y="15"/>
                  </a:lnTo>
                  <a:lnTo>
                    <a:pt x="94" y="23"/>
                  </a:lnTo>
                  <a:lnTo>
                    <a:pt x="79" y="31"/>
                  </a:lnTo>
                  <a:lnTo>
                    <a:pt x="65" y="42"/>
                  </a:lnTo>
                  <a:lnTo>
                    <a:pt x="53" y="54"/>
                  </a:lnTo>
                  <a:lnTo>
                    <a:pt x="41" y="67"/>
                  </a:lnTo>
                  <a:lnTo>
                    <a:pt x="31" y="81"/>
                  </a:lnTo>
                  <a:lnTo>
                    <a:pt x="21" y="96"/>
                  </a:lnTo>
                  <a:lnTo>
                    <a:pt x="14" y="111"/>
                  </a:lnTo>
                  <a:lnTo>
                    <a:pt x="8" y="128"/>
                  </a:lnTo>
                  <a:lnTo>
                    <a:pt x="3" y="145"/>
                  </a:lnTo>
                  <a:lnTo>
                    <a:pt x="1" y="163"/>
                  </a:lnTo>
                  <a:lnTo>
                    <a:pt x="0" y="181"/>
                  </a:lnTo>
                  <a:lnTo>
                    <a:pt x="1" y="200"/>
                  </a:lnTo>
                  <a:lnTo>
                    <a:pt x="3" y="218"/>
                  </a:lnTo>
                  <a:lnTo>
                    <a:pt x="8" y="235"/>
                  </a:lnTo>
                  <a:lnTo>
                    <a:pt x="14" y="251"/>
                  </a:lnTo>
                  <a:lnTo>
                    <a:pt x="21" y="267"/>
                  </a:lnTo>
                  <a:lnTo>
                    <a:pt x="31" y="282"/>
                  </a:lnTo>
                  <a:lnTo>
                    <a:pt x="41" y="296"/>
                  </a:lnTo>
                  <a:lnTo>
                    <a:pt x="53" y="309"/>
                  </a:lnTo>
                  <a:lnTo>
                    <a:pt x="65" y="321"/>
                  </a:lnTo>
                  <a:lnTo>
                    <a:pt x="79" y="330"/>
                  </a:lnTo>
                  <a:lnTo>
                    <a:pt x="94" y="340"/>
                  </a:lnTo>
                  <a:lnTo>
                    <a:pt x="110" y="347"/>
                  </a:lnTo>
                  <a:lnTo>
                    <a:pt x="126" y="354"/>
                  </a:lnTo>
                  <a:lnTo>
                    <a:pt x="144" y="358"/>
                  </a:lnTo>
                  <a:lnTo>
                    <a:pt x="162" y="360"/>
                  </a:lnTo>
                  <a:lnTo>
                    <a:pt x="180" y="3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Immagine 4" descr="Immagine che contiene elettronico, circuito&#10;&#10;Descrizione generata automaticamente">
            <a:extLst>
              <a:ext uri="{FF2B5EF4-FFF2-40B4-BE49-F238E27FC236}">
                <a16:creationId xmlns:a16="http://schemas.microsoft.com/office/drawing/2014/main" id="{E5884AA1-7900-47A6-8CED-8D1BAECAE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924" y="3666771"/>
            <a:ext cx="2859503" cy="2859503"/>
          </a:xfrm>
          <a:prstGeom prst="rect">
            <a:avLst/>
          </a:prstGeom>
        </p:spPr>
      </p:pic>
      <p:pic>
        <p:nvPicPr>
          <p:cNvPr id="9" name="Immagine 8" descr="Immagine che contiene elettronico, circuito&#10;&#10;Descrizione generata automaticamente">
            <a:extLst>
              <a:ext uri="{FF2B5EF4-FFF2-40B4-BE49-F238E27FC236}">
                <a16:creationId xmlns:a16="http://schemas.microsoft.com/office/drawing/2014/main" id="{3986CAAF-B79A-41CC-9E2F-CE45A03BB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233" y="3537483"/>
            <a:ext cx="3963803" cy="2880364"/>
          </a:xfrm>
          <a:prstGeom prst="rect">
            <a:avLst/>
          </a:prstGeom>
        </p:spPr>
      </p:pic>
      <p:sp>
        <p:nvSpPr>
          <p:cNvPr id="42" name="TextBox 222">
            <a:extLst>
              <a:ext uri="{FF2B5EF4-FFF2-40B4-BE49-F238E27FC236}">
                <a16:creationId xmlns:a16="http://schemas.microsoft.com/office/drawing/2014/main" id="{EB57CF69-5E95-4108-B3B3-40115F55DDA6}"/>
              </a:ext>
            </a:extLst>
          </p:cNvPr>
          <p:cNvSpPr txBox="1"/>
          <p:nvPr/>
        </p:nvSpPr>
        <p:spPr>
          <a:xfrm>
            <a:off x="760854" y="2034707"/>
            <a:ext cx="4584230" cy="1511927"/>
          </a:xfrm>
          <a:prstGeom prst="rect">
            <a:avLst/>
          </a:prstGeom>
          <a:noFill/>
          <a:ln w="6350">
            <a:noFill/>
            <a:prstDash val="dash"/>
          </a:ln>
        </p:spPr>
        <p:txBody>
          <a:bodyPr wrap="square" lIns="0" tIns="0" rIns="0" bIns="0" rtlCol="0" anchor="t" anchorCtr="0">
            <a:noAutofit/>
          </a:bodyPr>
          <a:lstStyle/>
          <a:p>
            <a:pPr marL="285750" lvl="0" indent="-285750">
              <a:buFont typeface="Arial" panose="020B0604020202020204" pitchFamily="34" charset="0"/>
              <a:buChar char="•"/>
              <a:defRPr/>
            </a:pPr>
            <a:r>
              <a:rPr lang="en-US" sz="1600" kern="0" dirty="0">
                <a:solidFill>
                  <a:schemeClr val="tx1">
                    <a:lumMod val="75000"/>
                    <a:lumOff val="25000"/>
                  </a:schemeClr>
                </a:solidFill>
              </a:rPr>
              <a:t>SoC: </a:t>
            </a:r>
            <a:r>
              <a:rPr lang="en-US" sz="1600" kern="0" dirty="0" err="1">
                <a:solidFill>
                  <a:schemeClr val="tx1">
                    <a:lumMod val="75000"/>
                    <a:lumOff val="25000"/>
                  </a:schemeClr>
                </a:solidFill>
              </a:rPr>
              <a:t>GreenWaves</a:t>
            </a:r>
            <a:r>
              <a:rPr lang="en-US" sz="1600" kern="0" dirty="0">
                <a:solidFill>
                  <a:schemeClr val="tx1">
                    <a:lumMod val="75000"/>
                    <a:lumOff val="25000"/>
                  </a:schemeClr>
                </a:solidFill>
              </a:rPr>
              <a:t> GAP8v1 @ 50MHz</a:t>
            </a:r>
          </a:p>
          <a:p>
            <a:pPr marL="285750" lvl="0" indent="-285750">
              <a:buFont typeface="Arial" panose="020B0604020202020204" pitchFamily="34" charset="0"/>
              <a:buChar char="•"/>
              <a:defRPr/>
            </a:pPr>
            <a:r>
              <a:rPr lang="en-US" sz="1600" kern="0" dirty="0">
                <a:solidFill>
                  <a:schemeClr val="tx1">
                    <a:lumMod val="75000"/>
                    <a:lumOff val="25000"/>
                  </a:schemeClr>
                </a:solidFill>
              </a:rPr>
              <a:t>Simulated Time 100ms = 500us</a:t>
            </a:r>
          </a:p>
          <a:p>
            <a:pPr marL="285750" lvl="0" indent="-285750">
              <a:buFont typeface="Arial" panose="020B0604020202020204" pitchFamily="34" charset="0"/>
              <a:buChar char="•"/>
              <a:defRPr/>
            </a:pPr>
            <a:r>
              <a:rPr lang="en-US" sz="1600" kern="0" dirty="0">
                <a:solidFill>
                  <a:schemeClr val="tx1">
                    <a:lumMod val="75000"/>
                    <a:lumOff val="25000"/>
                  </a:schemeClr>
                </a:solidFill>
              </a:rPr>
              <a:t>Floating Point Operations Emulation (FPU missing)</a:t>
            </a:r>
          </a:p>
          <a:p>
            <a:pPr marL="285750" lvl="0" indent="-285750">
              <a:buFont typeface="Arial" panose="020B0604020202020204" pitchFamily="34" charset="0"/>
              <a:buChar char="•"/>
              <a:defRPr/>
            </a:pPr>
            <a:r>
              <a:rPr lang="en-US" sz="1600" kern="0" dirty="0">
                <a:solidFill>
                  <a:schemeClr val="tx1">
                    <a:lumMod val="75000"/>
                    <a:lumOff val="25000"/>
                  </a:schemeClr>
                </a:solidFill>
              </a:rPr>
              <a:t>SPI master @ 1MHz</a:t>
            </a:r>
          </a:p>
        </p:txBody>
      </p:sp>
      <p:sp>
        <p:nvSpPr>
          <p:cNvPr id="43" name="TextBox 223">
            <a:extLst>
              <a:ext uri="{FF2B5EF4-FFF2-40B4-BE49-F238E27FC236}">
                <a16:creationId xmlns:a16="http://schemas.microsoft.com/office/drawing/2014/main" id="{1292E2E8-C1F5-4B59-B365-1B9AF75F050A}"/>
              </a:ext>
            </a:extLst>
          </p:cNvPr>
          <p:cNvSpPr txBox="1"/>
          <p:nvPr/>
        </p:nvSpPr>
        <p:spPr>
          <a:xfrm>
            <a:off x="760854" y="1545238"/>
            <a:ext cx="5335146" cy="369332"/>
          </a:xfrm>
          <a:prstGeom prst="rect">
            <a:avLst/>
          </a:prstGeom>
          <a:noFill/>
          <a:ln w="6350">
            <a:noFill/>
            <a:prstDash val="dash"/>
          </a:ln>
        </p:spPr>
        <p:txBody>
          <a:bodyPr wrap="square" lIns="0" tIns="0" rIns="0" bIns="0" rtlCol="0" anchor="ctr">
            <a:spAutoFit/>
          </a:bodyPr>
          <a:lstStyle/>
          <a:p>
            <a:pPr lvl="0">
              <a:defRPr/>
            </a:pPr>
            <a:r>
              <a:rPr lang="en-US" sz="2400" b="1" kern="0" dirty="0">
                <a:solidFill>
                  <a:schemeClr val="accent1"/>
                </a:solidFill>
                <a:latin typeface="+mj-lt"/>
              </a:rPr>
              <a:t>Power Control Firmware Implementation:</a:t>
            </a:r>
          </a:p>
        </p:txBody>
      </p:sp>
      <p:sp>
        <p:nvSpPr>
          <p:cNvPr id="47" name="TextBox 225">
            <a:extLst>
              <a:ext uri="{FF2B5EF4-FFF2-40B4-BE49-F238E27FC236}">
                <a16:creationId xmlns:a16="http://schemas.microsoft.com/office/drawing/2014/main" id="{CA18CF45-8592-4CDF-8673-4C965D862EB4}"/>
              </a:ext>
            </a:extLst>
          </p:cNvPr>
          <p:cNvSpPr txBox="1"/>
          <p:nvPr/>
        </p:nvSpPr>
        <p:spPr>
          <a:xfrm>
            <a:off x="7002525" y="2029939"/>
            <a:ext cx="4604471" cy="1395364"/>
          </a:xfrm>
          <a:prstGeom prst="rect">
            <a:avLst/>
          </a:prstGeom>
          <a:noFill/>
          <a:ln w="6350">
            <a:noFill/>
            <a:prstDash val="dash"/>
          </a:ln>
        </p:spPr>
        <p:txBody>
          <a:bodyPr wrap="square" lIns="0" tIns="0" rIns="0" bIns="0" rtlCol="0" anchor="t" anchorCtr="0">
            <a:noAutofit/>
          </a:bodyPr>
          <a:lstStyle/>
          <a:p>
            <a:pPr marL="285750" indent="-285750">
              <a:buFont typeface="Arial" panose="020B0604020202020204" pitchFamily="34" charset="0"/>
              <a:buChar char="•"/>
              <a:defRPr/>
            </a:pPr>
            <a:r>
              <a:rPr lang="it-IT" sz="1600" kern="0" dirty="0" err="1">
                <a:solidFill>
                  <a:schemeClr val="tx1">
                    <a:lumMod val="75000"/>
                    <a:lumOff val="25000"/>
                  </a:schemeClr>
                </a:solidFill>
              </a:rPr>
              <a:t>SoC</a:t>
            </a:r>
            <a:r>
              <a:rPr lang="it-IT" sz="1600" kern="0" dirty="0">
                <a:solidFill>
                  <a:schemeClr val="tx1">
                    <a:lumMod val="75000"/>
                    <a:lumOff val="25000"/>
                  </a:schemeClr>
                </a:solidFill>
              </a:rPr>
              <a:t>: STM32 Nucleo F401RE</a:t>
            </a:r>
          </a:p>
          <a:p>
            <a:pPr marL="285750" indent="-285750">
              <a:buFont typeface="Arial" panose="020B0604020202020204" pitchFamily="34" charset="0"/>
              <a:buChar char="•"/>
              <a:defRPr/>
            </a:pPr>
            <a:r>
              <a:rPr lang="it-IT" sz="1600" kern="0" dirty="0">
                <a:solidFill>
                  <a:schemeClr val="tx1">
                    <a:lumMod val="75000"/>
                    <a:lumOff val="25000"/>
                  </a:schemeClr>
                </a:solidFill>
              </a:rPr>
              <a:t>Discrete Thermal Model State Space </a:t>
            </a:r>
            <a:r>
              <a:rPr lang="it-IT" sz="1600" kern="0" dirty="0" err="1">
                <a:solidFill>
                  <a:schemeClr val="tx1">
                    <a:lumMod val="75000"/>
                    <a:lumOff val="25000"/>
                  </a:schemeClr>
                </a:solidFill>
              </a:rPr>
              <a:t>Simulation</a:t>
            </a:r>
            <a:endParaRPr lang="it-IT" sz="1600" kern="0" dirty="0">
              <a:solidFill>
                <a:schemeClr val="tx1">
                  <a:lumMod val="75000"/>
                  <a:lumOff val="25000"/>
                </a:schemeClr>
              </a:solidFill>
            </a:endParaRPr>
          </a:p>
          <a:p>
            <a:pPr marL="285750" indent="-285750">
              <a:buFont typeface="Arial" panose="020B0604020202020204" pitchFamily="34" charset="0"/>
              <a:buChar char="•"/>
              <a:defRPr/>
            </a:pPr>
            <a:r>
              <a:rPr lang="it-IT" sz="1600" kern="0" dirty="0" err="1">
                <a:solidFill>
                  <a:schemeClr val="tx1">
                    <a:lumMod val="75000"/>
                    <a:lumOff val="25000"/>
                  </a:schemeClr>
                </a:solidFill>
              </a:rPr>
              <a:t>Continuous</a:t>
            </a:r>
            <a:r>
              <a:rPr lang="it-IT" sz="1600" kern="0" dirty="0">
                <a:solidFill>
                  <a:schemeClr val="tx1">
                    <a:lumMod val="75000"/>
                    <a:lumOff val="25000"/>
                  </a:schemeClr>
                </a:solidFill>
              </a:rPr>
              <a:t> </a:t>
            </a:r>
            <a:r>
              <a:rPr lang="it-IT" sz="1600" kern="0" dirty="0" err="1">
                <a:solidFill>
                  <a:schemeClr val="tx1">
                    <a:lumMod val="75000"/>
                    <a:lumOff val="25000"/>
                  </a:schemeClr>
                </a:solidFill>
              </a:rPr>
              <a:t>Computation</a:t>
            </a:r>
            <a:endParaRPr lang="it-IT" sz="1600" kern="0" dirty="0">
              <a:solidFill>
                <a:schemeClr val="tx1">
                  <a:lumMod val="75000"/>
                  <a:lumOff val="25000"/>
                </a:schemeClr>
              </a:solidFill>
            </a:endParaRPr>
          </a:p>
          <a:p>
            <a:pPr marL="285750" indent="-285750">
              <a:buFont typeface="Arial" panose="020B0604020202020204" pitchFamily="34" charset="0"/>
              <a:buChar char="•"/>
              <a:defRPr/>
            </a:pPr>
            <a:r>
              <a:rPr lang="it-IT" sz="1600" kern="0" dirty="0">
                <a:solidFill>
                  <a:schemeClr val="tx1">
                    <a:lumMod val="75000"/>
                    <a:lumOff val="25000"/>
                  </a:schemeClr>
                </a:solidFill>
              </a:rPr>
              <a:t>SPI slave </a:t>
            </a:r>
            <a:r>
              <a:rPr lang="it-IT" sz="1600" kern="0" dirty="0" err="1">
                <a:solidFill>
                  <a:schemeClr val="tx1">
                    <a:lumMod val="75000"/>
                    <a:lumOff val="25000"/>
                  </a:schemeClr>
                </a:solidFill>
              </a:rPr>
              <a:t>managed</a:t>
            </a:r>
            <a:r>
              <a:rPr lang="it-IT" sz="1600" kern="0" dirty="0">
                <a:solidFill>
                  <a:schemeClr val="tx1">
                    <a:lumMod val="75000"/>
                    <a:lumOff val="25000"/>
                  </a:schemeClr>
                </a:solidFill>
              </a:rPr>
              <a:t> </a:t>
            </a:r>
            <a:r>
              <a:rPr lang="it-IT" sz="1600" kern="0" dirty="0" err="1">
                <a:solidFill>
                  <a:schemeClr val="tx1">
                    <a:lumMod val="75000"/>
                    <a:lumOff val="25000"/>
                  </a:schemeClr>
                </a:solidFill>
              </a:rPr>
              <a:t>through</a:t>
            </a:r>
            <a:r>
              <a:rPr lang="it-IT" sz="1600" kern="0" dirty="0">
                <a:solidFill>
                  <a:schemeClr val="tx1">
                    <a:lumMod val="75000"/>
                    <a:lumOff val="25000"/>
                  </a:schemeClr>
                </a:solidFill>
              </a:rPr>
              <a:t> ISR and DMA</a:t>
            </a:r>
          </a:p>
          <a:p>
            <a:pPr marL="285750" indent="-285750">
              <a:buFont typeface="Arial" panose="020B0604020202020204" pitchFamily="34" charset="0"/>
              <a:buChar char="•"/>
              <a:defRPr/>
            </a:pPr>
            <a:r>
              <a:rPr lang="it-IT" sz="1600" kern="0" dirty="0">
                <a:solidFill>
                  <a:schemeClr val="tx1">
                    <a:lumMod val="75000"/>
                    <a:lumOff val="25000"/>
                  </a:schemeClr>
                </a:solidFill>
              </a:rPr>
              <a:t>UART </a:t>
            </a:r>
            <a:r>
              <a:rPr lang="it-IT" sz="1600" kern="0" dirty="0" err="1">
                <a:solidFill>
                  <a:schemeClr val="tx1">
                    <a:lumMod val="75000"/>
                    <a:lumOff val="25000"/>
                  </a:schemeClr>
                </a:solidFill>
              </a:rPr>
              <a:t>communication</a:t>
            </a:r>
            <a:r>
              <a:rPr lang="it-IT" sz="1600" kern="0" dirty="0">
                <a:solidFill>
                  <a:schemeClr val="tx1">
                    <a:lumMod val="75000"/>
                    <a:lumOff val="25000"/>
                  </a:schemeClr>
                </a:solidFill>
              </a:rPr>
              <a:t> to </a:t>
            </a:r>
            <a:r>
              <a:rPr lang="it-IT" sz="1600" kern="0" dirty="0" err="1">
                <a:solidFill>
                  <a:schemeClr val="tx1">
                    <a:lumMod val="75000"/>
                    <a:lumOff val="25000"/>
                  </a:schemeClr>
                </a:solidFill>
              </a:rPr>
              <a:t>collect</a:t>
            </a:r>
            <a:r>
              <a:rPr lang="it-IT" sz="1600" kern="0" dirty="0">
                <a:solidFill>
                  <a:schemeClr val="tx1">
                    <a:lumMod val="75000"/>
                    <a:lumOff val="25000"/>
                  </a:schemeClr>
                </a:solidFill>
              </a:rPr>
              <a:t> </a:t>
            </a:r>
            <a:r>
              <a:rPr lang="it-IT" sz="1600" kern="0" dirty="0" err="1">
                <a:solidFill>
                  <a:schemeClr val="tx1">
                    <a:lumMod val="75000"/>
                    <a:lumOff val="25000"/>
                  </a:schemeClr>
                </a:solidFill>
              </a:rPr>
              <a:t>Simulation</a:t>
            </a:r>
            <a:r>
              <a:rPr lang="it-IT" sz="1600" kern="0" dirty="0">
                <a:solidFill>
                  <a:schemeClr val="tx1">
                    <a:lumMod val="75000"/>
                    <a:lumOff val="25000"/>
                  </a:schemeClr>
                </a:solidFill>
              </a:rPr>
              <a:t> Data</a:t>
            </a:r>
          </a:p>
          <a:p>
            <a:pPr marL="285750" indent="-285750">
              <a:buFont typeface="Arial" panose="020B0604020202020204" pitchFamily="34" charset="0"/>
              <a:buChar char="•"/>
              <a:defRPr/>
            </a:pPr>
            <a:endParaRPr lang="en-US" sz="1400" kern="0" dirty="0">
              <a:solidFill>
                <a:schemeClr val="tx1">
                  <a:lumMod val="75000"/>
                  <a:lumOff val="25000"/>
                </a:schemeClr>
              </a:solidFill>
            </a:endParaRPr>
          </a:p>
        </p:txBody>
      </p:sp>
      <p:sp>
        <p:nvSpPr>
          <p:cNvPr id="48" name="TextBox 226">
            <a:extLst>
              <a:ext uri="{FF2B5EF4-FFF2-40B4-BE49-F238E27FC236}">
                <a16:creationId xmlns:a16="http://schemas.microsoft.com/office/drawing/2014/main" id="{12EBBB3B-262A-4D75-9EE8-51AD68C72AA8}"/>
              </a:ext>
            </a:extLst>
          </p:cNvPr>
          <p:cNvSpPr txBox="1"/>
          <p:nvPr/>
        </p:nvSpPr>
        <p:spPr>
          <a:xfrm>
            <a:off x="6999557" y="1548427"/>
            <a:ext cx="4236479" cy="369332"/>
          </a:xfrm>
          <a:prstGeom prst="rect">
            <a:avLst/>
          </a:prstGeom>
          <a:noFill/>
          <a:ln w="6350">
            <a:noFill/>
            <a:prstDash val="dash"/>
          </a:ln>
        </p:spPr>
        <p:txBody>
          <a:bodyPr wrap="square" lIns="0" tIns="0" rIns="0" bIns="0" rtlCol="0" anchor="ctr">
            <a:spAutoFit/>
          </a:bodyPr>
          <a:lstStyle/>
          <a:p>
            <a:pPr lvl="0">
              <a:defRPr/>
            </a:pPr>
            <a:r>
              <a:rPr lang="en-US" sz="2400" b="1" kern="0" dirty="0">
                <a:solidFill>
                  <a:schemeClr val="tx2"/>
                </a:solidFill>
                <a:latin typeface="+mj-lt"/>
              </a:rPr>
              <a:t>Plant </a:t>
            </a:r>
            <a:r>
              <a:rPr lang="en-US" sz="2400" b="1" kern="0" dirty="0" err="1">
                <a:solidFill>
                  <a:schemeClr val="tx2"/>
                </a:solidFill>
                <a:latin typeface="+mj-lt"/>
              </a:rPr>
              <a:t>Simultation</a:t>
            </a:r>
            <a:r>
              <a:rPr lang="en-US" sz="2400" b="1" kern="0" dirty="0">
                <a:solidFill>
                  <a:schemeClr val="tx2"/>
                </a:solidFill>
                <a:latin typeface="+mj-lt"/>
              </a:rPr>
              <a:t> – 1 Quadrant EPI</a:t>
            </a:r>
          </a:p>
        </p:txBody>
      </p:sp>
      <p:sp>
        <p:nvSpPr>
          <p:cNvPr id="10" name="Freccia a destra 9">
            <a:extLst>
              <a:ext uri="{FF2B5EF4-FFF2-40B4-BE49-F238E27FC236}">
                <a16:creationId xmlns:a16="http://schemas.microsoft.com/office/drawing/2014/main" id="{07AF729F-DB36-4BEA-A221-D1DAEF34218D}"/>
              </a:ext>
            </a:extLst>
          </p:cNvPr>
          <p:cNvSpPr/>
          <p:nvPr/>
        </p:nvSpPr>
        <p:spPr>
          <a:xfrm>
            <a:off x="4803930" y="4377630"/>
            <a:ext cx="1828800" cy="39164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49" name="Freccia a destra 48">
            <a:extLst>
              <a:ext uri="{FF2B5EF4-FFF2-40B4-BE49-F238E27FC236}">
                <a16:creationId xmlns:a16="http://schemas.microsoft.com/office/drawing/2014/main" id="{89064C5D-789B-472D-AD1D-A24507323358}"/>
              </a:ext>
            </a:extLst>
          </p:cNvPr>
          <p:cNvSpPr/>
          <p:nvPr/>
        </p:nvSpPr>
        <p:spPr>
          <a:xfrm rot="10800000">
            <a:off x="4735033" y="5440594"/>
            <a:ext cx="1828800" cy="39164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0" name="TextBox 229">
            <a:extLst>
              <a:ext uri="{FF2B5EF4-FFF2-40B4-BE49-F238E27FC236}">
                <a16:creationId xmlns:a16="http://schemas.microsoft.com/office/drawing/2014/main" id="{A8124114-BD18-4446-A9B8-BF92F866E91A}"/>
              </a:ext>
            </a:extLst>
          </p:cNvPr>
          <p:cNvSpPr txBox="1"/>
          <p:nvPr/>
        </p:nvSpPr>
        <p:spPr>
          <a:xfrm>
            <a:off x="4514789" y="4909836"/>
            <a:ext cx="4236479" cy="369332"/>
          </a:xfrm>
          <a:prstGeom prst="rect">
            <a:avLst/>
          </a:prstGeom>
          <a:noFill/>
          <a:ln w="6350">
            <a:noFill/>
            <a:prstDash val="dash"/>
          </a:ln>
        </p:spPr>
        <p:txBody>
          <a:bodyPr wrap="square" lIns="0" tIns="0" rIns="0" bIns="0" rtlCol="0" anchor="ctr">
            <a:noAutofit/>
          </a:bodyPr>
          <a:lstStyle/>
          <a:p>
            <a:pPr lvl="0">
              <a:defRPr/>
            </a:pPr>
            <a:r>
              <a:rPr lang="en-US" sz="2400" b="1" kern="0" dirty="0">
                <a:solidFill>
                  <a:schemeClr val="tx1">
                    <a:lumMod val="65000"/>
                    <a:lumOff val="35000"/>
                  </a:schemeClr>
                </a:solidFill>
                <a:latin typeface="+mj-lt"/>
              </a:rPr>
              <a:t>SPI Communication</a:t>
            </a:r>
          </a:p>
        </p:txBody>
      </p:sp>
      <p:cxnSp>
        <p:nvCxnSpPr>
          <p:cNvPr id="54" name="Straight Connector 7">
            <a:extLst>
              <a:ext uri="{FF2B5EF4-FFF2-40B4-BE49-F238E27FC236}">
                <a16:creationId xmlns:a16="http://schemas.microsoft.com/office/drawing/2014/main" id="{AF7F96BF-0A40-4AC4-90D2-6159BE001BF0}"/>
              </a:ext>
            </a:extLst>
          </p:cNvPr>
          <p:cNvCxnSpPr>
            <a:cxnSpLocks/>
          </p:cNvCxnSpPr>
          <p:nvPr/>
        </p:nvCxnSpPr>
        <p:spPr>
          <a:xfrm>
            <a:off x="8534400" y="696938"/>
            <a:ext cx="36576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95ECD869-FFFC-4CF3-A4DE-82024046980A}"/>
              </a:ext>
            </a:extLst>
          </p:cNvPr>
          <p:cNvSpPr txBox="1">
            <a:spLocks/>
          </p:cNvSpPr>
          <p:nvPr/>
        </p:nvSpPr>
        <p:spPr>
          <a:xfrm>
            <a:off x="228600" y="36454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defRPr/>
            </a:pPr>
            <a:r>
              <a:rPr lang="en-US" sz="2800" b="1" dirty="0">
                <a:solidFill>
                  <a:srgbClr val="000000">
                    <a:lumMod val="75000"/>
                    <a:lumOff val="25000"/>
                  </a:srgbClr>
                </a:solidFill>
              </a:rPr>
              <a:t>S</a:t>
            </a:r>
            <a:r>
              <a:rPr kumimoji="0" lang="en-US" sz="2800" b="1" i="0" u="none" strike="noStrike" kern="1200" cap="none" spc="0" normalizeH="0" baseline="0" noProof="0" dirty="0" err="1">
                <a:ln>
                  <a:noFill/>
                </a:ln>
                <a:solidFill>
                  <a:srgbClr val="000000">
                    <a:lumMod val="75000"/>
                    <a:lumOff val="25000"/>
                  </a:srgbClr>
                </a:solidFill>
                <a:effectLst/>
                <a:uLnTx/>
                <a:uFillTx/>
                <a:ea typeface="+mj-ea"/>
                <a:cs typeface="+mj-cs"/>
              </a:rPr>
              <a:t>etting</a:t>
            </a: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 Up the </a:t>
            </a:r>
            <a:r>
              <a:rPr lang="en-US" sz="2800" b="1" dirty="0">
                <a:solidFill>
                  <a:srgbClr val="000000">
                    <a:lumMod val="75000"/>
                    <a:lumOff val="25000"/>
                  </a:srgbClr>
                </a:solidFill>
              </a:rPr>
              <a:t>Hardware </a:t>
            </a:r>
          </a:p>
          <a:p>
            <a:pPr lvl="0" algn="ctr">
              <a:defRPr/>
            </a:pPr>
            <a:r>
              <a:rPr lang="en-US" sz="2800" b="1" dirty="0">
                <a:solidFill>
                  <a:srgbClr val="000000">
                    <a:lumMod val="75000"/>
                    <a:lumOff val="25000"/>
                  </a:srgbClr>
                </a:solidFill>
              </a:rPr>
              <a:t>in the Loop (</a:t>
            </a:r>
            <a:r>
              <a:rPr kumimoji="0" lang="en-US" sz="2800" b="1" i="0" u="none" strike="noStrike" kern="1200" cap="none" spc="0" normalizeH="0" baseline="0" noProof="0" dirty="0" err="1">
                <a:ln>
                  <a:noFill/>
                </a:ln>
                <a:solidFill>
                  <a:srgbClr val="000000">
                    <a:lumMod val="75000"/>
                    <a:lumOff val="25000"/>
                  </a:srgbClr>
                </a:solidFill>
                <a:effectLst/>
                <a:uLnTx/>
                <a:uFillTx/>
                <a:ea typeface="+mj-ea"/>
                <a:cs typeface="+mj-cs"/>
              </a:rPr>
              <a:t>HiL</a:t>
            </a:r>
            <a:r>
              <a:rPr kumimoji="0" lang="en-US" sz="2800" b="1" i="0" u="none" strike="noStrike" kern="1200" cap="none" spc="0" normalizeH="0" baseline="0" noProof="0" dirty="0">
                <a:ln>
                  <a:noFill/>
                </a:ln>
                <a:solidFill>
                  <a:srgbClr val="000000">
                    <a:lumMod val="75000"/>
                    <a:lumOff val="25000"/>
                  </a:srgbClr>
                </a:solidFill>
                <a:effectLst/>
                <a:uLnTx/>
                <a:uFillTx/>
                <a:ea typeface="+mj-ea"/>
                <a:cs typeface="+mj-cs"/>
              </a:rPr>
              <a:t>) Test</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56" name="Straight Connector 13">
            <a:extLst>
              <a:ext uri="{FF2B5EF4-FFF2-40B4-BE49-F238E27FC236}">
                <a16:creationId xmlns:a16="http://schemas.microsoft.com/office/drawing/2014/main" id="{F389624E-1EFF-4B17-A18A-95C8E8169D82}"/>
              </a:ext>
            </a:extLst>
          </p:cNvPr>
          <p:cNvCxnSpPr>
            <a:cxnSpLocks/>
          </p:cNvCxnSpPr>
          <p:nvPr/>
        </p:nvCxnSpPr>
        <p:spPr>
          <a:xfrm>
            <a:off x="0" y="696938"/>
            <a:ext cx="3802743"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ttangolo ad angolo ripiegato 5">
            <a:extLst>
              <a:ext uri="{FF2B5EF4-FFF2-40B4-BE49-F238E27FC236}">
                <a16:creationId xmlns:a16="http://schemas.microsoft.com/office/drawing/2014/main" id="{721D7FC7-B4BD-481D-B0E2-16A9BB920CCE}"/>
              </a:ext>
            </a:extLst>
          </p:cNvPr>
          <p:cNvSpPr/>
          <p:nvPr/>
        </p:nvSpPr>
        <p:spPr>
          <a:xfrm>
            <a:off x="7139941" y="3886199"/>
            <a:ext cx="4467056" cy="1258683"/>
          </a:xfrm>
          <a:prstGeom prst="foldedCorner">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pic>
        <p:nvPicPr>
          <p:cNvPr id="3" name="Immagine 2" descr="Immagine che contiene orologio&#10;&#10;Descrizione generata automaticamente">
            <a:extLst>
              <a:ext uri="{FF2B5EF4-FFF2-40B4-BE49-F238E27FC236}">
                <a16:creationId xmlns:a16="http://schemas.microsoft.com/office/drawing/2014/main" id="{6BACE702-854A-4C1D-BB95-C17903FBD4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2498" y="4018453"/>
            <a:ext cx="4101682" cy="749770"/>
          </a:xfrm>
          <a:prstGeom prst="rect">
            <a:avLst/>
          </a:prstGeom>
        </p:spPr>
      </p:pic>
      <p:sp>
        <p:nvSpPr>
          <p:cNvPr id="7" name="Segnaposto numero diapositiva 6">
            <a:extLst>
              <a:ext uri="{FF2B5EF4-FFF2-40B4-BE49-F238E27FC236}">
                <a16:creationId xmlns:a16="http://schemas.microsoft.com/office/drawing/2014/main" id="{DCF34993-A44D-4E85-9C68-A605C1CF0C9D}"/>
              </a:ext>
            </a:extLst>
          </p:cNvPr>
          <p:cNvSpPr>
            <a:spLocks noGrp="1"/>
          </p:cNvSpPr>
          <p:nvPr>
            <p:ph type="sldNum" sz="quarter" idx="12"/>
          </p:nvPr>
        </p:nvSpPr>
        <p:spPr/>
        <p:txBody>
          <a:bodyPr/>
          <a:lstStyle/>
          <a:p>
            <a:fld id="{8EF5A193-A4E6-473A-B405-6AB26308DD15}" type="slidenum">
              <a:rPr lang="it-IT" smtClean="0"/>
              <a:t>9</a:t>
            </a:fld>
            <a:endParaRPr lang="it-IT"/>
          </a:p>
        </p:txBody>
      </p:sp>
    </p:spTree>
    <p:extLst>
      <p:ext uri="{BB962C8B-B14F-4D97-AF65-F5344CB8AC3E}">
        <p14:creationId xmlns:p14="http://schemas.microsoft.com/office/powerpoint/2010/main" val="23977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ersonalizza struttura">
  <a:themeElements>
    <a:clrScheme name="2_Personalizza struttur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Personalizza struttur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0"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it-IT" sz="1800" b="0" i="0" u="sng" strike="noStrike" cap="none" normalizeH="0" baseline="0" smtClean="0">
            <a:ln>
              <a:noFill/>
            </a:ln>
            <a:solidFill>
              <a:schemeClr val="tx1"/>
            </a:solidFill>
            <a:effectLst/>
            <a:latin typeface="Arial" charset="0"/>
          </a:defRPr>
        </a:defPPr>
      </a:lstStyle>
    </a:lnDef>
  </a:objectDefaults>
  <a:extraClrSchemeLst>
    <a:extraClrScheme>
      <a:clrScheme name="2_Personalizza struttur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Personalizza struttur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Personalizza struttur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Personalizza struttur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Personalizza struttur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Personalizza struttur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Personalizza struttur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Personalizza struttur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Personalizza struttur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Personalizza struttur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Personalizza struttur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Personalizza struttur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2276</Words>
  <Application>Microsoft Office PowerPoint</Application>
  <PresentationFormat>Widescreen</PresentationFormat>
  <Paragraphs>431</Paragraphs>
  <Slides>27</Slides>
  <Notes>18</Notes>
  <HiddenSlides>0</HiddenSlides>
  <MMClips>0</MMClips>
  <ScaleCrop>false</ScaleCrop>
  <HeadingPairs>
    <vt:vector size="6" baseType="variant">
      <vt:variant>
        <vt:lpstr>Caratteri utilizzati</vt:lpstr>
      </vt:variant>
      <vt:variant>
        <vt:i4>12</vt:i4>
      </vt:variant>
      <vt:variant>
        <vt:lpstr>Tema</vt:lpstr>
      </vt:variant>
      <vt:variant>
        <vt:i4>4</vt:i4>
      </vt:variant>
      <vt:variant>
        <vt:lpstr>Titoli diapositive</vt:lpstr>
      </vt:variant>
      <vt:variant>
        <vt:i4>27</vt:i4>
      </vt:variant>
    </vt:vector>
  </HeadingPairs>
  <TitlesOfParts>
    <vt:vector size="43" baseType="lpstr">
      <vt:lpstr>Adobe Fan Heiti Std B</vt:lpstr>
      <vt:lpstr>Arial</vt:lpstr>
      <vt:lpstr>Bahnschrift SemiLight Condensed</vt:lpstr>
      <vt:lpstr>Calibri</vt:lpstr>
      <vt:lpstr>Calibri Light</vt:lpstr>
      <vt:lpstr>Century Gothic</vt:lpstr>
      <vt:lpstr>Gabriola</vt:lpstr>
      <vt:lpstr>Liberation Sans Narrow</vt:lpstr>
      <vt:lpstr>Liberation Serif</vt:lpstr>
      <vt:lpstr>Segoe UI</vt:lpstr>
      <vt:lpstr>Segoe UI Light</vt:lpstr>
      <vt:lpstr>Times New Roman</vt:lpstr>
      <vt:lpstr>Tema di Office</vt:lpstr>
      <vt:lpstr>Office Theme</vt:lpstr>
      <vt:lpstr>2_Personalizza struttura</vt:lpstr>
      <vt:lpstr>1_Office Theme</vt:lpstr>
      <vt:lpstr>DESIGN AND PROTOTYPING OF A FREERTOS-BASED POWER CONTROL FIRMWARE FOR HPC PROCESSORS IN GAP8</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Giovanni Bambini</dc:creator>
  <cp:lastModifiedBy>Giovanni Bambini</cp:lastModifiedBy>
  <cp:revision>197</cp:revision>
  <dcterms:created xsi:type="dcterms:W3CDTF">2020-03-06T16:13:03Z</dcterms:created>
  <dcterms:modified xsi:type="dcterms:W3CDTF">2020-03-17T16:22:15Z</dcterms:modified>
</cp:coreProperties>
</file>